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4" r:id="rId3"/>
    <p:sldMasterId id="2147483693" r:id="rId4"/>
  </p:sldMasterIdLst>
  <p:notesMasterIdLst>
    <p:notesMasterId r:id="rId32"/>
  </p:notesMasterIdLst>
  <p:sldIdLst>
    <p:sldId id="257" r:id="rId5"/>
    <p:sldId id="359" r:id="rId6"/>
    <p:sldId id="343" r:id="rId7"/>
    <p:sldId id="366" r:id="rId8"/>
    <p:sldId id="362" r:id="rId9"/>
    <p:sldId id="361" r:id="rId10"/>
    <p:sldId id="360" r:id="rId11"/>
    <p:sldId id="313" r:id="rId12"/>
    <p:sldId id="338" r:id="rId13"/>
    <p:sldId id="337" r:id="rId14"/>
    <p:sldId id="368" r:id="rId15"/>
    <p:sldId id="340" r:id="rId16"/>
    <p:sldId id="341" r:id="rId17"/>
    <p:sldId id="342" r:id="rId18"/>
    <p:sldId id="367" r:id="rId19"/>
    <p:sldId id="363" r:id="rId20"/>
    <p:sldId id="372" r:id="rId21"/>
    <p:sldId id="373" r:id="rId22"/>
    <p:sldId id="345" r:id="rId23"/>
    <p:sldId id="374" r:id="rId24"/>
    <p:sldId id="365" r:id="rId25"/>
    <p:sldId id="369" r:id="rId26"/>
    <p:sldId id="371" r:id="rId27"/>
    <p:sldId id="364" r:id="rId28"/>
    <p:sldId id="370" r:id="rId29"/>
    <p:sldId id="267" r:id="rId30"/>
    <p:sldId id="356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b Willans" initials="BW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E"/>
    <a:srgbClr val="D1D3D4"/>
    <a:srgbClr val="00A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1128" autoAdjust="0"/>
  </p:normalViewPr>
  <p:slideViewPr>
    <p:cSldViewPr>
      <p:cViewPr varScale="1">
        <p:scale>
          <a:sx n="187" d="100"/>
          <a:sy n="187" d="100"/>
        </p:scale>
        <p:origin x="-305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7ECC3-859E-4C28-B2BF-F32D73F628BA}" type="datetimeFigureOut">
              <a:rPr lang="pl-PL" smtClean="0"/>
              <a:t>16/11/16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AEA9F-4026-45AE-A6FA-5DC135409BB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3215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AEA9F-4026-45AE-A6FA-5DC135409BB0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5471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+mn-lt"/>
              </a:rPr>
              <a:t>XTM reduces the cost and throughput times of projects by allowing translation teams to collaborate effectively.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AEA9F-4026-45AE-A6FA-5DC135409BB0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8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+mn-lt"/>
              </a:rPr>
              <a:t>XTM reduces the cost and throughput times of projects by allowing translation teams to collaborate effectively.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AEA9F-4026-45AE-A6FA-5DC135409BB0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8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AEA9F-4026-45AE-A6FA-5DC135409BB0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8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+mn-lt"/>
              </a:rPr>
              <a:t>XTM reduces the cost and throughput times of projects by allowing translation teams to collaborate effectively.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AEA9F-4026-45AE-A6FA-5DC135409BB0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8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+mn-lt"/>
              </a:rPr>
              <a:t>XTM reduces the cost and throughput times of projects by allowing translation teams to collaborate effectively.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AEA9F-4026-45AE-A6FA-5DC135409BB0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8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>
                <a:latin typeface="+mn-lt"/>
              </a:rPr>
              <a:t>XTM reduces the cost and throughput times of projects by allowing translation teams to collaborate effectively.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AEA9F-4026-45AE-A6FA-5DC135409BB0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30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56E79-80D3-483B-8A5E-B7CEC1F4BE1B}" type="slidenum">
              <a:rPr lang="en-GB" smtClean="0">
                <a:solidFill>
                  <a:prstClr val="black"/>
                </a:solidFill>
              </a:rPr>
              <a:pPr/>
              <a:t>26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87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000" y="4424400"/>
            <a:ext cx="4431600" cy="925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8A4E42-57EF-4A0E-A7F2-44F834A7E09D}" type="datetimeFigureOut">
              <a:rPr lang="en-GB">
                <a:solidFill>
                  <a:prstClr val="black"/>
                </a:solidFill>
              </a:rPr>
              <a:pPr/>
              <a:t>16/11/16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9D3A18-13C4-442E-89B4-8989152A36BA}" type="slidenum">
              <a:rPr lang="en-GB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7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000"/>
            <a:ext cx="8229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7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95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21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0000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0000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7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15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82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36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53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000"/>
            <a:ext cx="8229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6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9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0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67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14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0000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0000"/>
            <a:ext cx="40386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60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70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61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36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1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60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00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00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4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28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2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62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5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theme" Target="../theme/theme3.xml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theme" Target="../theme/theme4.xml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76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-9748" y="0"/>
            <a:ext cx="9144000" cy="1143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7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gradFill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9748" y="0"/>
            <a:ext cx="9144000" cy="1143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2" descr="C:\Users\Elliot\Desktop\XTM international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000" y="6264000"/>
            <a:ext cx="882413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02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6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B423-348A-4089-AAE6-57200C65E06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16/11/16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515A2-FE55-4383-884F-57B4A98863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152000"/>
          </a:xfrm>
          <a:prstGeom prst="rect">
            <a:avLst/>
          </a:prstGeom>
          <a:gradFill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-9748" y="0"/>
            <a:ext cx="9144000" cy="11430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0" name="Picture 2" descr="C:\Users\Elliot\Desktop\XTM international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00000" y="6264000"/>
            <a:ext cx="882413" cy="3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4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tm-intl.com/demos" TargetMode="External"/><Relationship Id="rId4" Type="http://schemas.openxmlformats.org/officeDocument/2006/relationships/hyperlink" Target="mailto:sales@xtm-intl.com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xtm-intl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323528" y="4581128"/>
            <a:ext cx="864142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009DDE"/>
                </a:solidFill>
                <a:latin typeface="+mn-lt"/>
              </a:rPr>
              <a:t>Andrzej Zydroń CTO XTM Intl</a:t>
            </a:r>
            <a:endParaRPr lang="en-US" sz="2400" b="1" dirty="0">
              <a:solidFill>
                <a:srgbClr val="009DDE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5301208"/>
            <a:ext cx="267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ASLING TC38 London 2016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123728" y="2924944"/>
            <a:ext cx="548151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9DDE"/>
                </a:solidFill>
                <a:cs typeface="Tahoma" pitchFamily="34" charset="0"/>
              </a:rPr>
              <a:t>Automatic Calculation of Translator </a:t>
            </a:r>
            <a:endParaRPr lang="en-US" sz="2800" b="1" dirty="0" smtClean="0">
              <a:solidFill>
                <a:srgbClr val="009DDE"/>
              </a:solidFill>
              <a:cs typeface="Tahoma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9DDE"/>
                </a:solidFill>
                <a:cs typeface="Tahoma" pitchFamily="34" charset="0"/>
              </a:rPr>
              <a:t>Productivity </a:t>
            </a:r>
            <a:r>
              <a:rPr lang="en-US" sz="2800" b="1" dirty="0">
                <a:solidFill>
                  <a:srgbClr val="009DDE"/>
                </a:solidFill>
                <a:cs typeface="Tahoma" pitchFamily="34" charset="0"/>
              </a:rPr>
              <a:t>Improvement </a:t>
            </a:r>
            <a:endParaRPr lang="en-US" sz="2800" b="1" dirty="0" smtClean="0">
              <a:solidFill>
                <a:srgbClr val="009DDE"/>
              </a:solidFill>
              <a:cs typeface="Tahoma" pitchFamily="34" charset="0"/>
            </a:endParaRPr>
          </a:p>
          <a:p>
            <a:pPr algn="ctr"/>
            <a:r>
              <a:rPr lang="en-US" sz="2800" b="1" dirty="0" smtClean="0">
                <a:solidFill>
                  <a:srgbClr val="009DDE"/>
                </a:solidFill>
                <a:cs typeface="Tahoma" pitchFamily="34" charset="0"/>
              </a:rPr>
              <a:t>when </a:t>
            </a:r>
            <a:r>
              <a:rPr lang="en-US" sz="2800" b="1" dirty="0">
                <a:solidFill>
                  <a:srgbClr val="009DDE"/>
                </a:solidFill>
                <a:cs typeface="Tahoma" pitchFamily="34" charset="0"/>
              </a:rPr>
              <a:t>Using Machine Translation </a:t>
            </a:r>
            <a:endParaRPr lang="en-US" sz="2400" b="1" dirty="0">
              <a:solidFill>
                <a:srgbClr val="009DDE"/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3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48696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John Searle’s Chinese Room</a:t>
            </a:r>
          </a:p>
          <a:p>
            <a:pPr>
              <a:lnSpc>
                <a:spcPct val="150000"/>
              </a:lnSpc>
            </a:pP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5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564904"/>
            <a:ext cx="7772400" cy="1470025"/>
          </a:xfrm>
        </p:spPr>
        <p:txBody>
          <a:bodyPr/>
          <a:lstStyle/>
          <a:p>
            <a:r>
              <a:rPr lang="en-US" dirty="0" smtClean="0"/>
              <a:t>In Order to Translate you need to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UNDERSTAND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The Ultimate MT Limitation</a:t>
            </a:r>
            <a:endParaRPr lang="en-GB" sz="36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5968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2060848"/>
            <a:ext cx="3721100" cy="3517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Turing/von Neumann </a:t>
            </a: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architecture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70 years and no change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964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Turing/von Neumann architecture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limitations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8884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564904"/>
            <a:ext cx="3860800" cy="1917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3140968"/>
            <a:ext cx="648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5909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2565400"/>
            <a:ext cx="4686300" cy="172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The right tool for the job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3470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700808"/>
            <a:ext cx="4012006" cy="468067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Need better performance: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559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564904"/>
            <a:ext cx="6350000" cy="39878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Von Neuman chips do not scale with data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84482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DARPA Cat brain project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4538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Defining Intelligence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33708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5000"/>
              </a:lnSpc>
              <a:buNone/>
            </a:pPr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Human vs</a:t>
            </a:r>
            <a:r>
              <a:rPr lang="en-GB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3200" dirty="0" smtClean="0">
                <a:solidFill>
                  <a:srgbClr val="FF0000"/>
                </a:solidFill>
                <a:latin typeface="+mn-lt"/>
              </a:rPr>
              <a:t>Computer</a:t>
            </a:r>
          </a:p>
          <a:p>
            <a:pPr lvl="2">
              <a:lnSpc>
                <a:spcPct val="125000"/>
              </a:lnSpc>
            </a:pPr>
            <a:r>
              <a:rPr lang="en-GB" sz="2000" dirty="0" smtClean="0">
                <a:latin typeface="+mn-lt"/>
              </a:rPr>
              <a:t>Human 200 OPS</a:t>
            </a:r>
          </a:p>
          <a:p>
            <a:pPr lvl="2">
              <a:lnSpc>
                <a:spcPct val="125000"/>
              </a:lnSpc>
            </a:pPr>
            <a:r>
              <a:rPr lang="en-GB" sz="2000" dirty="0">
                <a:latin typeface="+mn-lt"/>
              </a:rPr>
              <a:t>Computer </a:t>
            </a:r>
            <a:r>
              <a:rPr lang="en-GB" sz="2000" dirty="0" smtClean="0">
                <a:latin typeface="+mn-lt"/>
              </a:rPr>
              <a:t>82,300,000,000 OPS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221088"/>
            <a:ext cx="3063373" cy="170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234181"/>
            <a:ext cx="2759596" cy="1756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11960" y="4869160"/>
            <a:ext cx="37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3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How the brain works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 t="14866" b="14866"/>
          <a:stretch>
            <a:fillRect/>
          </a:stretch>
        </p:blipFill>
        <p:spPr>
          <a:xfrm>
            <a:off x="467544" y="1700808"/>
            <a:ext cx="8229600" cy="4337050"/>
          </a:xfrm>
        </p:spPr>
      </p:pic>
      <p:sp>
        <p:nvSpPr>
          <p:cNvPr id="9" name="TextBox 8"/>
          <p:cNvSpPr txBox="1"/>
          <p:nvPr/>
        </p:nvSpPr>
        <p:spPr>
          <a:xfrm>
            <a:off x="2195736" y="6309320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billion cells, 100 trillion synapses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0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Turing/von Neumann architecture</a:t>
            </a:r>
          </a:p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limitations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3730182" cy="22144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276872"/>
            <a:ext cx="1854890" cy="20638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Very Good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50851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Very Poor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21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Language is difficult</a:t>
            </a:r>
          </a:p>
          <a:p>
            <a:pPr>
              <a:lnSpc>
                <a:spcPct val="150000"/>
              </a:lnSpc>
            </a:pP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700808"/>
            <a:ext cx="8229600" cy="4337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Language appears to be easy:</a:t>
            </a:r>
          </a:p>
          <a:p>
            <a:pPr lvl="1" algn="l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But we forget that it took years of daily practice to master</a:t>
            </a:r>
          </a:p>
          <a:p>
            <a:pPr lvl="1" algn="l">
              <a:lnSpc>
                <a:spcPct val="125000"/>
              </a:lnSpc>
            </a:pPr>
            <a:endParaRPr lang="en-US" sz="2000" dirty="0" smtClean="0">
              <a:latin typeface="+mn-lt"/>
            </a:endParaRPr>
          </a:p>
          <a:p>
            <a:pPr lvl="1" algn="l">
              <a:lnSpc>
                <a:spcPct val="125000"/>
              </a:lnSpc>
            </a:pPr>
            <a:endParaRPr lang="en-US" sz="2000" dirty="0" smtClean="0">
              <a:latin typeface="+mn-lt"/>
            </a:endParaRPr>
          </a:p>
          <a:p>
            <a:pPr lvl="1" algn="l">
              <a:lnSpc>
                <a:spcPct val="125000"/>
              </a:lnSpc>
            </a:pPr>
            <a:endParaRPr lang="en-US" sz="2000" dirty="0" smtClean="0">
              <a:latin typeface="+mn-lt"/>
            </a:endParaRPr>
          </a:p>
          <a:p>
            <a:pPr lvl="1" algn="l">
              <a:lnSpc>
                <a:spcPct val="125000"/>
              </a:lnSpc>
            </a:pPr>
            <a:endParaRPr lang="en-US" sz="2000" dirty="0" smtClean="0">
              <a:latin typeface="+mn-lt"/>
            </a:endParaRPr>
          </a:p>
          <a:p>
            <a:pPr lvl="1" algn="l">
              <a:lnSpc>
                <a:spcPct val="125000"/>
              </a:lnSpc>
            </a:pPr>
            <a:endParaRPr lang="en-US" sz="2000" dirty="0" smtClean="0">
              <a:latin typeface="+mn-lt"/>
            </a:endParaRPr>
          </a:p>
          <a:p>
            <a:pPr lvl="1" algn="l">
              <a:lnSpc>
                <a:spcPct val="125000"/>
              </a:lnSpc>
            </a:pPr>
            <a:endParaRPr lang="en-US" sz="2000" dirty="0" smtClean="0">
              <a:latin typeface="+mn-lt"/>
            </a:endParaRPr>
          </a:p>
          <a:p>
            <a:pPr lvl="1" algn="l">
              <a:lnSpc>
                <a:spcPct val="125000"/>
              </a:lnSpc>
            </a:pPr>
            <a:endParaRPr lang="en-US" sz="2000" dirty="0" smtClean="0">
              <a:latin typeface="+mn-lt"/>
            </a:endParaRPr>
          </a:p>
          <a:p>
            <a:pPr lvl="1" algn="l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Typically 7 </a:t>
            </a:r>
            <a:r>
              <a:rPr lang="en-US" sz="2000" dirty="0" smtClean="0">
                <a:latin typeface="+mn-lt"/>
              </a:rPr>
              <a:t>years (2,555 days) </a:t>
            </a:r>
            <a:r>
              <a:rPr lang="en-US" sz="2000" dirty="0" smtClean="0">
                <a:latin typeface="+mn-lt"/>
              </a:rPr>
              <a:t>full time!</a:t>
            </a:r>
          </a:p>
        </p:txBody>
      </p:sp>
      <p:pic>
        <p:nvPicPr>
          <p:cNvPr id="6" name="Picture 5" descr="babytal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667000"/>
            <a:ext cx="423908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8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can we assess the </a:t>
            </a:r>
            <a:r>
              <a:rPr lang="en-US" dirty="0"/>
              <a:t>potential </a:t>
            </a:r>
            <a:r>
              <a:rPr lang="en-US" dirty="0" smtClean="0"/>
              <a:t>productivity savings by using MT?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Current MT providers answer: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Well it depends</a:t>
            </a:r>
            <a:r>
              <a:rPr lang="is-IS" sz="2400" b="1" dirty="0" smtClean="0">
                <a:solidFill>
                  <a:srgbClr val="FF0000"/>
                </a:solidFill>
              </a:rPr>
              <a:t>…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05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816" y="3861048"/>
            <a:ext cx="1368152" cy="1368152"/>
          </a:xfrm>
          <a:prstGeom prst="rect">
            <a:avLst/>
          </a:prstGeom>
          <a:solidFill>
            <a:srgbClr val="00A9EC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Theoretical limits of MT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15816" y="2636912"/>
            <a:ext cx="0" cy="25922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915816" y="5229200"/>
            <a:ext cx="25922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915816" y="2636912"/>
            <a:ext cx="2592288" cy="2592288"/>
          </a:xfrm>
          <a:prstGeom prst="line">
            <a:avLst/>
          </a:prstGeom>
          <a:ln>
            <a:solidFill>
              <a:schemeClr val="accent1">
                <a:alpha val="38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15816" y="2636912"/>
            <a:ext cx="25922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508104" y="2636912"/>
            <a:ext cx="0" cy="25922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68144" y="23488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11760" y="242088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11760" y="52292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en-US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827584" y="3429000"/>
            <a:ext cx="15121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Morphology </a:t>
            </a:r>
            <a:r>
              <a:rPr lang="en-US" dirty="0" smtClean="0"/>
              <a:t>Delta =</a:t>
            </a:r>
          </a:p>
          <a:p>
            <a:pPr algn="ctr"/>
            <a:r>
              <a:rPr lang="en-US" dirty="0" smtClean="0"/>
              <a:t>Language Closeness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731505" y="5373216"/>
            <a:ext cx="85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64088" y="544522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915816" y="4293096"/>
            <a:ext cx="9361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51920" y="4293096"/>
            <a:ext cx="0" cy="9361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779912" y="335699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SMT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18874932">
            <a:off x="4121923" y="365212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% productivity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improvement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9054302">
            <a:off x="3022256" y="4548414"/>
            <a:ext cx="450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25%</a:t>
            </a:r>
            <a:endParaRPr lang="en-US" sz="12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2915816" y="3068960"/>
            <a:ext cx="2160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76056" y="3068960"/>
            <a:ext cx="0" cy="21602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9912" y="2708920"/>
            <a:ext cx="1090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en-US &gt; en-GB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19872" y="32129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en-US &gt; fr-FR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8943215">
            <a:off x="4953650" y="2638100"/>
            <a:ext cx="528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100%</a:t>
            </a:r>
          </a:p>
        </p:txBody>
      </p:sp>
      <p:sp>
        <p:nvSpPr>
          <p:cNvPr id="31" name="TextBox 30"/>
          <p:cNvSpPr txBox="1"/>
          <p:nvPr/>
        </p:nvSpPr>
        <p:spPr>
          <a:xfrm rot="18943215">
            <a:off x="4344576" y="3214163"/>
            <a:ext cx="450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75%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15816" y="4293096"/>
            <a:ext cx="936104" cy="936104"/>
          </a:xfrm>
          <a:prstGeom prst="rect">
            <a:avLst/>
          </a:prstGeom>
          <a:solidFill>
            <a:schemeClr val="accent2">
              <a:lumMod val="60000"/>
              <a:lumOff val="4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31840" y="386104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en-US &gt; de-DE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8943215">
            <a:off x="3524568" y="4042136"/>
            <a:ext cx="450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/>
              <a:t>5%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43808" y="429309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en-US &gt; ru-RU</a:t>
            </a:r>
            <a:endParaRPr lang="en-US" sz="12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93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Language Similarity</a:t>
            </a:r>
            <a:endParaRPr lang="en-US" sz="36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556792"/>
            <a:ext cx="2587104" cy="51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49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4968"/>
          </a:xfrm>
        </p:spPr>
        <p:txBody>
          <a:bodyPr/>
          <a:lstStyle/>
          <a:p>
            <a:r>
              <a:rPr lang="en-GB" dirty="0"/>
              <a:t>Where </a:t>
            </a:r>
            <a:r>
              <a:rPr lang="en-GB" i="1" dirty="0"/>
              <a:t>Size</a:t>
            </a:r>
            <a:r>
              <a:rPr lang="en-GB" dirty="0"/>
              <a:t> is the actual training data size and </a:t>
            </a:r>
            <a:r>
              <a:rPr lang="en-GB" i="1" dirty="0"/>
              <a:t>Size'</a:t>
            </a:r>
            <a:r>
              <a:rPr lang="en-GB" dirty="0"/>
              <a:t> is an empirical value which makes TSSF equal 0.5.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Training Set Size Factor</a:t>
            </a:r>
            <a:endParaRPr lang="en-US" sz="3600" dirty="0" smtClean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2348880"/>
            <a:ext cx="3600400" cy="69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60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Estimating </a:t>
            </a:r>
            <a:r>
              <a:rPr lang="en-US" sz="3600" dirty="0" smtClean="0">
                <a:solidFill>
                  <a:srgbClr val="FFFFFF"/>
                </a:solidFill>
              </a:rPr>
              <a:t>Percentage Reduction in Translator Effort (PRTE)</a:t>
            </a:r>
            <a:endParaRPr lang="en-US" sz="36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42470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7784" y="5877272"/>
            <a:ext cx="3988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i="1" dirty="0">
                <a:latin typeface="Times New Roman"/>
                <a:cs typeface="Times New Roman"/>
              </a:rPr>
              <a:t>PRTE = (LC x TSSF x DMS) x 100%</a:t>
            </a:r>
            <a:r>
              <a:rPr lang="en-GB" sz="2000" dirty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8985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8064896" cy="4608512"/>
          </a:xfrm>
        </p:spPr>
        <p:txBody>
          <a:bodyPr>
            <a:normAutofit/>
          </a:bodyPr>
          <a:lstStyle/>
          <a:p>
            <a:pPr marL="342900" lvl="0" indent="-342900" algn="l">
              <a:buFont typeface="Arial"/>
              <a:buChar char="•"/>
            </a:pPr>
            <a:r>
              <a:rPr lang="en-GB" dirty="0"/>
              <a:t>Translating from </a:t>
            </a:r>
            <a:r>
              <a:rPr lang="en-GB" dirty="0">
                <a:solidFill>
                  <a:srgbClr val="FF0000"/>
                </a:solidFill>
              </a:rPr>
              <a:t>en-US </a:t>
            </a:r>
            <a:r>
              <a:rPr lang="en-GB" dirty="0"/>
              <a:t>to </a:t>
            </a:r>
            <a:r>
              <a:rPr lang="en-GB" dirty="0">
                <a:solidFill>
                  <a:srgbClr val="FF0000"/>
                </a:solidFill>
              </a:rPr>
              <a:t>en-GB </a:t>
            </a:r>
            <a:r>
              <a:rPr lang="en-GB" dirty="0"/>
              <a:t>we can assume a </a:t>
            </a:r>
            <a:r>
              <a:rPr lang="en-GB" dirty="0">
                <a:solidFill>
                  <a:srgbClr val="FF0000"/>
                </a:solidFill>
              </a:rPr>
              <a:t>LC</a:t>
            </a:r>
            <a:r>
              <a:rPr lang="en-GB" dirty="0"/>
              <a:t> value of </a:t>
            </a: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/>
              <a:t>. </a:t>
            </a:r>
            <a:r>
              <a:rPr lang="en-GB" dirty="0"/>
              <a:t>If we have an ideal reference </a:t>
            </a:r>
            <a:r>
              <a:rPr lang="en-GB" dirty="0">
                <a:solidFill>
                  <a:srgbClr val="FF0000"/>
                </a:solidFill>
              </a:rPr>
              <a:t>TSSF</a:t>
            </a:r>
            <a:r>
              <a:rPr lang="en-GB" dirty="0"/>
              <a:t> of </a:t>
            </a: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/>
              <a:t> and an ideal </a:t>
            </a:r>
            <a:r>
              <a:rPr lang="en-GB" dirty="0">
                <a:solidFill>
                  <a:srgbClr val="FF0000"/>
                </a:solidFill>
              </a:rPr>
              <a:t>DMS</a:t>
            </a:r>
            <a:r>
              <a:rPr lang="en-GB" dirty="0"/>
              <a:t> of </a:t>
            </a: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/>
              <a:t>, we arrive at a </a:t>
            </a:r>
            <a:r>
              <a:rPr lang="en-GB" dirty="0">
                <a:solidFill>
                  <a:srgbClr val="FF0000"/>
                </a:solidFill>
              </a:rPr>
              <a:t>PRTE</a:t>
            </a:r>
            <a:r>
              <a:rPr lang="en-GB" dirty="0"/>
              <a:t> of:</a:t>
            </a:r>
          </a:p>
          <a:p>
            <a:r>
              <a:rPr lang="en-GB" dirty="0"/>
              <a:t> 1x1x1x100 = </a:t>
            </a:r>
            <a:r>
              <a:rPr lang="en-GB" dirty="0">
                <a:solidFill>
                  <a:srgbClr val="FF0000"/>
                </a:solidFill>
              </a:rPr>
              <a:t>100%</a:t>
            </a:r>
          </a:p>
          <a:p>
            <a:endParaRPr lang="en-GB" dirty="0"/>
          </a:p>
          <a:p>
            <a:pPr marL="342900" lvl="0" indent="-342900" algn="l">
              <a:buFont typeface="Arial"/>
              <a:buChar char="•"/>
            </a:pPr>
            <a:r>
              <a:rPr lang="en-GB" dirty="0"/>
              <a:t>Translating from </a:t>
            </a:r>
            <a:r>
              <a:rPr lang="en-GB" dirty="0">
                <a:solidFill>
                  <a:srgbClr val="FF0000"/>
                </a:solidFill>
              </a:rPr>
              <a:t>en-US </a:t>
            </a:r>
            <a:r>
              <a:rPr lang="en-GB" dirty="0"/>
              <a:t>to </a:t>
            </a:r>
            <a:r>
              <a:rPr lang="en-GB" dirty="0">
                <a:solidFill>
                  <a:srgbClr val="FF0000"/>
                </a:solidFill>
              </a:rPr>
              <a:t>fr-FR </a:t>
            </a:r>
            <a:r>
              <a:rPr lang="en-GB" dirty="0"/>
              <a:t>we can assume a </a:t>
            </a:r>
            <a:r>
              <a:rPr lang="en-GB" dirty="0" smtClean="0">
                <a:solidFill>
                  <a:srgbClr val="FF0000"/>
                </a:solidFill>
              </a:rPr>
              <a:t>LC</a:t>
            </a:r>
            <a:r>
              <a:rPr lang="en-GB" dirty="0" smtClean="0"/>
              <a:t> </a:t>
            </a:r>
            <a:r>
              <a:rPr lang="en-GB" dirty="0"/>
              <a:t>value of </a:t>
            </a:r>
            <a:r>
              <a:rPr lang="en-GB" dirty="0">
                <a:solidFill>
                  <a:srgbClr val="FF0000"/>
                </a:solidFill>
              </a:rPr>
              <a:t>0.8</a:t>
            </a:r>
            <a:r>
              <a:rPr lang="en-GB" dirty="0"/>
              <a:t>. If we </a:t>
            </a:r>
            <a:r>
              <a:rPr lang="en-GB" dirty="0"/>
              <a:t>have </a:t>
            </a:r>
            <a:r>
              <a:rPr lang="en-GB" dirty="0"/>
              <a:t>a slightly less that ideal </a:t>
            </a:r>
            <a:r>
              <a:rPr lang="en-GB" dirty="0" smtClean="0">
                <a:solidFill>
                  <a:srgbClr val="FF0000"/>
                </a:solidFill>
              </a:rPr>
              <a:t>TSSF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GB" dirty="0">
                <a:solidFill>
                  <a:srgbClr val="FF0000"/>
                </a:solidFill>
              </a:rPr>
              <a:t>0.75</a:t>
            </a:r>
            <a:r>
              <a:rPr lang="en-GB" dirty="0"/>
              <a:t> but with an ideal </a:t>
            </a:r>
            <a:r>
              <a:rPr lang="en-GB" dirty="0" smtClean="0">
                <a:solidFill>
                  <a:srgbClr val="FF0000"/>
                </a:solidFill>
              </a:rPr>
              <a:t>DMS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/>
              <a:t>, </a:t>
            </a:r>
            <a:r>
              <a:rPr lang="en-GB" dirty="0"/>
              <a:t>we arrive at a </a:t>
            </a:r>
            <a:r>
              <a:rPr lang="en-GB" dirty="0">
                <a:solidFill>
                  <a:srgbClr val="FF0000"/>
                </a:solidFill>
              </a:rPr>
              <a:t>PRTE</a:t>
            </a:r>
            <a:r>
              <a:rPr lang="en-GB" dirty="0"/>
              <a:t> of:</a:t>
            </a:r>
          </a:p>
          <a:p>
            <a:r>
              <a:rPr lang="en-GB" dirty="0"/>
              <a:t>0.8x0.75x1x100 = </a:t>
            </a:r>
            <a:r>
              <a:rPr lang="en-GB" dirty="0">
                <a:solidFill>
                  <a:srgbClr val="FF0000"/>
                </a:solidFill>
              </a:rPr>
              <a:t>60%</a:t>
            </a:r>
          </a:p>
          <a:p>
            <a:endParaRPr lang="en-GB" dirty="0"/>
          </a:p>
          <a:p>
            <a:pPr marL="342900" lvl="0" indent="-342900" algn="l">
              <a:buFont typeface="Arial"/>
              <a:buChar char="•"/>
            </a:pPr>
            <a:r>
              <a:rPr lang="en-GB" dirty="0"/>
              <a:t>Translating from </a:t>
            </a:r>
            <a:r>
              <a:rPr lang="en-GB" dirty="0">
                <a:solidFill>
                  <a:srgbClr val="FF0000"/>
                </a:solidFill>
              </a:rPr>
              <a:t>en-US </a:t>
            </a:r>
            <a:r>
              <a:rPr lang="en-GB" dirty="0"/>
              <a:t>to </a:t>
            </a:r>
            <a:r>
              <a:rPr lang="en-GB" dirty="0">
                <a:solidFill>
                  <a:srgbClr val="FF0000"/>
                </a:solidFill>
              </a:rPr>
              <a:t>ja-JP </a:t>
            </a:r>
            <a:r>
              <a:rPr lang="en-GB" dirty="0"/>
              <a:t>we can assume a </a:t>
            </a:r>
            <a:r>
              <a:rPr lang="en-GB" dirty="0" smtClean="0">
                <a:solidFill>
                  <a:srgbClr val="FF0000"/>
                </a:solidFill>
              </a:rPr>
              <a:t>LC</a:t>
            </a:r>
            <a:r>
              <a:rPr lang="en-GB" dirty="0" smtClean="0"/>
              <a:t> </a:t>
            </a:r>
            <a:r>
              <a:rPr lang="en-GB" dirty="0"/>
              <a:t>value of </a:t>
            </a:r>
            <a:r>
              <a:rPr lang="en-GB" dirty="0">
                <a:solidFill>
                  <a:srgbClr val="FF0000"/>
                </a:solidFill>
              </a:rPr>
              <a:t>0.2</a:t>
            </a:r>
            <a:r>
              <a:rPr lang="en-GB" dirty="0"/>
              <a:t>. If we have an ideal </a:t>
            </a:r>
            <a:r>
              <a:rPr lang="en-GB" dirty="0" smtClean="0">
                <a:solidFill>
                  <a:srgbClr val="FF0000"/>
                </a:solidFill>
              </a:rPr>
              <a:t>TSSF</a:t>
            </a:r>
            <a:r>
              <a:rPr lang="en-GB" dirty="0" smtClean="0"/>
              <a:t> </a:t>
            </a:r>
            <a:r>
              <a:rPr lang="en-GB" dirty="0"/>
              <a:t>value of </a:t>
            </a: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/>
              <a:t> and an ideal </a:t>
            </a:r>
            <a:r>
              <a:rPr lang="en-GB" dirty="0" smtClean="0">
                <a:solidFill>
                  <a:srgbClr val="FF0000"/>
                </a:solidFill>
              </a:rPr>
              <a:t>DMS</a:t>
            </a:r>
            <a:r>
              <a:rPr lang="en-GB" dirty="0" smtClean="0"/>
              <a:t> </a:t>
            </a:r>
            <a:r>
              <a:rPr lang="en-GB" dirty="0"/>
              <a:t>of </a:t>
            </a:r>
            <a:r>
              <a:rPr lang="en-GB" dirty="0">
                <a:solidFill>
                  <a:srgbClr val="FF0000"/>
                </a:solidFill>
              </a:rPr>
              <a:t>1</a:t>
            </a:r>
            <a:r>
              <a:rPr lang="en-GB" dirty="0"/>
              <a:t>, we arrive at a PRTE value of:</a:t>
            </a:r>
          </a:p>
          <a:p>
            <a:r>
              <a:rPr lang="en-GB" dirty="0"/>
              <a:t>.2x1x1x100 = </a:t>
            </a:r>
            <a:r>
              <a:rPr lang="en-GB" dirty="0">
                <a:solidFill>
                  <a:srgbClr val="FF0000"/>
                </a:solidFill>
              </a:rPr>
              <a:t>20</a:t>
            </a:r>
            <a:r>
              <a:rPr lang="en-GB" dirty="0" smtClean="0">
                <a:solidFill>
                  <a:srgbClr val="FF0000"/>
                </a:solidFill>
              </a:rPr>
              <a:t>%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PRTE Calculation Examples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81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3600" dirty="0" smtClean="0">
                <a:solidFill>
                  <a:schemeClr val="bg1"/>
                </a:solidFill>
                <a:latin typeface="+mn-lt"/>
              </a:rPr>
              <a:t>Question and Answer session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404" y="2132856"/>
            <a:ext cx="3069192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16530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00A9EC"/>
                </a:solidFill>
                <a:latin typeface="HelveticaRounded LT Bold" panose="02000503060000020004" pitchFamily="2" charset="0"/>
              </a:rPr>
              <a:t>Better</a:t>
            </a:r>
            <a:r>
              <a:rPr lang="pl-PL" sz="2800" dirty="0" smtClean="0">
                <a:latin typeface="HelveticaRounded LT Bold" panose="02000503060000020004" pitchFamily="2" charset="0"/>
              </a:rPr>
              <a:t> </a:t>
            </a:r>
            <a:r>
              <a:rPr lang="pl-PL" sz="2800" dirty="0" smtClean="0">
                <a:solidFill>
                  <a:srgbClr val="D1D3D4"/>
                </a:solidFill>
                <a:latin typeface="HelveticaRounded LT Bold" panose="02000503060000020004" pitchFamily="2" charset="0"/>
              </a:rPr>
              <a:t>Translation</a:t>
            </a:r>
            <a:r>
              <a:rPr lang="pl-PL" sz="2800" dirty="0" smtClean="0">
                <a:latin typeface="HelveticaRounded LT Bold" panose="02000503060000020004" pitchFamily="2" charset="0"/>
              </a:rPr>
              <a:t> </a:t>
            </a:r>
            <a:r>
              <a:rPr lang="pl-PL" sz="2800" dirty="0" smtClean="0">
                <a:solidFill>
                  <a:srgbClr val="00A9EC"/>
                </a:solidFill>
                <a:latin typeface="HelveticaRounded LT Bold" panose="02000503060000020004" pitchFamily="2" charset="0"/>
              </a:rPr>
              <a:t>Technology</a:t>
            </a:r>
            <a:endParaRPr lang="en-GB" sz="2800" dirty="0">
              <a:solidFill>
                <a:srgbClr val="00A9EC"/>
              </a:solidFill>
              <a:latin typeface="HelveticaRounded LT Bold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7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Contact Details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9552" y="1484784"/>
            <a:ext cx="8208912" cy="4857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 lnSpcReduction="10000"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>
              <a:lnSpc>
                <a:spcPct val="120000"/>
              </a:lnSpc>
            </a:pPr>
            <a:endParaRPr lang="pl-PL" sz="2000" dirty="0" smtClean="0"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GB" sz="2400" dirty="0">
                <a:latin typeface="+mn-lt"/>
              </a:rPr>
              <a:t>XTM International</a:t>
            </a:r>
          </a:p>
          <a:p>
            <a:pPr algn="ctr">
              <a:lnSpc>
                <a:spcPct val="120000"/>
              </a:lnSpc>
            </a:pPr>
            <a:r>
              <a:rPr lang="pl-PL" sz="2400" dirty="0">
                <a:latin typeface="+mn-lt"/>
                <a:hlinkClick r:id="rId2"/>
              </a:rPr>
              <a:t>www.xtm-intl.com</a:t>
            </a:r>
            <a:endParaRPr lang="pl-PL" sz="2400" dirty="0"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pl-PL" sz="2400" dirty="0"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GB" sz="2400" dirty="0">
                <a:latin typeface="+mn-lt"/>
              </a:rPr>
              <a:t>Register for future </a:t>
            </a:r>
            <a:r>
              <a:rPr lang="pl-PL" sz="2400" dirty="0">
                <a:latin typeface="+mn-lt"/>
              </a:rPr>
              <a:t>Webinar </a:t>
            </a:r>
            <a:r>
              <a:rPr lang="en-GB" sz="2400" dirty="0">
                <a:latin typeface="+mn-lt"/>
              </a:rPr>
              <a:t>sessions </a:t>
            </a:r>
          </a:p>
          <a:p>
            <a:pPr algn="ctr">
              <a:lnSpc>
                <a:spcPct val="120000"/>
              </a:lnSpc>
            </a:pPr>
            <a:r>
              <a:rPr lang="pl-PL" sz="2400" dirty="0">
                <a:latin typeface="+mn-lt"/>
                <a:hlinkClick r:id="rId3"/>
              </a:rPr>
              <a:t>w</a:t>
            </a:r>
            <a:r>
              <a:rPr lang="en-GB" sz="2400" dirty="0">
                <a:latin typeface="+mn-lt"/>
                <a:hlinkClick r:id="rId3"/>
              </a:rPr>
              <a:t>w</a:t>
            </a:r>
            <a:r>
              <a:rPr lang="pl-PL" sz="2400" dirty="0">
                <a:latin typeface="+mn-lt"/>
                <a:hlinkClick r:id="rId3"/>
              </a:rPr>
              <a:t>w.xtm-intl.com/demos</a:t>
            </a:r>
            <a:endParaRPr lang="en-GB" sz="2400" dirty="0"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en-GB" sz="2400" dirty="0">
              <a:latin typeface="+mn-lt"/>
            </a:endParaRPr>
          </a:p>
          <a:p>
            <a:pPr algn="ctr">
              <a:lnSpc>
                <a:spcPct val="120000"/>
              </a:lnSpc>
            </a:pPr>
            <a:endParaRPr lang="pl-PL" sz="2400" dirty="0">
              <a:latin typeface="+mn-lt"/>
            </a:endParaRPr>
          </a:p>
          <a:p>
            <a:pPr algn="ctr">
              <a:lnSpc>
                <a:spcPct val="120000"/>
              </a:lnSpc>
            </a:pPr>
            <a:r>
              <a:rPr lang="en-GB" sz="2400" dirty="0">
                <a:latin typeface="+mn-lt"/>
              </a:rPr>
              <a:t>Contact</a:t>
            </a:r>
          </a:p>
          <a:p>
            <a:pPr algn="ctr">
              <a:lnSpc>
                <a:spcPct val="120000"/>
              </a:lnSpc>
            </a:pPr>
            <a:r>
              <a:rPr lang="pl-PL" sz="2400" dirty="0">
                <a:latin typeface="+mn-lt"/>
                <a:hlinkClick r:id="rId4"/>
              </a:rPr>
              <a:t>azydron@xtm-intl.com</a:t>
            </a:r>
            <a:r>
              <a:rPr lang="en-GB" sz="2400" dirty="0">
                <a:latin typeface="+mn-lt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GB" sz="2400" dirty="0">
                <a:latin typeface="+mn-lt"/>
              </a:rPr>
              <a:t>+44 (0) 1753 480 479</a:t>
            </a:r>
          </a:p>
          <a:p>
            <a:pPr marL="914400" lvl="2" algn="ctr"/>
            <a:endParaRPr lang="pl-PL" sz="2000" dirty="0" smtClean="0">
              <a:latin typeface="+mn-lt"/>
            </a:endParaRPr>
          </a:p>
          <a:p>
            <a:pPr algn="ctr"/>
            <a:endParaRPr lang="en-GB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48" y="1664072"/>
            <a:ext cx="1287936" cy="11888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66" y="3284984"/>
            <a:ext cx="1265073" cy="10974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99" y="5013176"/>
            <a:ext cx="1105034" cy="105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The nature of human language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1700808"/>
            <a:ext cx="8229600" cy="4337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125000"/>
              </a:lnSpc>
              <a:buFont typeface="Arial"/>
              <a:buChar char="•"/>
            </a:pPr>
            <a:r>
              <a:rPr lang="en-US" sz="2400" dirty="0" smtClean="0">
                <a:latin typeface="+mn-lt"/>
              </a:rPr>
              <a:t>Human language is learned symbolic communication system is that it is infinitely flexible</a:t>
            </a:r>
          </a:p>
          <a:p>
            <a:pPr marL="800100" lvl="1" indent="-342900" algn="l">
              <a:lnSpc>
                <a:spcPct val="125000"/>
              </a:lnSpc>
              <a:buFont typeface="Arial"/>
              <a:buChar char="•"/>
            </a:pPr>
            <a:r>
              <a:rPr lang="en-US" sz="2400" dirty="0" smtClean="0">
                <a:latin typeface="+mn-lt"/>
              </a:rPr>
              <a:t>Meanings can be changed and new symbols created</a:t>
            </a:r>
          </a:p>
          <a:p>
            <a:pPr marL="800100" lvl="1" indent="-342900" algn="l">
              <a:lnSpc>
                <a:spcPct val="125000"/>
              </a:lnSpc>
              <a:buFont typeface="Arial"/>
              <a:buChar char="•"/>
            </a:pPr>
            <a:r>
              <a:rPr lang="en-US" sz="2400" dirty="0" smtClean="0">
                <a:latin typeface="+mn-lt"/>
              </a:rPr>
              <a:t>It is messy, often irregular and based more often than not on acquired conventions</a:t>
            </a:r>
          </a:p>
          <a:p>
            <a:pPr marL="800100" lvl="1" indent="-342900" algn="l">
              <a:lnSpc>
                <a:spcPct val="125000"/>
              </a:lnSpc>
              <a:buFont typeface="Arial"/>
              <a:buChar char="•"/>
            </a:pPr>
            <a:r>
              <a:rPr lang="en-US" sz="2400" dirty="0" smtClean="0">
                <a:latin typeface="+mn-lt"/>
              </a:rPr>
              <a:t>Language is used a social tool for differentiation and group consensus</a:t>
            </a:r>
          </a:p>
          <a:p>
            <a:pPr marL="800100" lvl="1" indent="-342900" algn="l">
              <a:lnSpc>
                <a:spcPct val="125000"/>
              </a:lnSpc>
              <a:buFont typeface="Arial"/>
              <a:buChar char="•"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6135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The nature of human language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068960"/>
            <a:ext cx="5569897" cy="2520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3" y="57332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They ate their pizza with anchovies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2060848"/>
            <a:ext cx="6048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Often ambiguous and reliant on prior knowledge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497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3600" dirty="0" smtClean="0">
                <a:solidFill>
                  <a:schemeClr val="bg1"/>
                </a:solidFill>
                <a:latin typeface="+mn-lt"/>
              </a:rPr>
              <a:t>Perspective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773238"/>
            <a:ext cx="5978525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04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33708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5000"/>
              </a:lnSpc>
              <a:buNone/>
            </a:pPr>
            <a:r>
              <a:rPr lang="en-US" sz="2000" dirty="0" smtClean="0">
                <a:latin typeface="+mn-lt"/>
              </a:rPr>
              <a:t>Languages can vary considerably in terms of morphology and grammar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Gender, Case, Agreement etc.</a:t>
            </a:r>
          </a:p>
          <a:p>
            <a:pPr marL="457200" lvl="1" indent="0">
              <a:lnSpc>
                <a:spcPct val="125000"/>
              </a:lnSpc>
              <a:buNone/>
            </a:pPr>
            <a:r>
              <a:rPr lang="en-US" sz="2000" dirty="0" smtClean="0">
                <a:latin typeface="+mn-lt"/>
              </a:rPr>
              <a:t>Languages with primitive morphology: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English, Mandarin, French</a:t>
            </a:r>
          </a:p>
          <a:p>
            <a:pPr marL="457200" lvl="1" indent="0">
              <a:lnSpc>
                <a:spcPct val="125000"/>
              </a:lnSpc>
              <a:buNone/>
            </a:pPr>
            <a:r>
              <a:rPr lang="en-US" sz="2000" dirty="0" smtClean="0">
                <a:latin typeface="+mn-lt"/>
              </a:rPr>
              <a:t>Languages with very rich morphology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Russian, Finnish, Turkish</a:t>
            </a:r>
          </a:p>
          <a:p>
            <a:pPr lvl="2">
              <a:lnSpc>
                <a:spcPct val="125000"/>
              </a:lnSpc>
            </a:pPr>
            <a:endParaRPr lang="en-US" sz="2000" dirty="0" smtClean="0">
              <a:latin typeface="+mn-lt"/>
            </a:endParaRPr>
          </a:p>
          <a:p>
            <a:pPr marL="457200" lvl="1" indent="0">
              <a:lnSpc>
                <a:spcPct val="125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Second law of thermodynamics applies:</a:t>
            </a:r>
          </a:p>
          <a:p>
            <a:pPr marL="457200" lvl="1" indent="0">
              <a:lnSpc>
                <a:spcPct val="125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	You cannot create something from nothing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Morphology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132856"/>
            <a:ext cx="3044056" cy="246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0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337083"/>
          </a:xfrm>
        </p:spPr>
        <p:txBody>
          <a:bodyPr>
            <a:noAutofit/>
          </a:bodyPr>
          <a:lstStyle/>
          <a:p>
            <a:pPr lvl="1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Rule based 				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1950+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Statistical Word Based			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2000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Statistical Phrase Based			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2008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Statistical Hybrid Word/Phrase + Grammar	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2012</a:t>
            </a:r>
          </a:p>
          <a:p>
            <a:pPr lvl="1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Statistical Deep Learning:			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2015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Neural Network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Powerful Language Models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Dictionary, disambiguation (BabelNet)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MT Development</a:t>
            </a:r>
          </a:p>
          <a:p>
            <a:pPr>
              <a:lnSpc>
                <a:spcPct val="150000"/>
              </a:lnSpc>
            </a:pP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700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</a:rPr>
              <a:t>SMT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000" dirty="0" smtClean="0">
                <a:latin typeface="+mn-lt"/>
              </a:rPr>
              <a:t>Limitations:</a:t>
            </a:r>
          </a:p>
          <a:p>
            <a:pPr lvl="1"/>
            <a:r>
              <a:rPr lang="en-US" sz="2000" dirty="0" smtClean="0">
                <a:latin typeface="+mn-lt"/>
              </a:rPr>
              <a:t>More data != better performance</a:t>
            </a:r>
          </a:p>
          <a:p>
            <a:pPr lvl="1"/>
            <a:r>
              <a:rPr lang="en-US" sz="2000" dirty="0" smtClean="0">
                <a:latin typeface="+mn-lt"/>
              </a:rPr>
              <a:t>Diminishing returns</a:t>
            </a:r>
          </a:p>
          <a:p>
            <a:pPr lvl="1"/>
            <a:endParaRPr lang="en-US" sz="2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068960"/>
            <a:ext cx="6350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Limits of SMT technology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229600" cy="433708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25000"/>
              </a:lnSpc>
              <a:buNone/>
            </a:pPr>
            <a:r>
              <a:rPr lang="en-US" sz="2000" dirty="0" smtClean="0">
                <a:latin typeface="+mn-lt"/>
              </a:rPr>
              <a:t>The limitations of computational linguistics: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Syntax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Morphology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Grammar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Language model size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Training set quality and size: data dilution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Domain similarity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Homographs, Polysemy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OOV: Out of Vocabulary words</a:t>
            </a:r>
          </a:p>
          <a:p>
            <a:pPr lvl="2">
              <a:lnSpc>
                <a:spcPct val="125000"/>
              </a:lnSpc>
            </a:pPr>
            <a:r>
              <a:rPr lang="en-US" sz="2000" dirty="0" smtClean="0">
                <a:latin typeface="+mn-lt"/>
              </a:rPr>
              <a:t>Word and phrase alignment</a:t>
            </a:r>
          </a:p>
        </p:txBody>
      </p:sp>
    </p:spTree>
    <p:extLst>
      <p:ext uri="{BB962C8B-B14F-4D97-AF65-F5344CB8AC3E}">
        <p14:creationId xmlns:p14="http://schemas.microsoft.com/office/powerpoint/2010/main" val="1268444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15376</TotalTime>
  <Words>702</Words>
  <Application>Microsoft Macintosh PowerPoint</Application>
  <PresentationFormat>On-screen Show (4:3)</PresentationFormat>
  <Paragraphs>145</Paragraphs>
  <Slides>27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SMT</vt:lpstr>
      <vt:lpstr>Limits of SMT technology</vt:lpstr>
      <vt:lpstr>PowerPoint Presentation</vt:lpstr>
      <vt:lpstr>In Order to Translate you need to  UNDERSTAND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Defining Intelligence</vt:lpstr>
      <vt:lpstr>How the brain works</vt:lpstr>
      <vt:lpstr>PowerPoint Presentation</vt:lpstr>
      <vt:lpstr>How can we assess the potential productivity savings by using MT?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and Answer session</vt:lpstr>
      <vt:lpstr>Contact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Śliwińska</dc:creator>
  <cp:lastModifiedBy>Andrzej Zydron</cp:lastModifiedBy>
  <cp:revision>216</cp:revision>
  <cp:lastPrinted>2013-03-05T09:45:52Z</cp:lastPrinted>
  <dcterms:created xsi:type="dcterms:W3CDTF">2012-09-07T09:16:11Z</dcterms:created>
  <dcterms:modified xsi:type="dcterms:W3CDTF">2016-11-16T14:24:17Z</dcterms:modified>
</cp:coreProperties>
</file>