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25" r:id="rId6"/>
    <p:sldMasterId id="2147483741" r:id="rId7"/>
    <p:sldMasterId id="2147483757" r:id="rId8"/>
    <p:sldMasterId id="2147483773" r:id="rId9"/>
    <p:sldMasterId id="2147483789" r:id="rId10"/>
  </p:sldMasterIdLst>
  <p:notesMasterIdLst>
    <p:notesMasterId r:id="rId31"/>
  </p:notesMasterIdLst>
  <p:sldIdLst>
    <p:sldId id="278" r:id="rId11"/>
    <p:sldId id="312" r:id="rId12"/>
    <p:sldId id="314" r:id="rId13"/>
    <p:sldId id="316" r:id="rId14"/>
    <p:sldId id="328" r:id="rId15"/>
    <p:sldId id="333" r:id="rId16"/>
    <p:sldId id="310" r:id="rId17"/>
    <p:sldId id="293" r:id="rId18"/>
    <p:sldId id="329" r:id="rId19"/>
    <p:sldId id="327" r:id="rId20"/>
    <p:sldId id="319" r:id="rId21"/>
    <p:sldId id="331" r:id="rId22"/>
    <p:sldId id="323" r:id="rId23"/>
    <p:sldId id="320" r:id="rId24"/>
    <p:sldId id="321" r:id="rId25"/>
    <p:sldId id="330" r:id="rId26"/>
    <p:sldId id="332" r:id="rId27"/>
    <p:sldId id="325" r:id="rId28"/>
    <p:sldId id="324" r:id="rId29"/>
    <p:sldId id="301" r:id="rId30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4EE"/>
    <a:srgbClr val="004F8A"/>
    <a:srgbClr val="B82E91"/>
    <a:srgbClr val="C5DF41"/>
    <a:srgbClr val="92D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87112" autoAdjust="0"/>
  </p:normalViewPr>
  <p:slideViewPr>
    <p:cSldViewPr>
      <p:cViewPr varScale="1">
        <p:scale>
          <a:sx n="101" d="100"/>
          <a:sy n="101" d="100"/>
        </p:scale>
        <p:origin x="966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1550D-E61B-4BF2-A42D-D04B823C2C9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B5B3EAD-0CD2-4A47-8DA4-0B4678EDE609}">
      <dgm:prSet phldrT="[Text]"/>
      <dgm:spPr/>
      <dgm:t>
        <a:bodyPr/>
        <a:lstStyle/>
        <a:p>
          <a:r>
            <a:rPr lang="fr-BE" dirty="0">
              <a:solidFill>
                <a:schemeClr val="bg1"/>
              </a:solidFill>
            </a:rPr>
            <a:t>Speech</a:t>
          </a:r>
          <a:endParaRPr lang="fr-LU" dirty="0">
            <a:solidFill>
              <a:schemeClr val="bg1"/>
            </a:solidFill>
          </a:endParaRPr>
        </a:p>
      </dgm:t>
    </dgm:pt>
    <dgm:pt modelId="{346DBB40-1E34-4FA5-BC8C-5EC78A4CDF94}" type="parTrans" cxnId="{62C5D338-2BF7-432C-8CE2-12CE38335B9D}">
      <dgm:prSet/>
      <dgm:spPr/>
      <dgm:t>
        <a:bodyPr/>
        <a:lstStyle/>
        <a:p>
          <a:endParaRPr lang="fr-LU"/>
        </a:p>
      </dgm:t>
    </dgm:pt>
    <dgm:pt modelId="{96FE241B-89E8-49DC-AEE5-5945CDA4DCF6}" type="sibTrans" cxnId="{62C5D338-2BF7-432C-8CE2-12CE38335B9D}">
      <dgm:prSet/>
      <dgm:spPr/>
      <dgm:t>
        <a:bodyPr/>
        <a:lstStyle/>
        <a:p>
          <a:endParaRPr lang="fr-LU"/>
        </a:p>
      </dgm:t>
    </dgm:pt>
    <dgm:pt modelId="{C37285E7-407E-4B76-909B-18785228269E}">
      <dgm:prSet phldrT="[Text]"/>
      <dgm:spPr/>
      <dgm:t>
        <a:bodyPr/>
        <a:lstStyle/>
        <a:p>
          <a:r>
            <a:rPr lang="fr-BE" dirty="0" err="1">
              <a:solidFill>
                <a:schemeClr val="bg1"/>
              </a:solidFill>
            </a:rPr>
            <a:t>Text</a:t>
          </a:r>
          <a:endParaRPr lang="fr-LU" dirty="0">
            <a:solidFill>
              <a:schemeClr val="bg1"/>
            </a:solidFill>
          </a:endParaRPr>
        </a:p>
      </dgm:t>
    </dgm:pt>
    <dgm:pt modelId="{D7BC6873-BE8F-4F1D-86BD-B3CF1F9AB8D0}" type="parTrans" cxnId="{3CF9F9A0-3825-488E-BE13-655E47C03DC3}">
      <dgm:prSet/>
      <dgm:spPr/>
      <dgm:t>
        <a:bodyPr/>
        <a:lstStyle/>
        <a:p>
          <a:endParaRPr lang="fr-LU"/>
        </a:p>
      </dgm:t>
    </dgm:pt>
    <dgm:pt modelId="{D3BC9C27-179A-4822-9B00-A6F041D55935}" type="sibTrans" cxnId="{3CF9F9A0-3825-488E-BE13-655E47C03DC3}">
      <dgm:prSet/>
      <dgm:spPr/>
      <dgm:t>
        <a:bodyPr/>
        <a:lstStyle/>
        <a:p>
          <a:endParaRPr lang="fr-LU"/>
        </a:p>
      </dgm:t>
    </dgm:pt>
    <dgm:pt modelId="{FCAA48CC-1B51-4EAE-AB50-33BB2F6C4DA4}">
      <dgm:prSet phldrT="[Text]"/>
      <dgm:spPr/>
      <dgm:t>
        <a:bodyPr/>
        <a:lstStyle/>
        <a:p>
          <a:r>
            <a:rPr lang="fr-BE" dirty="0">
              <a:solidFill>
                <a:schemeClr val="bg1"/>
              </a:solidFill>
            </a:rPr>
            <a:t>Speech</a:t>
          </a:r>
          <a:endParaRPr lang="fr-LU" dirty="0">
            <a:solidFill>
              <a:schemeClr val="bg1"/>
            </a:solidFill>
          </a:endParaRPr>
        </a:p>
      </dgm:t>
    </dgm:pt>
    <dgm:pt modelId="{66BF2E95-63F9-4087-B774-DBC4217C72FB}" type="parTrans" cxnId="{F8B743CE-0FC3-4269-AD8B-F05B99E10BDA}">
      <dgm:prSet/>
      <dgm:spPr/>
      <dgm:t>
        <a:bodyPr/>
        <a:lstStyle/>
        <a:p>
          <a:endParaRPr lang="fr-LU"/>
        </a:p>
      </dgm:t>
    </dgm:pt>
    <dgm:pt modelId="{F23B3D0B-13DC-4496-8419-94D297575160}" type="sibTrans" cxnId="{F8B743CE-0FC3-4269-AD8B-F05B99E10BDA}">
      <dgm:prSet/>
      <dgm:spPr/>
      <dgm:t>
        <a:bodyPr/>
        <a:lstStyle/>
        <a:p>
          <a:endParaRPr lang="fr-LU"/>
        </a:p>
      </dgm:t>
    </dgm:pt>
    <dgm:pt modelId="{B86F3B76-4CA6-4E9F-8B25-AB36A23FBD26}" type="pres">
      <dgm:prSet presAssocID="{4281550D-E61B-4BF2-A42D-D04B823C2C94}" presName="arrowDiagram" presStyleCnt="0">
        <dgm:presLayoutVars>
          <dgm:chMax val="5"/>
          <dgm:dir/>
          <dgm:resizeHandles val="exact"/>
        </dgm:presLayoutVars>
      </dgm:prSet>
      <dgm:spPr/>
    </dgm:pt>
    <dgm:pt modelId="{752EF27C-8E11-4CFA-B5D4-A8EC94DB2A1E}" type="pres">
      <dgm:prSet presAssocID="{4281550D-E61B-4BF2-A42D-D04B823C2C94}" presName="arrow" presStyleLbl="bgShp" presStyleIdx="0" presStyleCnt="1"/>
      <dgm:spPr/>
    </dgm:pt>
    <dgm:pt modelId="{DFC2595A-6F41-419A-9685-85A9C3703432}" type="pres">
      <dgm:prSet presAssocID="{4281550D-E61B-4BF2-A42D-D04B823C2C94}" presName="arrowDiagram3" presStyleCnt="0"/>
      <dgm:spPr/>
    </dgm:pt>
    <dgm:pt modelId="{59654723-C627-4C61-BC0B-12F5C7FE6A81}" type="pres">
      <dgm:prSet presAssocID="{CB5B3EAD-0CD2-4A47-8DA4-0B4678EDE609}" presName="bullet3a" presStyleLbl="node1" presStyleIdx="0" presStyleCnt="3"/>
      <dgm:spPr/>
    </dgm:pt>
    <dgm:pt modelId="{279A9BBE-C46F-4C03-AFE3-1BC9A16FA335}" type="pres">
      <dgm:prSet presAssocID="{CB5B3EAD-0CD2-4A47-8DA4-0B4678EDE609}" presName="textBox3a" presStyleLbl="revTx" presStyleIdx="0" presStyleCnt="3" custScaleY="39923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D55F5B13-BD3C-4BB9-8034-69821486B777}" type="pres">
      <dgm:prSet presAssocID="{C37285E7-407E-4B76-909B-18785228269E}" presName="bullet3b" presStyleLbl="node1" presStyleIdx="1" presStyleCnt="3"/>
      <dgm:spPr/>
    </dgm:pt>
    <dgm:pt modelId="{80328CFA-006A-4464-BD1F-6D5436AB6F9E}" type="pres">
      <dgm:prSet presAssocID="{C37285E7-407E-4B76-909B-18785228269E}" presName="textBox3b" presStyleLbl="revTx" presStyleIdx="1" presStyleCnt="3" custScaleY="59085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8EA3D71A-9DCB-4ECF-A08F-061E7E545ECF}" type="pres">
      <dgm:prSet presAssocID="{FCAA48CC-1B51-4EAE-AB50-33BB2F6C4DA4}" presName="bullet3c" presStyleLbl="node1" presStyleIdx="2" presStyleCnt="3"/>
      <dgm:spPr/>
    </dgm:pt>
    <dgm:pt modelId="{2D69E2F0-764B-41F1-A969-9F0E55BA51A9}" type="pres">
      <dgm:prSet presAssocID="{FCAA48CC-1B51-4EAE-AB50-33BB2F6C4DA4}" presName="textBox3c" presStyleLbl="revTx" presStyleIdx="2" presStyleCnt="3" custScaleX="86324" custScaleY="70640" custLinFactNeighborX="-17159" custLinFactNeighborY="0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</dgm:ptLst>
  <dgm:cxnLst>
    <dgm:cxn modelId="{C016111A-D743-478E-910C-BEF86C5F64F3}" type="presOf" srcId="{CB5B3EAD-0CD2-4A47-8DA4-0B4678EDE609}" destId="{279A9BBE-C46F-4C03-AFE3-1BC9A16FA335}" srcOrd="0" destOrd="0" presId="urn:microsoft.com/office/officeart/2005/8/layout/arrow2"/>
    <dgm:cxn modelId="{F8B743CE-0FC3-4269-AD8B-F05B99E10BDA}" srcId="{4281550D-E61B-4BF2-A42D-D04B823C2C94}" destId="{FCAA48CC-1B51-4EAE-AB50-33BB2F6C4DA4}" srcOrd="2" destOrd="0" parTransId="{66BF2E95-63F9-4087-B774-DBC4217C72FB}" sibTransId="{F23B3D0B-13DC-4496-8419-94D297575160}"/>
    <dgm:cxn modelId="{152D8C46-4F51-4C36-80D0-86A09DA50242}" type="presOf" srcId="{4281550D-E61B-4BF2-A42D-D04B823C2C94}" destId="{B86F3B76-4CA6-4E9F-8B25-AB36A23FBD26}" srcOrd="0" destOrd="0" presId="urn:microsoft.com/office/officeart/2005/8/layout/arrow2"/>
    <dgm:cxn modelId="{3CF9F9A0-3825-488E-BE13-655E47C03DC3}" srcId="{4281550D-E61B-4BF2-A42D-D04B823C2C94}" destId="{C37285E7-407E-4B76-909B-18785228269E}" srcOrd="1" destOrd="0" parTransId="{D7BC6873-BE8F-4F1D-86BD-B3CF1F9AB8D0}" sibTransId="{D3BC9C27-179A-4822-9B00-A6F041D55935}"/>
    <dgm:cxn modelId="{97B76D2D-0FFF-46C3-B114-CF83A6235E6B}" type="presOf" srcId="{C37285E7-407E-4B76-909B-18785228269E}" destId="{80328CFA-006A-4464-BD1F-6D5436AB6F9E}" srcOrd="0" destOrd="0" presId="urn:microsoft.com/office/officeart/2005/8/layout/arrow2"/>
    <dgm:cxn modelId="{49AF7E7F-2D18-45DA-BEE5-0B7BF102170E}" type="presOf" srcId="{FCAA48CC-1B51-4EAE-AB50-33BB2F6C4DA4}" destId="{2D69E2F0-764B-41F1-A969-9F0E55BA51A9}" srcOrd="0" destOrd="0" presId="urn:microsoft.com/office/officeart/2005/8/layout/arrow2"/>
    <dgm:cxn modelId="{62C5D338-2BF7-432C-8CE2-12CE38335B9D}" srcId="{4281550D-E61B-4BF2-A42D-D04B823C2C94}" destId="{CB5B3EAD-0CD2-4A47-8DA4-0B4678EDE609}" srcOrd="0" destOrd="0" parTransId="{346DBB40-1E34-4FA5-BC8C-5EC78A4CDF94}" sibTransId="{96FE241B-89E8-49DC-AEE5-5945CDA4DCF6}"/>
    <dgm:cxn modelId="{42470D04-2ADE-43E6-B8E7-79DB8D27A09D}" type="presParOf" srcId="{B86F3B76-4CA6-4E9F-8B25-AB36A23FBD26}" destId="{752EF27C-8E11-4CFA-B5D4-A8EC94DB2A1E}" srcOrd="0" destOrd="0" presId="urn:microsoft.com/office/officeart/2005/8/layout/arrow2"/>
    <dgm:cxn modelId="{07F9701F-8F6A-48AF-A7E8-840F5C9C6942}" type="presParOf" srcId="{B86F3B76-4CA6-4E9F-8B25-AB36A23FBD26}" destId="{DFC2595A-6F41-419A-9685-85A9C3703432}" srcOrd="1" destOrd="0" presId="urn:microsoft.com/office/officeart/2005/8/layout/arrow2"/>
    <dgm:cxn modelId="{F610C974-3B2E-4E16-8E87-5C7684185666}" type="presParOf" srcId="{DFC2595A-6F41-419A-9685-85A9C3703432}" destId="{59654723-C627-4C61-BC0B-12F5C7FE6A81}" srcOrd="0" destOrd="0" presId="urn:microsoft.com/office/officeart/2005/8/layout/arrow2"/>
    <dgm:cxn modelId="{E72B1F3C-DF70-45C1-9727-E6D903A32151}" type="presParOf" srcId="{DFC2595A-6F41-419A-9685-85A9C3703432}" destId="{279A9BBE-C46F-4C03-AFE3-1BC9A16FA335}" srcOrd="1" destOrd="0" presId="urn:microsoft.com/office/officeart/2005/8/layout/arrow2"/>
    <dgm:cxn modelId="{0218336D-38BC-4472-9DEF-4BE6C4876A73}" type="presParOf" srcId="{DFC2595A-6F41-419A-9685-85A9C3703432}" destId="{D55F5B13-BD3C-4BB9-8034-69821486B777}" srcOrd="2" destOrd="0" presId="urn:microsoft.com/office/officeart/2005/8/layout/arrow2"/>
    <dgm:cxn modelId="{E3BEF50B-9922-40F3-B7B6-049240EA7A75}" type="presParOf" srcId="{DFC2595A-6F41-419A-9685-85A9C3703432}" destId="{80328CFA-006A-4464-BD1F-6D5436AB6F9E}" srcOrd="3" destOrd="0" presId="urn:microsoft.com/office/officeart/2005/8/layout/arrow2"/>
    <dgm:cxn modelId="{822E4A6A-405D-45D2-9D1B-BC860B3FCC3C}" type="presParOf" srcId="{DFC2595A-6F41-419A-9685-85A9C3703432}" destId="{8EA3D71A-9DCB-4ECF-A08F-061E7E545ECF}" srcOrd="4" destOrd="0" presId="urn:microsoft.com/office/officeart/2005/8/layout/arrow2"/>
    <dgm:cxn modelId="{8DC671DE-C3E4-4878-B0A7-C82F7C8ABAA1}" type="presParOf" srcId="{DFC2595A-6F41-419A-9685-85A9C3703432}" destId="{2D69E2F0-764B-41F1-A969-9F0E55BA51A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EF27C-8E11-4CFA-B5D4-A8EC94DB2A1E}">
      <dsp:nvSpPr>
        <dsp:cNvPr id="0" name=""/>
        <dsp:cNvSpPr/>
      </dsp:nvSpPr>
      <dsp:spPr>
        <a:xfrm>
          <a:off x="520323" y="0"/>
          <a:ext cx="7188953" cy="449309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54723-C627-4C61-BC0B-12F5C7FE6A81}">
      <dsp:nvSpPr>
        <dsp:cNvPr id="0" name=""/>
        <dsp:cNvSpPr/>
      </dsp:nvSpPr>
      <dsp:spPr>
        <a:xfrm>
          <a:off x="1433320" y="3101134"/>
          <a:ext cx="186912" cy="186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A9BBE-C46F-4C03-AFE3-1BC9A16FA335}">
      <dsp:nvSpPr>
        <dsp:cNvPr id="0" name=""/>
        <dsp:cNvSpPr/>
      </dsp:nvSpPr>
      <dsp:spPr>
        <a:xfrm>
          <a:off x="1526776" y="3584642"/>
          <a:ext cx="1675026" cy="518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41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600" kern="1200" dirty="0">
              <a:solidFill>
                <a:schemeClr val="bg1"/>
              </a:solidFill>
            </a:rPr>
            <a:t>Speech</a:t>
          </a:r>
          <a:endParaRPr lang="fr-LU" sz="2600" kern="1200" dirty="0">
            <a:solidFill>
              <a:schemeClr val="bg1"/>
            </a:solidFill>
          </a:endParaRPr>
        </a:p>
      </dsp:txBody>
      <dsp:txXfrm>
        <a:off x="1526776" y="3584642"/>
        <a:ext cx="1675026" cy="518402"/>
      </dsp:txXfrm>
    </dsp:sp>
    <dsp:sp modelId="{D55F5B13-BD3C-4BB9-8034-69821486B777}">
      <dsp:nvSpPr>
        <dsp:cNvPr id="0" name=""/>
        <dsp:cNvSpPr/>
      </dsp:nvSpPr>
      <dsp:spPr>
        <a:xfrm>
          <a:off x="3083185" y="1879911"/>
          <a:ext cx="337880" cy="337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28CFA-006A-4464-BD1F-6D5436AB6F9E}">
      <dsp:nvSpPr>
        <dsp:cNvPr id="0" name=""/>
        <dsp:cNvSpPr/>
      </dsp:nvSpPr>
      <dsp:spPr>
        <a:xfrm>
          <a:off x="3252125" y="2548883"/>
          <a:ext cx="1725348" cy="1444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36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600" kern="1200" dirty="0" err="1">
              <a:solidFill>
                <a:schemeClr val="bg1"/>
              </a:solidFill>
            </a:rPr>
            <a:t>Text</a:t>
          </a:r>
          <a:endParaRPr lang="fr-LU" sz="2600" kern="1200" dirty="0">
            <a:solidFill>
              <a:schemeClr val="bg1"/>
            </a:solidFill>
          </a:endParaRPr>
        </a:p>
      </dsp:txBody>
      <dsp:txXfrm>
        <a:off x="3252125" y="2548883"/>
        <a:ext cx="1725348" cy="1444181"/>
      </dsp:txXfrm>
    </dsp:sp>
    <dsp:sp modelId="{8EA3D71A-9DCB-4ECF-A08F-061E7E545ECF}">
      <dsp:nvSpPr>
        <dsp:cNvPr id="0" name=""/>
        <dsp:cNvSpPr/>
      </dsp:nvSpPr>
      <dsp:spPr>
        <a:xfrm>
          <a:off x="5067336" y="1136753"/>
          <a:ext cx="467281" cy="4672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9E2F0-764B-41F1-A969-9F0E55BA51A9}">
      <dsp:nvSpPr>
        <dsp:cNvPr id="0" name=""/>
        <dsp:cNvSpPr/>
      </dsp:nvSpPr>
      <dsp:spPr>
        <a:xfrm>
          <a:off x="5122904" y="1828806"/>
          <a:ext cx="1489390" cy="22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03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600" kern="1200" dirty="0">
              <a:solidFill>
                <a:schemeClr val="bg1"/>
              </a:solidFill>
            </a:rPr>
            <a:t>Speech</a:t>
          </a:r>
          <a:endParaRPr lang="fr-LU" sz="2600" kern="1200" dirty="0">
            <a:solidFill>
              <a:schemeClr val="bg1"/>
            </a:solidFill>
          </a:endParaRPr>
        </a:p>
      </dsp:txBody>
      <dsp:txXfrm>
        <a:off x="5122904" y="1828806"/>
        <a:ext cx="1489390" cy="2205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829D-2A36-4647-9721-85D2BA8A689B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28BCB-6DC9-42FF-9FF4-B382AFDA6463}" type="slidenum">
              <a:rPr lang="fr-LU" smtClean="0"/>
              <a:pPr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9353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28BCB-6DC9-42FF-9FF4-B382AFDA6463}" type="slidenum">
              <a:rPr lang="fr-LU" smtClean="0"/>
              <a:pPr/>
              <a:t>1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867508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A696D-3087-4E3E-836A-E9AD3FA58439}" type="slidenum">
              <a:rPr lang="en-GB"/>
              <a:pPr/>
              <a:t>2</a:t>
            </a:fld>
            <a:endParaRPr lang="en-GB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5112" cy="37226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8813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0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917575" eaLnBrk="0" hangingPunct="0"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917575" eaLnBrk="0" hangingPunct="0"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917575" eaLnBrk="0" hangingPunct="0"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917575" eaLnBrk="0" hangingPunct="0"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fld id="{DBAB7F0C-6771-4962-B818-CBC0224648A0}" type="slidenum">
              <a:rPr lang="en-GB" sz="12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GB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4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A2F434-4384-4804-BCA7-434997AD6B09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5112" cy="37226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8813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06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28BCB-6DC9-42FF-9FF4-B382AFDA6463}" type="slidenum">
              <a:rPr lang="fr-LU" smtClean="0"/>
              <a:pPr/>
              <a:t>8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403326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28BCB-6DC9-42FF-9FF4-B382AFDA6463}" type="slidenum">
              <a:rPr lang="fr-LU" smtClean="0"/>
              <a:pPr/>
              <a:t>17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11466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3717032"/>
            <a:ext cx="10753195" cy="1224136"/>
          </a:xfrm>
        </p:spPr>
        <p:txBody>
          <a:bodyPr anchor="b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LU" dirty="0"/>
          </a:p>
        </p:txBody>
      </p:sp>
      <p:sp>
        <p:nvSpPr>
          <p:cNvPr id="7" name="Round Single Corner Rectangle 6"/>
          <p:cNvSpPr/>
          <p:nvPr userDrawn="1"/>
        </p:nvSpPr>
        <p:spPr>
          <a:xfrm rot="5400000">
            <a:off x="535496" y="-535496"/>
            <a:ext cx="3212976" cy="4283968"/>
          </a:xfrm>
          <a:prstGeom prst="round1Rect">
            <a:avLst>
              <a:gd name="adj" fmla="val 1213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t="26171" r="19788" b="26171"/>
          <a:stretch/>
        </p:blipFill>
        <p:spPr>
          <a:xfrm>
            <a:off x="431371" y="422701"/>
            <a:ext cx="3140567" cy="2367575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59829" y="260648"/>
            <a:ext cx="7022571" cy="2448272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pPr algn="l"/>
            <a:r>
              <a:rPr lang="fr-LU"/>
              <a:t>Footer</a:t>
            </a:r>
            <a:endParaRPr lang="fr-L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8" y="5157788"/>
            <a:ext cx="5183551" cy="35944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Luxembourg, 12/6/2013</a:t>
            </a:r>
            <a:endParaRPr lang="fr-LU" dirty="0"/>
          </a:p>
        </p:txBody>
      </p:sp>
      <p:sp>
        <p:nvSpPr>
          <p:cNvPr id="21" name="Round Single Corner Rectangle 20"/>
          <p:cNvSpPr/>
          <p:nvPr userDrawn="1"/>
        </p:nvSpPr>
        <p:spPr>
          <a:xfrm flipH="1">
            <a:off x="11313371" y="6344564"/>
            <a:ext cx="912101" cy="517322"/>
          </a:xfrm>
          <a:prstGeom prst="round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6480" y="6444044"/>
            <a:ext cx="182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162175E-609A-4062-8021-B9683E223890}" type="slidenum">
              <a:rPr lang="fr-LU" sz="1600" smtClean="0">
                <a:solidFill>
                  <a:schemeClr val="bg1"/>
                </a:solidFill>
              </a:rPr>
              <a:pPr algn="r"/>
              <a:t>‹#›</a:t>
            </a:fld>
            <a:endParaRPr lang="fr-LU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15413" y="4941168"/>
            <a:ext cx="10513168" cy="28800"/>
          </a:xfrm>
          <a:prstGeom prst="rect">
            <a:avLst/>
          </a:prstGeom>
          <a:gradFill>
            <a:gsLst>
              <a:gs pos="4000">
                <a:srgbClr val="92D050">
                  <a:alpha val="0"/>
                </a:srgbClr>
              </a:gs>
              <a:gs pos="50000">
                <a:srgbClr val="92D050"/>
              </a:gs>
              <a:gs pos="100000">
                <a:srgbClr val="92D050">
                  <a:alpha val="37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</p:spTree>
    <p:extLst>
      <p:ext uri="{BB962C8B-B14F-4D97-AF65-F5344CB8AC3E}">
        <p14:creationId xmlns:p14="http://schemas.microsoft.com/office/powerpoint/2010/main" val="575832652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405635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12777"/>
            <a:ext cx="2743200" cy="4713387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12777"/>
            <a:ext cx="8026400" cy="4713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518214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44061" y="17526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19445" y="17526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44061" y="43815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9445" y="43815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823381" y="5436917"/>
            <a:ext cx="2133600" cy="486833"/>
          </a:xfrm>
        </p:spPr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14077539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44061" y="1412776"/>
            <a:ext cx="10433539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823381" y="5436917"/>
            <a:ext cx="2133600" cy="486833"/>
          </a:xfrm>
        </p:spPr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5971072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44F8A-9A7D-4261-813E-20637B31A32C}" type="datetime2">
              <a:rPr lang="en-US"/>
              <a:pPr/>
              <a:t>Monday, November 21, 2016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72800" y="6477002"/>
            <a:ext cx="1016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7F1D7E-E55A-4084-9C62-CFDDC6B6070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823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" y="1916832"/>
            <a:ext cx="31750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215680" y="2416211"/>
            <a:ext cx="758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3200" dirty="0" err="1">
                <a:solidFill>
                  <a:schemeClr val="bg1"/>
                </a:solidFill>
              </a:rPr>
              <a:t>Thank</a:t>
            </a:r>
            <a:r>
              <a:rPr lang="fr-LU" sz="3200" dirty="0">
                <a:solidFill>
                  <a:schemeClr val="bg1"/>
                </a:solidFill>
              </a:rPr>
              <a:t> </a:t>
            </a:r>
            <a:r>
              <a:rPr lang="fr-LU" sz="3200" dirty="0" err="1">
                <a:solidFill>
                  <a:schemeClr val="bg1"/>
                </a:solidFill>
              </a:rPr>
              <a:t>you</a:t>
            </a:r>
            <a:r>
              <a:rPr lang="fr-LU" sz="3200" dirty="0">
                <a:solidFill>
                  <a:schemeClr val="bg1"/>
                </a:solidFill>
              </a:rPr>
              <a:t> for </a:t>
            </a:r>
            <a:r>
              <a:rPr lang="fr-LU" sz="3200" dirty="0" err="1">
                <a:solidFill>
                  <a:schemeClr val="bg1"/>
                </a:solidFill>
              </a:rPr>
              <a:t>you</a:t>
            </a:r>
            <a:r>
              <a:rPr lang="fr-LU" sz="3200" dirty="0">
                <a:solidFill>
                  <a:schemeClr val="bg1"/>
                </a:solidFill>
              </a:rPr>
              <a:t> attention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215680" y="5085184"/>
            <a:ext cx="739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800" dirty="0">
                <a:solidFill>
                  <a:schemeClr val="bg1"/>
                </a:solidFill>
              </a:rPr>
              <a:t>http://www.cdt.europa.eu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215680" y="5661248"/>
            <a:ext cx="739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800" dirty="0">
                <a:solidFill>
                  <a:schemeClr val="bg1"/>
                </a:solidFill>
              </a:rPr>
              <a:t>http://www.facebook.com/translationcentre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27" y="5649654"/>
            <a:ext cx="507901" cy="3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32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3717032"/>
            <a:ext cx="10753195" cy="1224136"/>
          </a:xfrm>
        </p:spPr>
        <p:txBody>
          <a:bodyPr anchor="b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LU" dirty="0"/>
          </a:p>
        </p:txBody>
      </p:sp>
      <p:sp>
        <p:nvSpPr>
          <p:cNvPr id="7" name="Round Single Corner Rectangle 6"/>
          <p:cNvSpPr/>
          <p:nvPr userDrawn="1"/>
        </p:nvSpPr>
        <p:spPr>
          <a:xfrm rot="5400000">
            <a:off x="535496" y="-535496"/>
            <a:ext cx="3212976" cy="4283968"/>
          </a:xfrm>
          <a:prstGeom prst="round1Rect">
            <a:avLst>
              <a:gd name="adj" fmla="val 1213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t="26171" r="19788" b="26171"/>
          <a:stretch/>
        </p:blipFill>
        <p:spPr>
          <a:xfrm>
            <a:off x="431371" y="422701"/>
            <a:ext cx="3140567" cy="2367575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59829" y="260648"/>
            <a:ext cx="7022571" cy="2448272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pPr algn="l"/>
            <a:r>
              <a:rPr lang="fr-LU"/>
              <a:t>Footer</a:t>
            </a:r>
            <a:endParaRPr lang="fr-L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8" y="5157788"/>
            <a:ext cx="5183551" cy="35944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Luxembourg, 12/6/2013</a:t>
            </a:r>
            <a:endParaRPr lang="fr-LU" dirty="0"/>
          </a:p>
        </p:txBody>
      </p:sp>
      <p:sp>
        <p:nvSpPr>
          <p:cNvPr id="21" name="Round Single Corner Rectangle 20"/>
          <p:cNvSpPr/>
          <p:nvPr userDrawn="1"/>
        </p:nvSpPr>
        <p:spPr>
          <a:xfrm flipH="1">
            <a:off x="11313371" y="6344564"/>
            <a:ext cx="912101" cy="517322"/>
          </a:xfrm>
          <a:prstGeom prst="round1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6480" y="6444044"/>
            <a:ext cx="182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162175E-609A-4062-8021-B9683E223890}" type="slidenum">
              <a:rPr lang="fr-LU" sz="1600" smtClean="0">
                <a:solidFill>
                  <a:schemeClr val="bg1"/>
                </a:solidFill>
              </a:rPr>
              <a:pPr algn="r"/>
              <a:t>‹#›</a:t>
            </a:fld>
            <a:endParaRPr lang="fr-LU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15413" y="4941168"/>
            <a:ext cx="10513168" cy="28800"/>
          </a:xfrm>
          <a:prstGeom prst="rect">
            <a:avLst/>
          </a:prstGeom>
          <a:gradFill>
            <a:gsLst>
              <a:gs pos="4000">
                <a:srgbClr val="92D050">
                  <a:alpha val="0"/>
                </a:srgbClr>
              </a:gs>
              <a:gs pos="50000">
                <a:srgbClr val="92D050"/>
              </a:gs>
              <a:gs pos="100000">
                <a:srgbClr val="92D050">
                  <a:alpha val="37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</p:spTree>
    <p:extLst>
      <p:ext uri="{BB962C8B-B14F-4D97-AF65-F5344CB8AC3E}">
        <p14:creationId xmlns:p14="http://schemas.microsoft.com/office/powerpoint/2010/main" val="110466464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92D050"/>
              </a:buClr>
              <a:buFont typeface="Wingdings 3" pitchFamily="18" charset="2"/>
              <a:buChar char="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3206" y="6356351"/>
            <a:ext cx="10475349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04127" y="0"/>
            <a:ext cx="9985109" cy="1196752"/>
          </a:xfrm>
          <a:prstGeom prst="rect">
            <a:avLst/>
          </a:prstGeom>
          <a:solidFill>
            <a:srgbClr val="004F8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41" y="0"/>
            <a:ext cx="9614859" cy="1196752"/>
          </a:xfrm>
        </p:spPr>
        <p:txBody>
          <a:bodyPr anchor="b" anchorCtr="0">
            <a:normAutofit/>
          </a:bodyPr>
          <a:lstStyle>
            <a:lvl1pPr>
              <a:defRPr sz="3200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858596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52" y="4406901"/>
            <a:ext cx="10363200" cy="1362075"/>
          </a:xfrm>
        </p:spPr>
        <p:txBody>
          <a:bodyPr anchor="t"/>
          <a:lstStyle>
            <a:lvl1pPr algn="l">
              <a:defRPr sz="4000" b="0" cap="all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052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177131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524995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76464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92D050"/>
              </a:buClr>
              <a:buFont typeface="Wingdings 3" pitchFamily="18" charset="2"/>
              <a:buChar char="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3206" y="6356351"/>
            <a:ext cx="10475349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04127" y="0"/>
            <a:ext cx="9985109" cy="1196752"/>
          </a:xfrm>
          <a:prstGeom prst="rect">
            <a:avLst/>
          </a:prstGeom>
          <a:solidFill>
            <a:srgbClr val="004F8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41" y="0"/>
            <a:ext cx="9614859" cy="1196752"/>
          </a:xfrm>
        </p:spPr>
        <p:txBody>
          <a:bodyPr anchor="b" anchorCtr="0">
            <a:normAutofit/>
          </a:bodyPr>
          <a:lstStyle>
            <a:lvl1pPr>
              <a:defRPr sz="3200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747849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671371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188761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285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84784"/>
            <a:ext cx="4011084" cy="8740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84785"/>
            <a:ext cx="6815667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348881"/>
            <a:ext cx="4011084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977757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4241643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1665677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12777"/>
            <a:ext cx="2743200" cy="4713387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12777"/>
            <a:ext cx="8026400" cy="4713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676694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44061" y="17526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19445" y="17526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44061" y="43815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9445" y="43815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823381" y="5436917"/>
            <a:ext cx="2133600" cy="486833"/>
          </a:xfrm>
        </p:spPr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49803952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44061" y="1412776"/>
            <a:ext cx="10433539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823381" y="5436917"/>
            <a:ext cx="2133600" cy="486833"/>
          </a:xfrm>
        </p:spPr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7519322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44F8A-9A7D-4261-813E-20637B31A32C}" type="datetime2">
              <a:rPr lang="en-US"/>
              <a:pPr/>
              <a:t>Monday, November 21, 2016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72800" y="6477002"/>
            <a:ext cx="1016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7F1D7E-E55A-4084-9C62-CFDDC6B6070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73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52" y="4406901"/>
            <a:ext cx="10363200" cy="1362075"/>
          </a:xfrm>
        </p:spPr>
        <p:txBody>
          <a:bodyPr anchor="t"/>
          <a:lstStyle>
            <a:lvl1pPr algn="l">
              <a:defRPr sz="4000" b="0" cap="all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052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177131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406886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" y="1916832"/>
            <a:ext cx="31750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215680" y="2416211"/>
            <a:ext cx="758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3200" dirty="0" err="1">
                <a:solidFill>
                  <a:schemeClr val="bg1"/>
                </a:solidFill>
              </a:rPr>
              <a:t>Thank</a:t>
            </a:r>
            <a:r>
              <a:rPr lang="fr-LU" sz="3200" dirty="0">
                <a:solidFill>
                  <a:schemeClr val="bg1"/>
                </a:solidFill>
              </a:rPr>
              <a:t> </a:t>
            </a:r>
            <a:r>
              <a:rPr lang="fr-LU" sz="3200" dirty="0" err="1">
                <a:solidFill>
                  <a:schemeClr val="bg1"/>
                </a:solidFill>
              </a:rPr>
              <a:t>you</a:t>
            </a:r>
            <a:r>
              <a:rPr lang="fr-LU" sz="3200" dirty="0">
                <a:solidFill>
                  <a:schemeClr val="bg1"/>
                </a:solidFill>
              </a:rPr>
              <a:t> for </a:t>
            </a:r>
            <a:r>
              <a:rPr lang="fr-LU" sz="3200" dirty="0" err="1">
                <a:solidFill>
                  <a:schemeClr val="bg1"/>
                </a:solidFill>
              </a:rPr>
              <a:t>you</a:t>
            </a:r>
            <a:r>
              <a:rPr lang="fr-LU" sz="3200" dirty="0">
                <a:solidFill>
                  <a:schemeClr val="bg1"/>
                </a:solidFill>
              </a:rPr>
              <a:t> attention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215680" y="5085184"/>
            <a:ext cx="739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800" dirty="0">
                <a:solidFill>
                  <a:schemeClr val="bg1"/>
                </a:solidFill>
              </a:rPr>
              <a:t>http://www.cdt.europa.eu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215680" y="5661248"/>
            <a:ext cx="739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800" dirty="0">
                <a:solidFill>
                  <a:schemeClr val="bg1"/>
                </a:solidFill>
              </a:rPr>
              <a:t>http://www.facebook.com/translationcentre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27" y="5649654"/>
            <a:ext cx="507901" cy="3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40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3717032"/>
            <a:ext cx="10753195" cy="1224136"/>
          </a:xfrm>
        </p:spPr>
        <p:txBody>
          <a:bodyPr anchor="b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LU" dirty="0"/>
          </a:p>
        </p:txBody>
      </p:sp>
      <p:sp>
        <p:nvSpPr>
          <p:cNvPr id="7" name="Round Single Corner Rectangle 6"/>
          <p:cNvSpPr/>
          <p:nvPr userDrawn="1"/>
        </p:nvSpPr>
        <p:spPr>
          <a:xfrm rot="5400000">
            <a:off x="535496" y="-535496"/>
            <a:ext cx="3212976" cy="4283968"/>
          </a:xfrm>
          <a:prstGeom prst="round1Rect">
            <a:avLst>
              <a:gd name="adj" fmla="val 1213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t="26171" r="19788" b="26171"/>
          <a:stretch/>
        </p:blipFill>
        <p:spPr>
          <a:xfrm>
            <a:off x="431371" y="422701"/>
            <a:ext cx="3140567" cy="2367575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59829" y="260648"/>
            <a:ext cx="7022571" cy="2448272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pPr algn="l"/>
            <a:r>
              <a:rPr lang="fr-LU"/>
              <a:t>Footer</a:t>
            </a:r>
            <a:endParaRPr lang="fr-L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8" y="5157788"/>
            <a:ext cx="5183551" cy="35944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Luxembourg, 12/6/2013</a:t>
            </a:r>
            <a:endParaRPr lang="fr-LU" dirty="0"/>
          </a:p>
        </p:txBody>
      </p:sp>
      <p:sp>
        <p:nvSpPr>
          <p:cNvPr id="21" name="Round Single Corner Rectangle 20"/>
          <p:cNvSpPr/>
          <p:nvPr userDrawn="1"/>
        </p:nvSpPr>
        <p:spPr>
          <a:xfrm flipH="1">
            <a:off x="11313371" y="6344564"/>
            <a:ext cx="912101" cy="517322"/>
          </a:xfrm>
          <a:prstGeom prst="round1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6480" y="6444044"/>
            <a:ext cx="182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162175E-609A-4062-8021-B9683E223890}" type="slidenum">
              <a:rPr lang="fr-LU" sz="1600" smtClean="0">
                <a:solidFill>
                  <a:schemeClr val="bg1"/>
                </a:solidFill>
              </a:rPr>
              <a:pPr algn="r"/>
              <a:t>‹#›</a:t>
            </a:fld>
            <a:endParaRPr lang="fr-LU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15413" y="4941168"/>
            <a:ext cx="10513168" cy="28800"/>
          </a:xfrm>
          <a:prstGeom prst="rect">
            <a:avLst/>
          </a:prstGeom>
          <a:gradFill>
            <a:gsLst>
              <a:gs pos="4000">
                <a:srgbClr val="92D050">
                  <a:alpha val="0"/>
                </a:srgbClr>
              </a:gs>
              <a:gs pos="50000">
                <a:srgbClr val="92D050"/>
              </a:gs>
              <a:gs pos="100000">
                <a:srgbClr val="92D050">
                  <a:alpha val="37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</p:spTree>
    <p:extLst>
      <p:ext uri="{BB962C8B-B14F-4D97-AF65-F5344CB8AC3E}">
        <p14:creationId xmlns:p14="http://schemas.microsoft.com/office/powerpoint/2010/main" val="3828122379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92D050"/>
              </a:buClr>
              <a:buFont typeface="Wingdings 3" pitchFamily="18" charset="2"/>
              <a:buChar char="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3206" y="6356351"/>
            <a:ext cx="10475349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04127" y="0"/>
            <a:ext cx="9985109" cy="1196752"/>
          </a:xfrm>
          <a:prstGeom prst="rect">
            <a:avLst/>
          </a:prstGeom>
          <a:solidFill>
            <a:srgbClr val="004F8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41" y="0"/>
            <a:ext cx="9614859" cy="1196752"/>
          </a:xfrm>
        </p:spPr>
        <p:txBody>
          <a:bodyPr anchor="b" anchorCtr="0">
            <a:normAutofit/>
          </a:bodyPr>
          <a:lstStyle>
            <a:lvl1pPr>
              <a:defRPr sz="3200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768925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52" y="4406901"/>
            <a:ext cx="10363200" cy="1362075"/>
          </a:xfrm>
        </p:spPr>
        <p:txBody>
          <a:bodyPr anchor="t"/>
          <a:lstStyle>
            <a:lvl1pPr algn="l">
              <a:defRPr sz="4000" b="0" cap="all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052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177131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157752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135200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675969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609468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866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84784"/>
            <a:ext cx="4011084" cy="8740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84785"/>
            <a:ext cx="6815667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348881"/>
            <a:ext cx="4011084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736088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411846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60331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5751427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12777"/>
            <a:ext cx="2743200" cy="4713387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12777"/>
            <a:ext cx="8026400" cy="4713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2720426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44061" y="17526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19445" y="17526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44061" y="43815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9445" y="43815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823381" y="5436917"/>
            <a:ext cx="2133600" cy="486833"/>
          </a:xfrm>
        </p:spPr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10686802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44061" y="1412776"/>
            <a:ext cx="10433539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823381" y="5436917"/>
            <a:ext cx="2133600" cy="486833"/>
          </a:xfrm>
        </p:spPr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16309500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44F8A-9A7D-4261-813E-20637B31A32C}" type="datetime2">
              <a:rPr lang="en-US"/>
              <a:pPr/>
              <a:t>Monday, November 21, 2016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72800" y="6477002"/>
            <a:ext cx="1016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7F1D7E-E55A-4084-9C62-CFDDC6B6070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8697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" y="1916832"/>
            <a:ext cx="31750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215680" y="2416211"/>
            <a:ext cx="758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3200" dirty="0" err="1">
                <a:solidFill>
                  <a:schemeClr val="bg1"/>
                </a:solidFill>
              </a:rPr>
              <a:t>Thank</a:t>
            </a:r>
            <a:r>
              <a:rPr lang="fr-LU" sz="3200" dirty="0">
                <a:solidFill>
                  <a:schemeClr val="bg1"/>
                </a:solidFill>
              </a:rPr>
              <a:t> </a:t>
            </a:r>
            <a:r>
              <a:rPr lang="fr-LU" sz="3200" dirty="0" err="1">
                <a:solidFill>
                  <a:schemeClr val="bg1"/>
                </a:solidFill>
              </a:rPr>
              <a:t>you</a:t>
            </a:r>
            <a:r>
              <a:rPr lang="fr-LU" sz="3200" dirty="0">
                <a:solidFill>
                  <a:schemeClr val="bg1"/>
                </a:solidFill>
              </a:rPr>
              <a:t> for </a:t>
            </a:r>
            <a:r>
              <a:rPr lang="fr-LU" sz="3200" dirty="0" err="1">
                <a:solidFill>
                  <a:schemeClr val="bg1"/>
                </a:solidFill>
              </a:rPr>
              <a:t>you</a:t>
            </a:r>
            <a:r>
              <a:rPr lang="fr-LU" sz="3200" dirty="0">
                <a:solidFill>
                  <a:schemeClr val="bg1"/>
                </a:solidFill>
              </a:rPr>
              <a:t> attention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215680" y="5085184"/>
            <a:ext cx="739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800" dirty="0">
                <a:solidFill>
                  <a:schemeClr val="bg1"/>
                </a:solidFill>
              </a:rPr>
              <a:t>http://www.cdt.europa.eu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215680" y="5661248"/>
            <a:ext cx="739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800" dirty="0">
                <a:solidFill>
                  <a:schemeClr val="bg1"/>
                </a:solidFill>
              </a:rPr>
              <a:t>http://www.facebook.com/translationcentre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27" y="5649654"/>
            <a:ext cx="507901" cy="3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978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3717032"/>
            <a:ext cx="10753195" cy="1224136"/>
          </a:xfrm>
        </p:spPr>
        <p:txBody>
          <a:bodyPr anchor="b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LU" dirty="0"/>
          </a:p>
        </p:txBody>
      </p:sp>
      <p:sp>
        <p:nvSpPr>
          <p:cNvPr id="7" name="Round Single Corner Rectangle 6"/>
          <p:cNvSpPr/>
          <p:nvPr userDrawn="1"/>
        </p:nvSpPr>
        <p:spPr>
          <a:xfrm rot="5400000">
            <a:off x="535496" y="-535496"/>
            <a:ext cx="3212976" cy="4283968"/>
          </a:xfrm>
          <a:prstGeom prst="round1Rect">
            <a:avLst>
              <a:gd name="adj" fmla="val 1213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t="26171" r="19788" b="26171"/>
          <a:stretch/>
        </p:blipFill>
        <p:spPr>
          <a:xfrm>
            <a:off x="431371" y="422701"/>
            <a:ext cx="3140567" cy="2367575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59829" y="260648"/>
            <a:ext cx="7022571" cy="2448272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pPr algn="l"/>
            <a:r>
              <a:rPr lang="fr-LU"/>
              <a:t>Footer</a:t>
            </a:r>
            <a:endParaRPr lang="fr-L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8" y="5157788"/>
            <a:ext cx="5183551" cy="35944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Luxembourg, 12/6/2013</a:t>
            </a:r>
            <a:endParaRPr lang="fr-LU" dirty="0"/>
          </a:p>
        </p:txBody>
      </p:sp>
      <p:sp>
        <p:nvSpPr>
          <p:cNvPr id="21" name="Round Single Corner Rectangle 20"/>
          <p:cNvSpPr/>
          <p:nvPr userDrawn="1"/>
        </p:nvSpPr>
        <p:spPr>
          <a:xfrm flipH="1">
            <a:off x="11313371" y="6344564"/>
            <a:ext cx="912101" cy="517322"/>
          </a:xfrm>
          <a:prstGeom prst="round1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6480" y="6444044"/>
            <a:ext cx="182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162175E-609A-4062-8021-B9683E223890}" type="slidenum">
              <a:rPr lang="fr-LU" sz="1600" smtClean="0">
                <a:solidFill>
                  <a:schemeClr val="bg1"/>
                </a:solidFill>
              </a:rPr>
              <a:pPr algn="r"/>
              <a:t>‹#›</a:t>
            </a:fld>
            <a:endParaRPr lang="fr-LU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15413" y="4941168"/>
            <a:ext cx="10513168" cy="28800"/>
          </a:xfrm>
          <a:prstGeom prst="rect">
            <a:avLst/>
          </a:prstGeom>
          <a:gradFill>
            <a:gsLst>
              <a:gs pos="4000">
                <a:srgbClr val="92D050">
                  <a:alpha val="0"/>
                </a:srgbClr>
              </a:gs>
              <a:gs pos="50000">
                <a:srgbClr val="92D050"/>
              </a:gs>
              <a:gs pos="100000">
                <a:srgbClr val="92D050">
                  <a:alpha val="37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</p:spTree>
    <p:extLst>
      <p:ext uri="{BB962C8B-B14F-4D97-AF65-F5344CB8AC3E}">
        <p14:creationId xmlns:p14="http://schemas.microsoft.com/office/powerpoint/2010/main" val="4160336605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92D050"/>
              </a:buClr>
              <a:buFont typeface="Wingdings 3" pitchFamily="18" charset="2"/>
              <a:buChar char="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3206" y="6356351"/>
            <a:ext cx="10475349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04127" y="0"/>
            <a:ext cx="9985109" cy="1196752"/>
          </a:xfrm>
          <a:prstGeom prst="rect">
            <a:avLst/>
          </a:prstGeom>
          <a:solidFill>
            <a:srgbClr val="004F8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41" y="0"/>
            <a:ext cx="9614859" cy="1196752"/>
          </a:xfrm>
        </p:spPr>
        <p:txBody>
          <a:bodyPr anchor="b" anchorCtr="0">
            <a:normAutofit/>
          </a:bodyPr>
          <a:lstStyle>
            <a:lvl1pPr>
              <a:defRPr sz="3200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2720936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52" y="4406901"/>
            <a:ext cx="10363200" cy="1362075"/>
          </a:xfrm>
        </p:spPr>
        <p:txBody>
          <a:bodyPr anchor="t"/>
          <a:lstStyle>
            <a:lvl1pPr algn="l">
              <a:defRPr sz="4000" b="0" cap="all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052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177131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114822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8777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461125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9158576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12938789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5930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84784"/>
            <a:ext cx="4011084" cy="8740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84785"/>
            <a:ext cx="6815667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348881"/>
            <a:ext cx="4011084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5743084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8385906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0178902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12777"/>
            <a:ext cx="2743200" cy="4713387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12777"/>
            <a:ext cx="8026400" cy="4713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41122085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44061" y="17526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19445" y="17526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44061" y="43815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9445" y="43815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823381" y="5436917"/>
            <a:ext cx="2133600" cy="486833"/>
          </a:xfrm>
        </p:spPr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8563926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44061" y="1412776"/>
            <a:ext cx="10433539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823381" y="5436917"/>
            <a:ext cx="2133600" cy="486833"/>
          </a:xfrm>
        </p:spPr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68794046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44F8A-9A7D-4261-813E-20637B31A32C}" type="datetime2">
              <a:rPr lang="en-US"/>
              <a:pPr/>
              <a:t>Monday, November 21, 2016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72800" y="6477002"/>
            <a:ext cx="1016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7F1D7E-E55A-4084-9C62-CFDDC6B6070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15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10316981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" y="1916832"/>
            <a:ext cx="31750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215680" y="2416211"/>
            <a:ext cx="758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3200" dirty="0" err="1">
                <a:solidFill>
                  <a:schemeClr val="bg1"/>
                </a:solidFill>
              </a:rPr>
              <a:t>Thank</a:t>
            </a:r>
            <a:r>
              <a:rPr lang="fr-LU" sz="3200" dirty="0">
                <a:solidFill>
                  <a:schemeClr val="bg1"/>
                </a:solidFill>
              </a:rPr>
              <a:t> </a:t>
            </a:r>
            <a:r>
              <a:rPr lang="fr-LU" sz="3200" dirty="0" err="1">
                <a:solidFill>
                  <a:schemeClr val="bg1"/>
                </a:solidFill>
              </a:rPr>
              <a:t>you</a:t>
            </a:r>
            <a:r>
              <a:rPr lang="fr-LU" sz="3200" dirty="0">
                <a:solidFill>
                  <a:schemeClr val="bg1"/>
                </a:solidFill>
              </a:rPr>
              <a:t> for </a:t>
            </a:r>
            <a:r>
              <a:rPr lang="fr-LU" sz="3200" dirty="0" err="1">
                <a:solidFill>
                  <a:schemeClr val="bg1"/>
                </a:solidFill>
              </a:rPr>
              <a:t>you</a:t>
            </a:r>
            <a:r>
              <a:rPr lang="fr-LU" sz="3200" dirty="0">
                <a:solidFill>
                  <a:schemeClr val="bg1"/>
                </a:solidFill>
              </a:rPr>
              <a:t> attention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215680" y="5085184"/>
            <a:ext cx="739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800" dirty="0">
                <a:solidFill>
                  <a:schemeClr val="bg1"/>
                </a:solidFill>
              </a:rPr>
              <a:t>http://www.cdt.europa.eu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215680" y="5661248"/>
            <a:ext cx="739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800" dirty="0">
                <a:solidFill>
                  <a:schemeClr val="bg1"/>
                </a:solidFill>
              </a:rPr>
              <a:t>http://www.facebook.com/translationcentre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27" y="5649654"/>
            <a:ext cx="507901" cy="3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004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3717032"/>
            <a:ext cx="10753195" cy="1224136"/>
          </a:xfrm>
        </p:spPr>
        <p:txBody>
          <a:bodyPr anchor="b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LU" dirty="0"/>
          </a:p>
        </p:txBody>
      </p:sp>
      <p:sp>
        <p:nvSpPr>
          <p:cNvPr id="7" name="Round Single Corner Rectangle 6"/>
          <p:cNvSpPr/>
          <p:nvPr userDrawn="1"/>
        </p:nvSpPr>
        <p:spPr>
          <a:xfrm rot="5400000">
            <a:off x="535496" y="-535496"/>
            <a:ext cx="3212976" cy="4283968"/>
          </a:xfrm>
          <a:prstGeom prst="round1Rect">
            <a:avLst>
              <a:gd name="adj" fmla="val 1213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t="26171" r="19788" b="26171"/>
          <a:stretch/>
        </p:blipFill>
        <p:spPr>
          <a:xfrm>
            <a:off x="431371" y="422701"/>
            <a:ext cx="3140567" cy="2367575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59829" y="260648"/>
            <a:ext cx="7022571" cy="2448272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pPr algn="l"/>
            <a:r>
              <a:rPr lang="fr-LU"/>
              <a:t>Footer</a:t>
            </a:r>
            <a:endParaRPr lang="fr-L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8" y="5157788"/>
            <a:ext cx="5183551" cy="35944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Luxembourg, 12/6/2013</a:t>
            </a:r>
            <a:endParaRPr lang="fr-LU" dirty="0"/>
          </a:p>
        </p:txBody>
      </p:sp>
      <p:sp>
        <p:nvSpPr>
          <p:cNvPr id="21" name="Round Single Corner Rectangle 20"/>
          <p:cNvSpPr/>
          <p:nvPr userDrawn="1"/>
        </p:nvSpPr>
        <p:spPr>
          <a:xfrm flipH="1">
            <a:off x="11313371" y="6344564"/>
            <a:ext cx="912101" cy="517322"/>
          </a:xfrm>
          <a:prstGeom prst="round1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6480" y="6444044"/>
            <a:ext cx="182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162175E-609A-4062-8021-B9683E223890}" type="slidenum">
              <a:rPr lang="fr-LU" sz="1600" smtClean="0">
                <a:solidFill>
                  <a:schemeClr val="bg1"/>
                </a:solidFill>
              </a:rPr>
              <a:pPr algn="r"/>
              <a:t>‹#›</a:t>
            </a:fld>
            <a:endParaRPr lang="fr-LU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15413" y="4941168"/>
            <a:ext cx="10513168" cy="28800"/>
          </a:xfrm>
          <a:prstGeom prst="rect">
            <a:avLst/>
          </a:prstGeom>
          <a:gradFill>
            <a:gsLst>
              <a:gs pos="4000">
                <a:srgbClr val="92D050">
                  <a:alpha val="0"/>
                </a:srgbClr>
              </a:gs>
              <a:gs pos="50000">
                <a:srgbClr val="92D050"/>
              </a:gs>
              <a:gs pos="100000">
                <a:srgbClr val="92D050">
                  <a:alpha val="37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</p:spTree>
    <p:extLst>
      <p:ext uri="{BB962C8B-B14F-4D97-AF65-F5344CB8AC3E}">
        <p14:creationId xmlns:p14="http://schemas.microsoft.com/office/powerpoint/2010/main" val="1323328355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92D050"/>
              </a:buClr>
              <a:buFont typeface="Wingdings 3" pitchFamily="18" charset="2"/>
              <a:buChar char="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3206" y="6356351"/>
            <a:ext cx="10475349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04127" y="0"/>
            <a:ext cx="9985109" cy="1196752"/>
          </a:xfrm>
          <a:prstGeom prst="rect">
            <a:avLst/>
          </a:prstGeom>
          <a:solidFill>
            <a:srgbClr val="004F8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41" y="0"/>
            <a:ext cx="9614859" cy="1196752"/>
          </a:xfrm>
        </p:spPr>
        <p:txBody>
          <a:bodyPr anchor="b" anchorCtr="0">
            <a:normAutofit/>
          </a:bodyPr>
          <a:lstStyle>
            <a:lvl1pPr>
              <a:defRPr sz="3200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9415714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52" y="4406901"/>
            <a:ext cx="10363200" cy="1362075"/>
          </a:xfrm>
        </p:spPr>
        <p:txBody>
          <a:bodyPr anchor="t"/>
          <a:lstStyle>
            <a:lvl1pPr algn="l">
              <a:defRPr sz="4000" b="0" cap="all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052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177131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5096541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2742213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8794277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5611098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5245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84784"/>
            <a:ext cx="4011084" cy="8740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84785"/>
            <a:ext cx="6815667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348881"/>
            <a:ext cx="4011084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7476375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70306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9068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3180711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12777"/>
            <a:ext cx="2743200" cy="4713387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12777"/>
            <a:ext cx="8026400" cy="4713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7585268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44061" y="17526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19445" y="17526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44061" y="43815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9445" y="43815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823381" y="5436917"/>
            <a:ext cx="2133600" cy="486833"/>
          </a:xfrm>
        </p:spPr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86175949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44061" y="1412776"/>
            <a:ext cx="10433539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823381" y="5436917"/>
            <a:ext cx="2133600" cy="486833"/>
          </a:xfrm>
        </p:spPr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10170033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44F8A-9A7D-4261-813E-20637B31A32C}" type="datetime2">
              <a:rPr lang="en-US"/>
              <a:pPr/>
              <a:t>Monday, November 21, 2016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72800" y="6477002"/>
            <a:ext cx="1016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7F1D7E-E55A-4084-9C62-CFDDC6B6070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814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" y="1916832"/>
            <a:ext cx="31750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215680" y="2416211"/>
            <a:ext cx="758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3200" dirty="0" err="1">
                <a:solidFill>
                  <a:schemeClr val="bg1"/>
                </a:solidFill>
              </a:rPr>
              <a:t>Thank</a:t>
            </a:r>
            <a:r>
              <a:rPr lang="fr-LU" sz="3200" dirty="0">
                <a:solidFill>
                  <a:schemeClr val="bg1"/>
                </a:solidFill>
              </a:rPr>
              <a:t> </a:t>
            </a:r>
            <a:r>
              <a:rPr lang="fr-LU" sz="3200" dirty="0" err="1">
                <a:solidFill>
                  <a:schemeClr val="bg1"/>
                </a:solidFill>
              </a:rPr>
              <a:t>you</a:t>
            </a:r>
            <a:r>
              <a:rPr lang="fr-LU" sz="3200" dirty="0">
                <a:solidFill>
                  <a:schemeClr val="bg1"/>
                </a:solidFill>
              </a:rPr>
              <a:t> for </a:t>
            </a:r>
            <a:r>
              <a:rPr lang="fr-LU" sz="3200" dirty="0" err="1">
                <a:solidFill>
                  <a:schemeClr val="bg1"/>
                </a:solidFill>
              </a:rPr>
              <a:t>you</a:t>
            </a:r>
            <a:r>
              <a:rPr lang="fr-LU" sz="3200" dirty="0">
                <a:solidFill>
                  <a:schemeClr val="bg1"/>
                </a:solidFill>
              </a:rPr>
              <a:t> attention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215680" y="5085184"/>
            <a:ext cx="739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800" dirty="0">
                <a:solidFill>
                  <a:schemeClr val="bg1"/>
                </a:solidFill>
              </a:rPr>
              <a:t>http://www.cdt.europa.eu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215680" y="5661248"/>
            <a:ext cx="739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800" dirty="0">
                <a:solidFill>
                  <a:schemeClr val="bg1"/>
                </a:solidFill>
              </a:rPr>
              <a:t>http://www.facebook.com/translationcentre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27" y="5649654"/>
            <a:ext cx="507901" cy="3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93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3717032"/>
            <a:ext cx="10753195" cy="1224136"/>
          </a:xfrm>
        </p:spPr>
        <p:txBody>
          <a:bodyPr anchor="b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LU" dirty="0"/>
          </a:p>
        </p:txBody>
      </p:sp>
      <p:sp>
        <p:nvSpPr>
          <p:cNvPr id="7" name="Round Single Corner Rectangle 6"/>
          <p:cNvSpPr/>
          <p:nvPr userDrawn="1"/>
        </p:nvSpPr>
        <p:spPr>
          <a:xfrm rot="5400000">
            <a:off x="535496" y="-535496"/>
            <a:ext cx="3212976" cy="4283968"/>
          </a:xfrm>
          <a:prstGeom prst="round1Rect">
            <a:avLst>
              <a:gd name="adj" fmla="val 1213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t="26171" r="19788" b="26171"/>
          <a:stretch/>
        </p:blipFill>
        <p:spPr>
          <a:xfrm>
            <a:off x="431371" y="422701"/>
            <a:ext cx="3140567" cy="2367575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59829" y="260648"/>
            <a:ext cx="7022571" cy="2448272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pPr algn="l"/>
            <a:r>
              <a:rPr lang="fr-LU"/>
              <a:t>Footer</a:t>
            </a:r>
            <a:endParaRPr lang="fr-L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8" y="5157788"/>
            <a:ext cx="5183551" cy="35944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Luxembourg, 12/6/2013</a:t>
            </a:r>
            <a:endParaRPr lang="fr-LU" dirty="0"/>
          </a:p>
        </p:txBody>
      </p:sp>
      <p:sp>
        <p:nvSpPr>
          <p:cNvPr id="21" name="Round Single Corner Rectangle 20"/>
          <p:cNvSpPr/>
          <p:nvPr userDrawn="1"/>
        </p:nvSpPr>
        <p:spPr>
          <a:xfrm flipH="1">
            <a:off x="11313371" y="6344564"/>
            <a:ext cx="912101" cy="517322"/>
          </a:xfrm>
          <a:prstGeom prst="round1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6480" y="6444044"/>
            <a:ext cx="182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162175E-609A-4062-8021-B9683E223890}" type="slidenum">
              <a:rPr lang="fr-LU" sz="1600" smtClean="0">
                <a:solidFill>
                  <a:schemeClr val="bg1"/>
                </a:solidFill>
              </a:rPr>
              <a:pPr algn="r"/>
              <a:t>‹#›</a:t>
            </a:fld>
            <a:endParaRPr lang="fr-LU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15413" y="4941168"/>
            <a:ext cx="10513168" cy="28800"/>
          </a:xfrm>
          <a:prstGeom prst="rect">
            <a:avLst/>
          </a:prstGeom>
          <a:gradFill>
            <a:gsLst>
              <a:gs pos="4000">
                <a:srgbClr val="92D050">
                  <a:alpha val="0"/>
                </a:srgbClr>
              </a:gs>
              <a:gs pos="50000">
                <a:srgbClr val="92D050"/>
              </a:gs>
              <a:gs pos="100000">
                <a:srgbClr val="92D050">
                  <a:alpha val="37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</p:spTree>
    <p:extLst>
      <p:ext uri="{BB962C8B-B14F-4D97-AF65-F5344CB8AC3E}">
        <p14:creationId xmlns:p14="http://schemas.microsoft.com/office/powerpoint/2010/main" val="3716545839"/>
      </p:ext>
    </p:extLst>
  </p:cSld>
  <p:clrMapOvr>
    <a:masterClrMapping/>
  </p:clrMapOvr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92D050"/>
              </a:buClr>
              <a:buFont typeface="Wingdings 3" pitchFamily="18" charset="2"/>
              <a:buChar char="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3206" y="6356351"/>
            <a:ext cx="10475349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04127" y="0"/>
            <a:ext cx="9985109" cy="1196752"/>
          </a:xfrm>
          <a:prstGeom prst="rect">
            <a:avLst/>
          </a:prstGeom>
          <a:solidFill>
            <a:srgbClr val="004F8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41" y="0"/>
            <a:ext cx="9614859" cy="1196752"/>
          </a:xfrm>
        </p:spPr>
        <p:txBody>
          <a:bodyPr anchor="b" anchorCtr="0">
            <a:normAutofit/>
          </a:bodyPr>
          <a:lstStyle>
            <a:lvl1pPr>
              <a:defRPr sz="3200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508514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52" y="4406901"/>
            <a:ext cx="10363200" cy="1362075"/>
          </a:xfrm>
        </p:spPr>
        <p:txBody>
          <a:bodyPr anchor="t"/>
          <a:lstStyle>
            <a:lvl1pPr algn="l">
              <a:defRPr sz="4000" b="0" cap="all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052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177131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3705050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78787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84784"/>
            <a:ext cx="4011084" cy="8740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84785"/>
            <a:ext cx="6815667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348881"/>
            <a:ext cx="4011084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0923519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2113122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13399128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7480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84784"/>
            <a:ext cx="4011084" cy="8740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84785"/>
            <a:ext cx="6815667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348881"/>
            <a:ext cx="4011084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8948460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1246059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1542793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12777"/>
            <a:ext cx="2743200" cy="4713387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12777"/>
            <a:ext cx="8026400" cy="4713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15859680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44061" y="17526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19445" y="17526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44061" y="43815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9445" y="4381500"/>
            <a:ext cx="5087816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823381" y="5436917"/>
            <a:ext cx="2133600" cy="486833"/>
          </a:xfrm>
        </p:spPr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96379290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44061" y="1412776"/>
            <a:ext cx="10433539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823381" y="5436917"/>
            <a:ext cx="2133600" cy="486833"/>
          </a:xfrm>
        </p:spPr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64334307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44F8A-9A7D-4261-813E-20637B31A32C}" type="datetime2">
              <a:rPr lang="en-US"/>
              <a:pPr/>
              <a:t>Monday, November 21, 2016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72800" y="6477002"/>
            <a:ext cx="1016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7F1D7E-E55A-4084-9C62-CFDDC6B6070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05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7D61-BBAE-4299-AAB5-3D08BFDCF730}" type="datetimeFigureOut">
              <a:rPr lang="fr-LU" smtClean="0"/>
              <a:pPr/>
              <a:t>21/11/2016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465163" cy="365125"/>
          </a:xfrm>
          <a:prstGeom prst="rect">
            <a:avLst/>
          </a:prstGeo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7876810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" y="1916832"/>
            <a:ext cx="31750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215680" y="2416211"/>
            <a:ext cx="758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3200" dirty="0" err="1">
                <a:solidFill>
                  <a:schemeClr val="bg1"/>
                </a:solidFill>
              </a:rPr>
              <a:t>Thank</a:t>
            </a:r>
            <a:r>
              <a:rPr lang="fr-LU" sz="3200" dirty="0">
                <a:solidFill>
                  <a:schemeClr val="bg1"/>
                </a:solidFill>
              </a:rPr>
              <a:t> </a:t>
            </a:r>
            <a:r>
              <a:rPr lang="fr-LU" sz="3200" dirty="0" err="1">
                <a:solidFill>
                  <a:schemeClr val="bg1"/>
                </a:solidFill>
              </a:rPr>
              <a:t>you</a:t>
            </a:r>
            <a:r>
              <a:rPr lang="fr-LU" sz="3200" dirty="0">
                <a:solidFill>
                  <a:schemeClr val="bg1"/>
                </a:solidFill>
              </a:rPr>
              <a:t> for </a:t>
            </a:r>
            <a:r>
              <a:rPr lang="fr-LU" sz="3200" dirty="0" err="1">
                <a:solidFill>
                  <a:schemeClr val="bg1"/>
                </a:solidFill>
              </a:rPr>
              <a:t>you</a:t>
            </a:r>
            <a:r>
              <a:rPr lang="fr-LU" sz="3200" dirty="0">
                <a:solidFill>
                  <a:schemeClr val="bg1"/>
                </a:solidFill>
              </a:rPr>
              <a:t> attention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215680" y="5085184"/>
            <a:ext cx="739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800" dirty="0">
                <a:solidFill>
                  <a:schemeClr val="bg1"/>
                </a:solidFill>
              </a:rPr>
              <a:t>http://www.cdt.europa.eu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215680" y="5661248"/>
            <a:ext cx="739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800" dirty="0">
                <a:solidFill>
                  <a:schemeClr val="bg1"/>
                </a:solidFill>
              </a:rPr>
              <a:t>http://www.facebook.com/translationcentre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27" y="5649654"/>
            <a:ext cx="507901" cy="3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4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7541" y="2"/>
            <a:ext cx="9614859" cy="12418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823381" y="5436917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3A237D61-BBAE-4299-AAB5-3D08BFDCF730}" type="datetimeFigureOut">
              <a:rPr lang="fr-LU" smtClean="0"/>
              <a:pPr/>
              <a:t>21/11/2016</a:t>
            </a:fld>
            <a:endParaRPr lang="fr-LU" dirty="0"/>
          </a:p>
        </p:txBody>
      </p:sp>
      <p:sp>
        <p:nvSpPr>
          <p:cNvPr id="8" name="Round Single Corner Rectangle 7"/>
          <p:cNvSpPr/>
          <p:nvPr userDrawn="1"/>
        </p:nvSpPr>
        <p:spPr>
          <a:xfrm rot="5400000">
            <a:off x="223461" y="-223462"/>
            <a:ext cx="1340768" cy="1787691"/>
          </a:xfrm>
          <a:prstGeom prst="round1Rect">
            <a:avLst>
              <a:gd name="adj" fmla="val 1213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t="26171" r="19788" b="26171"/>
          <a:stretch/>
        </p:blipFill>
        <p:spPr>
          <a:xfrm>
            <a:off x="239349" y="136760"/>
            <a:ext cx="1310552" cy="98798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760630" y="0"/>
            <a:ext cx="480053" cy="68580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8606497" y="3275113"/>
            <a:ext cx="6857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Translation Centre for the Bodies of the European Union</a:t>
            </a:r>
            <a:endParaRPr lang="fr-LU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pPr algn="l"/>
            <a:r>
              <a:rPr lang="fr-LU"/>
              <a:t>Footer</a:t>
            </a:r>
            <a:endParaRPr lang="fr-LU" dirty="0"/>
          </a:p>
        </p:txBody>
      </p:sp>
      <p:sp>
        <p:nvSpPr>
          <p:cNvPr id="13" name="Round Single Corner Rectangle 12"/>
          <p:cNvSpPr/>
          <p:nvPr userDrawn="1"/>
        </p:nvSpPr>
        <p:spPr>
          <a:xfrm flipH="1">
            <a:off x="11313371" y="6344564"/>
            <a:ext cx="912101" cy="517322"/>
          </a:xfrm>
          <a:prstGeom prst="round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416480" y="6444044"/>
            <a:ext cx="182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162175E-609A-4062-8021-B9683E223890}" type="slidenum">
              <a:rPr lang="fr-LU" sz="1600" smtClean="0">
                <a:solidFill>
                  <a:schemeClr val="bg1"/>
                </a:solidFill>
              </a:rPr>
              <a:pPr algn="r"/>
              <a:t>‹#›</a:t>
            </a:fld>
            <a:endParaRPr lang="fr-L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6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1" r:id="rId12"/>
    <p:sldLayoutId id="2147483722" r:id="rId13"/>
    <p:sldLayoutId id="2147483723" r:id="rId14"/>
    <p:sldLayoutId id="2147483724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7541" y="2"/>
            <a:ext cx="9614859" cy="12418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823381" y="5436917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3A237D61-BBAE-4299-AAB5-3D08BFDCF730}" type="datetimeFigureOut">
              <a:rPr lang="fr-LU" smtClean="0"/>
              <a:pPr/>
              <a:t>21/11/2016</a:t>
            </a:fld>
            <a:endParaRPr lang="fr-LU" dirty="0"/>
          </a:p>
        </p:txBody>
      </p:sp>
      <p:sp>
        <p:nvSpPr>
          <p:cNvPr id="8" name="Round Single Corner Rectangle 7"/>
          <p:cNvSpPr/>
          <p:nvPr userDrawn="1"/>
        </p:nvSpPr>
        <p:spPr>
          <a:xfrm rot="5400000">
            <a:off x="223461" y="-223462"/>
            <a:ext cx="1340768" cy="1787691"/>
          </a:xfrm>
          <a:prstGeom prst="round1Rect">
            <a:avLst>
              <a:gd name="adj" fmla="val 1213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t="26171" r="19788" b="26171"/>
          <a:stretch/>
        </p:blipFill>
        <p:spPr>
          <a:xfrm>
            <a:off x="239349" y="136760"/>
            <a:ext cx="1310552" cy="98798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760630" y="0"/>
            <a:ext cx="480053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8606497" y="3275113"/>
            <a:ext cx="6857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kern="1200" dirty="0">
                <a:solidFill>
                  <a:srgbClr val="004F8A"/>
                </a:solidFill>
                <a:effectLst/>
                <a:latin typeface="+mn-lt"/>
                <a:ea typeface="+mn-ea"/>
                <a:cs typeface="+mn-cs"/>
              </a:rPr>
              <a:t>Director’s office</a:t>
            </a:r>
            <a:endParaRPr lang="fr-LU" sz="1400" dirty="0">
              <a:solidFill>
                <a:srgbClr val="004F8A"/>
              </a:solidFill>
            </a:endParaRPr>
          </a:p>
        </p:txBody>
      </p:sp>
      <p:sp>
        <p:nvSpPr>
          <p:cNvPr id="12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pPr algn="l"/>
            <a:r>
              <a:rPr lang="fr-LU"/>
              <a:t>Footer</a:t>
            </a:r>
            <a:endParaRPr lang="fr-LU" dirty="0"/>
          </a:p>
        </p:txBody>
      </p:sp>
      <p:sp>
        <p:nvSpPr>
          <p:cNvPr id="13" name="Round Single Corner Rectangle 12"/>
          <p:cNvSpPr/>
          <p:nvPr userDrawn="1"/>
        </p:nvSpPr>
        <p:spPr>
          <a:xfrm flipH="1">
            <a:off x="11313371" y="6344564"/>
            <a:ext cx="912101" cy="517322"/>
          </a:xfrm>
          <a:prstGeom prst="round1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416480" y="6444044"/>
            <a:ext cx="182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162175E-609A-4062-8021-B9683E223890}" type="slidenum">
              <a:rPr lang="fr-LU" sz="1600" smtClean="0">
                <a:solidFill>
                  <a:schemeClr val="bg1"/>
                </a:solidFill>
              </a:rPr>
              <a:pPr algn="r"/>
              <a:t>‹#›</a:t>
            </a:fld>
            <a:endParaRPr lang="fr-L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5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7541" y="2"/>
            <a:ext cx="9614859" cy="12418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823381" y="5436917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3A237D61-BBAE-4299-AAB5-3D08BFDCF730}" type="datetimeFigureOut">
              <a:rPr lang="fr-LU" smtClean="0"/>
              <a:pPr/>
              <a:t>21/11/2016</a:t>
            </a:fld>
            <a:endParaRPr lang="fr-LU" dirty="0"/>
          </a:p>
        </p:txBody>
      </p:sp>
      <p:sp>
        <p:nvSpPr>
          <p:cNvPr id="8" name="Round Single Corner Rectangle 7"/>
          <p:cNvSpPr/>
          <p:nvPr userDrawn="1"/>
        </p:nvSpPr>
        <p:spPr>
          <a:xfrm rot="5400000">
            <a:off x="223461" y="-223462"/>
            <a:ext cx="1340768" cy="1787691"/>
          </a:xfrm>
          <a:prstGeom prst="round1Rect">
            <a:avLst>
              <a:gd name="adj" fmla="val 1213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t="26171" r="19788" b="26171"/>
          <a:stretch/>
        </p:blipFill>
        <p:spPr>
          <a:xfrm>
            <a:off x="239349" y="136760"/>
            <a:ext cx="1310552" cy="98798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760630" y="0"/>
            <a:ext cx="480053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8606497" y="3275113"/>
            <a:ext cx="6857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Translation Department</a:t>
            </a:r>
            <a:endParaRPr lang="fr-LU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pPr algn="l"/>
            <a:r>
              <a:rPr lang="fr-LU"/>
              <a:t>Footer</a:t>
            </a:r>
            <a:endParaRPr lang="fr-LU" dirty="0"/>
          </a:p>
        </p:txBody>
      </p:sp>
      <p:sp>
        <p:nvSpPr>
          <p:cNvPr id="13" name="Round Single Corner Rectangle 12"/>
          <p:cNvSpPr/>
          <p:nvPr userDrawn="1"/>
        </p:nvSpPr>
        <p:spPr>
          <a:xfrm flipH="1">
            <a:off x="11313371" y="6344564"/>
            <a:ext cx="912101" cy="517322"/>
          </a:xfrm>
          <a:prstGeom prst="round1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416480" y="6444044"/>
            <a:ext cx="182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162175E-609A-4062-8021-B9683E223890}" type="slidenum">
              <a:rPr lang="fr-LU" sz="1600" smtClean="0">
                <a:solidFill>
                  <a:schemeClr val="bg1"/>
                </a:solidFill>
              </a:rPr>
              <a:pPr algn="r"/>
              <a:t>‹#›</a:t>
            </a:fld>
            <a:endParaRPr lang="fr-L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8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7541" y="2"/>
            <a:ext cx="9614859" cy="12418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823381" y="5436917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3A237D61-BBAE-4299-AAB5-3D08BFDCF730}" type="datetimeFigureOut">
              <a:rPr lang="fr-LU" smtClean="0"/>
              <a:pPr/>
              <a:t>21/11/2016</a:t>
            </a:fld>
            <a:endParaRPr lang="fr-LU" dirty="0"/>
          </a:p>
        </p:txBody>
      </p:sp>
      <p:sp>
        <p:nvSpPr>
          <p:cNvPr id="8" name="Round Single Corner Rectangle 7"/>
          <p:cNvSpPr/>
          <p:nvPr userDrawn="1"/>
        </p:nvSpPr>
        <p:spPr>
          <a:xfrm rot="5400000">
            <a:off x="223461" y="-223462"/>
            <a:ext cx="1340768" cy="1787691"/>
          </a:xfrm>
          <a:prstGeom prst="round1Rect">
            <a:avLst>
              <a:gd name="adj" fmla="val 1213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t="26171" r="19788" b="26171"/>
          <a:stretch/>
        </p:blipFill>
        <p:spPr>
          <a:xfrm>
            <a:off x="239349" y="136760"/>
            <a:ext cx="1310552" cy="98798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760630" y="0"/>
            <a:ext cx="480053" cy="6858000"/>
          </a:xfrm>
          <a:prstGeom prst="rect">
            <a:avLst/>
          </a:prstGeom>
          <a:solidFill>
            <a:srgbClr val="C5D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8606497" y="3275113"/>
            <a:ext cx="6857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kern="1200" dirty="0">
                <a:solidFill>
                  <a:srgbClr val="004F8A"/>
                </a:solidFill>
                <a:effectLst/>
                <a:latin typeface="+mn-lt"/>
                <a:ea typeface="+mn-ea"/>
                <a:cs typeface="+mn-cs"/>
              </a:rPr>
              <a:t>Translation Support Department</a:t>
            </a:r>
            <a:endParaRPr lang="fr-LU" sz="1400" dirty="0">
              <a:solidFill>
                <a:srgbClr val="004F8A"/>
              </a:solidFill>
            </a:endParaRPr>
          </a:p>
        </p:txBody>
      </p:sp>
      <p:sp>
        <p:nvSpPr>
          <p:cNvPr id="12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pPr algn="l"/>
            <a:r>
              <a:rPr lang="fr-LU"/>
              <a:t>Footer</a:t>
            </a:r>
            <a:endParaRPr lang="fr-LU" dirty="0"/>
          </a:p>
        </p:txBody>
      </p:sp>
      <p:sp>
        <p:nvSpPr>
          <p:cNvPr id="13" name="Round Single Corner Rectangle 12"/>
          <p:cNvSpPr/>
          <p:nvPr userDrawn="1"/>
        </p:nvSpPr>
        <p:spPr>
          <a:xfrm flipH="1">
            <a:off x="11313371" y="6344564"/>
            <a:ext cx="912101" cy="517322"/>
          </a:xfrm>
          <a:prstGeom prst="round1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416480" y="6444044"/>
            <a:ext cx="182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162175E-609A-4062-8021-B9683E223890}" type="slidenum">
              <a:rPr lang="fr-LU" sz="1600" smtClean="0">
                <a:solidFill>
                  <a:schemeClr val="bg1"/>
                </a:solidFill>
              </a:rPr>
              <a:pPr algn="r"/>
              <a:t>‹#›</a:t>
            </a:fld>
            <a:endParaRPr lang="fr-L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8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7541" y="2"/>
            <a:ext cx="9614859" cy="12418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823381" y="5436917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3A237D61-BBAE-4299-AAB5-3D08BFDCF730}" type="datetimeFigureOut">
              <a:rPr lang="fr-LU" smtClean="0"/>
              <a:pPr/>
              <a:t>21/11/2016</a:t>
            </a:fld>
            <a:endParaRPr lang="fr-LU" dirty="0"/>
          </a:p>
        </p:txBody>
      </p:sp>
      <p:sp>
        <p:nvSpPr>
          <p:cNvPr id="8" name="Round Single Corner Rectangle 7"/>
          <p:cNvSpPr/>
          <p:nvPr userDrawn="1"/>
        </p:nvSpPr>
        <p:spPr>
          <a:xfrm rot="5400000">
            <a:off x="223461" y="-223462"/>
            <a:ext cx="1340768" cy="1787691"/>
          </a:xfrm>
          <a:prstGeom prst="round1Rect">
            <a:avLst>
              <a:gd name="adj" fmla="val 1213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t="26171" r="19788" b="26171"/>
          <a:stretch/>
        </p:blipFill>
        <p:spPr>
          <a:xfrm>
            <a:off x="239349" y="136760"/>
            <a:ext cx="1310552" cy="98798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760630" y="0"/>
            <a:ext cx="480053" cy="6858000"/>
          </a:xfrm>
          <a:prstGeom prst="rect">
            <a:avLst/>
          </a:prstGeom>
          <a:solidFill>
            <a:srgbClr val="B82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8606497" y="3275113"/>
            <a:ext cx="6857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Administration Department</a:t>
            </a:r>
            <a:endParaRPr lang="fr-LU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pPr algn="l"/>
            <a:r>
              <a:rPr lang="fr-LU"/>
              <a:t>Footer</a:t>
            </a:r>
            <a:endParaRPr lang="fr-LU" dirty="0"/>
          </a:p>
        </p:txBody>
      </p:sp>
      <p:sp>
        <p:nvSpPr>
          <p:cNvPr id="13" name="Round Single Corner Rectangle 12"/>
          <p:cNvSpPr/>
          <p:nvPr userDrawn="1"/>
        </p:nvSpPr>
        <p:spPr>
          <a:xfrm flipH="1">
            <a:off x="11313371" y="6344564"/>
            <a:ext cx="912101" cy="517322"/>
          </a:xfrm>
          <a:prstGeom prst="round1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416480" y="6444044"/>
            <a:ext cx="182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162175E-609A-4062-8021-B9683E223890}" type="slidenum">
              <a:rPr lang="fr-LU" sz="1600" smtClean="0">
                <a:solidFill>
                  <a:schemeClr val="bg1"/>
                </a:solidFill>
              </a:rPr>
              <a:pPr algn="r"/>
              <a:t>‹#›</a:t>
            </a:fld>
            <a:endParaRPr lang="fr-L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7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7541" y="2"/>
            <a:ext cx="9614859" cy="12418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823381" y="5436917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3A237D61-BBAE-4299-AAB5-3D08BFDCF730}" type="datetimeFigureOut">
              <a:rPr lang="fr-LU" smtClean="0"/>
              <a:pPr/>
              <a:t>21/11/2016</a:t>
            </a:fld>
            <a:endParaRPr lang="fr-LU" dirty="0"/>
          </a:p>
        </p:txBody>
      </p:sp>
      <p:sp>
        <p:nvSpPr>
          <p:cNvPr id="8" name="Round Single Corner Rectangle 7"/>
          <p:cNvSpPr/>
          <p:nvPr userDrawn="1"/>
        </p:nvSpPr>
        <p:spPr>
          <a:xfrm rot="5400000">
            <a:off x="223461" y="-223462"/>
            <a:ext cx="1340768" cy="1787691"/>
          </a:xfrm>
          <a:prstGeom prst="round1Rect">
            <a:avLst>
              <a:gd name="adj" fmla="val 1213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t="26171" r="19788" b="26171"/>
          <a:stretch/>
        </p:blipFill>
        <p:spPr>
          <a:xfrm>
            <a:off x="239349" y="136760"/>
            <a:ext cx="1310552" cy="98798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760630" y="0"/>
            <a:ext cx="480053" cy="6858000"/>
          </a:xfrm>
          <a:prstGeom prst="rect">
            <a:avLst/>
          </a:prstGeom>
          <a:solidFill>
            <a:srgbClr val="029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8606497" y="3275113"/>
            <a:ext cx="6857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IT Department</a:t>
            </a:r>
            <a:endParaRPr lang="fr-LU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23392" y="6356351"/>
            <a:ext cx="1056117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pPr algn="l"/>
            <a:r>
              <a:rPr lang="fr-LU"/>
              <a:t>Footer</a:t>
            </a:r>
            <a:endParaRPr lang="fr-LU" dirty="0"/>
          </a:p>
        </p:txBody>
      </p:sp>
      <p:sp>
        <p:nvSpPr>
          <p:cNvPr id="13" name="Round Single Corner Rectangle 12"/>
          <p:cNvSpPr/>
          <p:nvPr userDrawn="1"/>
        </p:nvSpPr>
        <p:spPr>
          <a:xfrm flipH="1">
            <a:off x="11313371" y="6344564"/>
            <a:ext cx="912101" cy="517322"/>
          </a:xfrm>
          <a:prstGeom prst="round1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sz="180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416480" y="6444044"/>
            <a:ext cx="182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162175E-609A-4062-8021-B9683E223890}" type="slidenum">
              <a:rPr lang="fr-LU" sz="1600" smtClean="0">
                <a:solidFill>
                  <a:schemeClr val="bg1"/>
                </a:solidFill>
              </a:rPr>
              <a:pPr algn="r"/>
              <a:t>‹#›</a:t>
            </a:fld>
            <a:endParaRPr lang="fr-L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0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i6.informatik.rwth-aachen.de/web/Webdemo/CDT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ttp.mllp.upv.e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872" y="332656"/>
            <a:ext cx="6336704" cy="2448272"/>
          </a:xfrm>
        </p:spPr>
        <p:txBody>
          <a:bodyPr>
            <a:normAutofit/>
          </a:bodyPr>
          <a:lstStyle/>
          <a:p>
            <a:pPr algn="ctr"/>
            <a:r>
              <a:rPr lang="fr-LU" sz="3200" dirty="0"/>
              <a:t>The art of </a:t>
            </a:r>
            <a:r>
              <a:rPr lang="fr-LU" sz="3200" dirty="0" err="1"/>
              <a:t>subtitling</a:t>
            </a:r>
            <a:r>
              <a:rPr lang="fr-LU" sz="3200" dirty="0"/>
              <a:t> </a:t>
            </a:r>
            <a:br>
              <a:rPr lang="fr-LU" sz="3200" dirty="0"/>
            </a:br>
            <a:r>
              <a:rPr lang="fr-LU" sz="3200" dirty="0" err="1"/>
              <a:t>within</a:t>
            </a:r>
            <a:r>
              <a:rPr lang="fr-LU" sz="3200" dirty="0"/>
              <a:t> the </a:t>
            </a:r>
            <a:r>
              <a:rPr lang="fr-LU" sz="3200" dirty="0" err="1"/>
              <a:t>European</a:t>
            </a:r>
            <a:r>
              <a:rPr lang="fr-LU" sz="3200" dirty="0"/>
              <a:t> institutions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4365104"/>
            <a:ext cx="6696744" cy="648072"/>
          </a:xfrm>
        </p:spPr>
        <p:txBody>
          <a:bodyPr/>
          <a:lstStyle/>
          <a:p>
            <a:pPr algn="ctr"/>
            <a:r>
              <a:rPr lang="fr-LU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fr-LU" dirty="0" err="1">
                <a:solidFill>
                  <a:schemeClr val="tx2">
                    <a:lumMod val="75000"/>
                  </a:schemeClr>
                </a:solidFill>
              </a:rPr>
              <a:t>quality-focused</a:t>
            </a:r>
            <a:r>
              <a:rPr lang="fr-L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LU" dirty="0" err="1">
                <a:solidFill>
                  <a:schemeClr val="tx2">
                    <a:lumMod val="75000"/>
                  </a:schemeClr>
                </a:solidFill>
              </a:rPr>
              <a:t>approach</a:t>
            </a:r>
            <a:endParaRPr lang="fr-L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67408" y="5229200"/>
            <a:ext cx="5327823" cy="1079524"/>
          </a:xfrm>
        </p:spPr>
        <p:txBody>
          <a:bodyPr/>
          <a:lstStyle/>
          <a:p>
            <a:r>
              <a:rPr lang="fr-LU" sz="1400" dirty="0"/>
              <a:t>Luxembourg, 17/11/2016</a:t>
            </a:r>
          </a:p>
          <a:p>
            <a:r>
              <a:rPr lang="es-ES" sz="1400" dirty="0" err="1"/>
              <a:t>Ayten</a:t>
            </a:r>
            <a:r>
              <a:rPr lang="es-ES" sz="1400" dirty="0"/>
              <a:t> </a:t>
            </a:r>
            <a:r>
              <a:rPr lang="es-ES" sz="1400" dirty="0" err="1"/>
              <a:t>Dersan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fr-BE" sz="1400" dirty="0"/>
              <a:t>Business </a:t>
            </a:r>
            <a:r>
              <a:rPr lang="fr-BE" sz="1400" dirty="0" err="1"/>
              <a:t>Development</a:t>
            </a:r>
            <a:r>
              <a:rPr lang="fr-BE" sz="1400" dirty="0"/>
              <a:t> </a:t>
            </a:r>
          </a:p>
          <a:p>
            <a:r>
              <a:rPr lang="fr-LU" sz="1400" dirty="0"/>
              <a:t>Translation Support </a:t>
            </a:r>
            <a:r>
              <a:rPr lang="fr-LU" sz="1400" dirty="0" err="1"/>
              <a:t>Department</a:t>
            </a:r>
            <a:endParaRPr lang="fr-LU" sz="1400" dirty="0"/>
          </a:p>
        </p:txBody>
      </p:sp>
    </p:spTree>
    <p:extLst>
      <p:ext uri="{BB962C8B-B14F-4D97-AF65-F5344CB8AC3E}">
        <p14:creationId xmlns:p14="http://schemas.microsoft.com/office/powerpoint/2010/main" val="20585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4116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fr-BE" dirty="0"/>
          </a:p>
          <a:p>
            <a:pPr>
              <a:buFont typeface="Wingdings" panose="05000000000000000000" pitchFamily="2" charset="2"/>
              <a:buChar char="§"/>
            </a:pPr>
            <a:endParaRPr lang="fr-BE" sz="4000" dirty="0"/>
          </a:p>
          <a:p>
            <a:pPr>
              <a:buFont typeface="Wingdings" panose="05000000000000000000" pitchFamily="2" charset="2"/>
              <a:buChar char="§"/>
            </a:pPr>
            <a:endParaRPr lang="fr-BE" sz="4000" dirty="0"/>
          </a:p>
          <a:p>
            <a:pPr marL="0" indent="0">
              <a:lnSpc>
                <a:spcPct val="115000"/>
              </a:lnSpc>
              <a:buNone/>
              <a:tabLst>
                <a:tab pos="457200" algn="l"/>
              </a:tabLst>
            </a:pPr>
            <a:endParaRPr lang="fr-BE" sz="4000" dirty="0"/>
          </a:p>
          <a:p>
            <a:pPr marL="0" indent="0">
              <a:lnSpc>
                <a:spcPct val="115000"/>
              </a:lnSpc>
              <a:buNone/>
              <a:tabLst>
                <a:tab pos="457200" algn="l"/>
              </a:tabLst>
            </a:pPr>
            <a:endParaRPr lang="en-US" b="1" u="sng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  <a:tabLst>
                <a:tab pos="457200" algn="l"/>
              </a:tabLst>
            </a:pPr>
            <a:endParaRPr lang="en-US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  <a:tabLst>
                <a:tab pos="457200" algn="l"/>
              </a:tabLst>
            </a:pPr>
            <a:endParaRPr lang="en-US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  <a:tabLst>
                <a:tab pos="457200" algn="l"/>
              </a:tabLst>
            </a:pPr>
            <a:r>
              <a:rPr lang="en-US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Intelligibility constraints</a:t>
            </a:r>
            <a:endParaRPr lang="fr-L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Concise, uncomplicated, no unusual words, no wordy structures</a:t>
            </a:r>
            <a:endParaRPr lang="fr-L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L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rules (1/4) </a:t>
            </a:r>
            <a:endParaRPr lang="fr-LU" dirty="0"/>
          </a:p>
        </p:txBody>
      </p:sp>
      <p:sp>
        <p:nvSpPr>
          <p:cNvPr id="4" name="Rectangle 3"/>
          <p:cNvSpPr/>
          <p:nvPr/>
        </p:nvSpPr>
        <p:spPr>
          <a:xfrm>
            <a:off x="609600" y="1772816"/>
            <a:ext cx="9878887" cy="3021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idea = one subtitle</a:t>
            </a:r>
            <a:endParaRPr lang="fr-LU" sz="28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800" b="1" u="sng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constraints</a:t>
            </a:r>
            <a:endParaRPr lang="fr-LU" sz="28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Clear, concise message</a:t>
            </a:r>
            <a:endParaRPr lang="fr-LU" sz="28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2 lines (3 lines is not allowed)</a:t>
            </a:r>
            <a:endParaRPr lang="fr-LU" sz="28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 length: 37-40 characters (incl. punctuation + spaces)</a:t>
            </a:r>
            <a:endParaRPr lang="fr-LU" sz="28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4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Technical</a:t>
            </a:r>
            <a:r>
              <a:rPr lang="fr-BE" sz="2800" dirty="0"/>
              <a:t> </a:t>
            </a:r>
            <a:r>
              <a:rPr lang="fr-BE" sz="2800" dirty="0" err="1"/>
              <a:t>rules</a:t>
            </a:r>
            <a:r>
              <a:rPr lang="fr-BE" sz="2800" dirty="0"/>
              <a:t> (2/4)</a:t>
            </a:r>
            <a:endParaRPr lang="fr-L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  <a:tabLst>
                <a:tab pos="457200" algn="l"/>
              </a:tabLst>
            </a:pPr>
            <a:r>
              <a:rPr lang="en-US" sz="2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Time constraints</a:t>
            </a:r>
            <a:endParaRPr lang="fr-L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Spotting: segmentation into 1- or 2-line blocks.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Syntactically and semantically self-contained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The line breaks and the subtitle breaks to be done </a:t>
            </a:r>
          </a:p>
          <a:p>
            <a:pPr marL="0" indent="0">
              <a:buNone/>
            </a:pP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at grammatical and logical points. </a:t>
            </a:r>
            <a:endParaRPr lang="fr-LU" sz="2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5340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1" indent="0">
              <a:lnSpc>
                <a:spcPct val="115000"/>
              </a:lnSpc>
              <a:buNone/>
              <a:tabLst>
                <a:tab pos="9144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subtitling editor:</a:t>
            </a:r>
          </a:p>
          <a:p>
            <a:pPr lvl="1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Specifies where each subtitle starts &amp; ends</a:t>
            </a:r>
            <a:endParaRPr lang="fr-L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Specifies what goes on 1</a:t>
            </a:r>
            <a:r>
              <a:rPr lang="en-US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line, or on 2</a:t>
            </a:r>
            <a:r>
              <a:rPr lang="en-US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line (language-specific logical and grammatical splitting of text)</a:t>
            </a:r>
            <a:endParaRPr lang="fr-L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Specifies how long subtitle is displayed (1-6 seconds)</a:t>
            </a:r>
            <a:endParaRPr lang="fr-L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Must appear when oral discourse starts or  is heard &amp; stay on screen until end of speech segment (even a little longer)</a:t>
            </a:r>
            <a:endParaRPr lang="fr-L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Must ensure no random gaps are left between consecutive subtitles</a:t>
            </a:r>
            <a:endParaRPr lang="fr-L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Usually 15 characters per second of second of subtitle duration</a:t>
            </a:r>
            <a:endParaRPr lang="fr-L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Translation should be shorter than original source text</a:t>
            </a:r>
            <a:endParaRPr lang="fr-L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L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Technical</a:t>
            </a:r>
            <a:r>
              <a:rPr lang="fr-BE" dirty="0"/>
              <a:t> </a:t>
            </a:r>
            <a:r>
              <a:rPr lang="fr-BE" dirty="0" err="1"/>
              <a:t>rules</a:t>
            </a:r>
            <a:r>
              <a:rPr lang="fr-BE" dirty="0"/>
              <a:t> (3/4)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844477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Subtitles must be</a:t>
            </a:r>
            <a:r>
              <a:rPr lang="en-US" b="1" dirty="0"/>
              <a:t> </a:t>
            </a:r>
            <a:r>
              <a:rPr lang="en-US" b="1" dirty="0" err="1"/>
              <a:t>synchronised</a:t>
            </a:r>
            <a:r>
              <a:rPr lang="en-US" b="1" dirty="0"/>
              <a:t> </a:t>
            </a:r>
            <a:r>
              <a:rPr lang="en-US" dirty="0"/>
              <a:t>with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i="1" dirty="0"/>
              <a:t>dialogue</a:t>
            </a:r>
            <a:r>
              <a:rPr lang="en-US" dirty="0"/>
              <a:t>, respecting the minimum reading speed, and the general reading rhythm of the film.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i="1" dirty="0"/>
              <a:t>shot changes</a:t>
            </a:r>
            <a:r>
              <a:rPr lang="en-US" b="1" dirty="0"/>
              <a:t> </a:t>
            </a:r>
            <a:r>
              <a:rPr lang="en-US" dirty="0"/>
              <a:t>(change within the same scene, or change from one general view to another general view).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</a:t>
            </a:r>
            <a:r>
              <a:rPr lang="en-US" b="1" dirty="0"/>
              <a:t> </a:t>
            </a:r>
            <a:r>
              <a:rPr lang="en-US" b="1" i="1" dirty="0"/>
              <a:t>sound</a:t>
            </a:r>
            <a:r>
              <a:rPr lang="en-US" b="1" dirty="0"/>
              <a:t> </a:t>
            </a:r>
            <a:r>
              <a:rPr lang="en-US" dirty="0"/>
              <a:t>(and names, titles, dates and other elements that can be </a:t>
            </a:r>
            <a:r>
              <a:rPr lang="en-US" dirty="0" err="1"/>
              <a:t>recognised</a:t>
            </a:r>
            <a:r>
              <a:rPr lang="en-US" dirty="0"/>
              <a:t> from one language to the other should be kept 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</a:t>
            </a:r>
            <a:r>
              <a:rPr lang="en-US" b="1" i="1" dirty="0"/>
              <a:t>image</a:t>
            </a:r>
            <a:endParaRPr lang="fr-LU" b="1" dirty="0"/>
          </a:p>
          <a:p>
            <a:pPr>
              <a:buFont typeface="Wingdings" panose="05000000000000000000" pitchFamily="2" charset="2"/>
              <a:buChar char="§"/>
            </a:pPr>
            <a:endParaRPr lang="fr-L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Technical</a:t>
            </a:r>
            <a:r>
              <a:rPr lang="fr-BE" dirty="0"/>
              <a:t> </a:t>
            </a:r>
            <a:r>
              <a:rPr lang="fr-BE" dirty="0" err="1"/>
              <a:t>rules</a:t>
            </a:r>
            <a:r>
              <a:rPr lang="fr-BE" dirty="0"/>
              <a:t> (4/4)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55234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/>
              <a:t>The main linguistic requirements of subtitling is reduction </a:t>
            </a:r>
          </a:p>
          <a:p>
            <a:pPr marL="0" indent="0">
              <a:buNone/>
            </a:pPr>
            <a:r>
              <a:rPr lang="en-US" sz="2800" dirty="0"/>
              <a:t>(about 25-50%):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Deletion (or omission of empty words);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Merging questions or replies;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LU" sz="2800" dirty="0"/>
              <a:t>Décimation;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LU" sz="2800" dirty="0"/>
              <a:t>Expansion or explicitation;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LU" sz="2800" dirty="0"/>
              <a:t>Résignation;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LU" sz="2800" dirty="0"/>
              <a:t>Use of </a:t>
            </a:r>
            <a:r>
              <a:rPr lang="fr-LU" sz="2800" dirty="0" err="1"/>
              <a:t>shorter</a:t>
            </a:r>
            <a:r>
              <a:rPr lang="fr-LU" sz="2800" dirty="0"/>
              <a:t> </a:t>
            </a:r>
            <a:r>
              <a:rPr lang="fr-LU" sz="2800" dirty="0" err="1"/>
              <a:t>synonyms</a:t>
            </a:r>
            <a:r>
              <a:rPr lang="fr-LU" sz="2800" dirty="0"/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LU" sz="2800" dirty="0" err="1"/>
              <a:t>Try</a:t>
            </a:r>
            <a:r>
              <a:rPr lang="fr-LU" sz="2800" dirty="0"/>
              <a:t> to respect a</a:t>
            </a:r>
            <a:r>
              <a:rPr lang="en-US" sz="2800" dirty="0" err="1"/>
              <a:t>ccents</a:t>
            </a:r>
            <a:r>
              <a:rPr lang="en-US" sz="2800" dirty="0"/>
              <a:t>, dialects, regionalisms and register if the dialogue imposes it;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"Early starts", repetitions, pending sentences, sentences with an ellipsis</a:t>
            </a:r>
            <a:endParaRPr lang="fr-LU" sz="2800" dirty="0"/>
          </a:p>
          <a:p>
            <a:pPr>
              <a:buFont typeface="Wingdings" panose="05000000000000000000" pitchFamily="2" charset="2"/>
              <a:buChar char="§"/>
            </a:pPr>
            <a:endParaRPr lang="fr-BE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/>
              <a:t>3. How to </a:t>
            </a:r>
            <a:r>
              <a:rPr lang="fr-LU" dirty="0" err="1"/>
              <a:t>generate</a:t>
            </a:r>
            <a:r>
              <a:rPr lang="fr-LU" dirty="0"/>
              <a:t> </a:t>
            </a:r>
            <a:r>
              <a:rPr lang="fr-LU" dirty="0" err="1"/>
              <a:t>multilingual</a:t>
            </a:r>
            <a:r>
              <a:rPr lang="fr-LU" dirty="0"/>
              <a:t> </a:t>
            </a:r>
            <a:r>
              <a:rPr lang="fr-LU" dirty="0" err="1"/>
              <a:t>subtitles</a:t>
            </a:r>
            <a:r>
              <a:rPr lang="fr-LU" dirty="0"/>
              <a:t> </a:t>
            </a:r>
            <a:br>
              <a:rPr lang="fr-LU" dirty="0"/>
            </a:br>
            <a:r>
              <a:rPr lang="fr-LU" dirty="0"/>
              <a:t>&amp; </a:t>
            </a:r>
            <a:r>
              <a:rPr lang="fr-LU" dirty="0" err="1"/>
              <a:t>keep</a:t>
            </a:r>
            <a:r>
              <a:rPr lang="fr-LU" dirty="0"/>
              <a:t>  high </a:t>
            </a:r>
            <a:r>
              <a:rPr lang="fr-LU" dirty="0" err="1"/>
              <a:t>quality</a:t>
            </a:r>
            <a:r>
              <a:rPr lang="fr-LU" dirty="0"/>
              <a:t> standards?</a:t>
            </a:r>
          </a:p>
        </p:txBody>
      </p:sp>
    </p:spTree>
    <p:extLst>
      <p:ext uri="{BB962C8B-B14F-4D97-AF65-F5344CB8AC3E}">
        <p14:creationId xmlns:p14="http://schemas.microsoft.com/office/powerpoint/2010/main" val="27161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Ellipsis dots or continuation dots can be used to mark a break or a hesitation or an interruption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Quotation marks are used for titles, proper names, nicknames, slang, irony or contempt, for example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Upper case is used for instance when a crowd is yelling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Exclamation marks show emphasis (to be used with moderation)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Currencies are written in letters, as much as possible. </a:t>
            </a:r>
          </a:p>
          <a:p>
            <a:pPr marL="0" indent="0">
              <a:buNone/>
            </a:pPr>
            <a:r>
              <a:rPr lang="en-US" sz="2800" dirty="0"/>
              <a:t>	For example: </a:t>
            </a:r>
            <a:r>
              <a:rPr lang="fr-LU" sz="2800" dirty="0"/>
              <a:t>It </a:t>
            </a:r>
            <a:r>
              <a:rPr lang="fr-LU" sz="2800" dirty="0" err="1"/>
              <a:t>costs</a:t>
            </a:r>
            <a:r>
              <a:rPr lang="fr-LU" sz="2800" dirty="0"/>
              <a:t> 9 dollars.</a:t>
            </a:r>
          </a:p>
          <a:p>
            <a:pPr>
              <a:buFont typeface="Wingdings" panose="05000000000000000000" pitchFamily="2" charset="2"/>
              <a:buChar char="§"/>
            </a:pPr>
            <a:endParaRPr lang="fr-LU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Lingustic</a:t>
            </a:r>
            <a:r>
              <a:rPr lang="fr-BE" dirty="0"/>
              <a:t> </a:t>
            </a:r>
            <a:r>
              <a:rPr lang="fr-BE" dirty="0" err="1"/>
              <a:t>rules</a:t>
            </a:r>
            <a:r>
              <a:rPr lang="fr-BE" dirty="0"/>
              <a:t> (2/3)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15422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only abbreviations accepted are units of measurement.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Numbers 1 to 12 and round numbers and fractions can be written in letters.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number followed by an abbreviated unit of measurement is written in numbers (e.g. 9 km)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Numbers containing more than 5 digits are grouped 3 by 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dirty="0" err="1"/>
              <a:t>Italics</a:t>
            </a:r>
            <a:r>
              <a:rPr lang="fr-LU" dirty="0"/>
              <a:t> are </a:t>
            </a:r>
            <a:r>
              <a:rPr lang="fr-LU" dirty="0" err="1"/>
              <a:t>used</a:t>
            </a:r>
            <a:r>
              <a:rPr lang="fr-LU" dirty="0"/>
              <a:t> for Off </a:t>
            </a:r>
            <a:r>
              <a:rPr lang="fr-LU" dirty="0" err="1"/>
              <a:t>scene</a:t>
            </a:r>
            <a:r>
              <a:rPr lang="fr-LU" dirty="0"/>
              <a:t> </a:t>
            </a:r>
            <a:r>
              <a:rPr lang="fr-LU" dirty="0" err="1"/>
              <a:t>voice</a:t>
            </a:r>
            <a:r>
              <a:rPr lang="fr-LU" dirty="0"/>
              <a:t> and </a:t>
            </a:r>
            <a:r>
              <a:rPr lang="fr-LU" dirty="0" err="1"/>
              <a:t>songs</a:t>
            </a:r>
            <a:endParaRPr lang="fr-LU" dirty="0"/>
          </a:p>
          <a:p>
            <a:endParaRPr lang="fr-L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Linguistic</a:t>
            </a:r>
            <a:r>
              <a:rPr lang="fr-BE" dirty="0"/>
              <a:t> </a:t>
            </a:r>
            <a:r>
              <a:rPr lang="fr-BE" dirty="0" err="1"/>
              <a:t>rules</a:t>
            </a:r>
            <a:r>
              <a:rPr lang="fr-BE" dirty="0"/>
              <a:t> (3/3)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1343525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LU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1784632" cy="6862143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4086" y="6165304"/>
            <a:ext cx="3647727" cy="631986"/>
          </a:xfrm>
          <a:prstGeom prst="rect">
            <a:avLst/>
          </a:prstGeom>
          <a:gradFill>
            <a:gsLst>
              <a:gs pos="2000">
                <a:srgbClr val="0294EE"/>
              </a:gs>
              <a:gs pos="0">
                <a:srgbClr val="D3E0EF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err="1"/>
              <a:t>Subtitling</a:t>
            </a:r>
            <a:r>
              <a:rPr lang="fr-BE" dirty="0"/>
              <a:t> workflow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185498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BE" sz="3600" dirty="0"/>
              <a:t>Analyse </a:t>
            </a:r>
            <a:r>
              <a:rPr lang="fr-BE" sz="3600" dirty="0" err="1"/>
              <a:t>requirements</a:t>
            </a:r>
            <a:r>
              <a:rPr lang="fr-BE" sz="3600" dirty="0"/>
              <a:t> of possible </a:t>
            </a:r>
            <a:r>
              <a:rPr lang="fr-BE" sz="3600" dirty="0" err="1"/>
              <a:t>closed-captioning</a:t>
            </a:r>
            <a:r>
              <a:rPr lang="fr-BE" sz="3600" dirty="0"/>
              <a:t> and live </a:t>
            </a:r>
            <a:r>
              <a:rPr lang="fr-BE" sz="3600" dirty="0" err="1"/>
              <a:t>subtitling</a:t>
            </a:r>
            <a:r>
              <a:rPr lang="fr-BE" sz="3600" dirty="0"/>
              <a:t> </a:t>
            </a:r>
            <a:r>
              <a:rPr lang="fr-BE" sz="3600" dirty="0" err="1"/>
              <a:t>needs</a:t>
            </a:r>
            <a:r>
              <a:rPr lang="fr-BE" sz="3600" dirty="0"/>
              <a:t> of </a:t>
            </a:r>
            <a:r>
              <a:rPr lang="fr-BE" sz="3600" dirty="0" err="1"/>
              <a:t>institutional</a:t>
            </a:r>
            <a:r>
              <a:rPr lang="fr-BE" sz="3600" dirty="0"/>
              <a:t> clients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BE" sz="3600" dirty="0" err="1"/>
              <a:t>Enhance</a:t>
            </a:r>
            <a:r>
              <a:rPr lang="fr-BE" sz="3600" dirty="0"/>
              <a:t> automations and </a:t>
            </a:r>
            <a:r>
              <a:rPr lang="fr-BE" sz="3600" dirty="0" err="1"/>
              <a:t>integration</a:t>
            </a:r>
            <a:r>
              <a:rPr lang="fr-BE" sz="3600" dirty="0"/>
              <a:t> of workflow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BE" sz="3600" dirty="0" err="1"/>
              <a:t>Generate</a:t>
            </a:r>
            <a:r>
              <a:rPr lang="fr-BE" sz="3600" dirty="0"/>
              <a:t>, </a:t>
            </a:r>
            <a:r>
              <a:rPr lang="fr-BE" sz="3600" dirty="0" err="1"/>
              <a:t>enrich</a:t>
            </a:r>
            <a:r>
              <a:rPr lang="fr-BE" sz="3600" dirty="0"/>
              <a:t> and </a:t>
            </a:r>
            <a:r>
              <a:rPr lang="fr-BE" sz="3600" dirty="0" err="1"/>
              <a:t>increase</a:t>
            </a:r>
            <a:r>
              <a:rPr lang="fr-BE" sz="3600" dirty="0"/>
              <a:t> performance of EU ASR </a:t>
            </a:r>
            <a:r>
              <a:rPr lang="fr-BE" sz="3600" dirty="0" err="1"/>
              <a:t>engines</a:t>
            </a:r>
            <a:r>
              <a:rPr lang="fr-BE" sz="3600" dirty="0"/>
              <a:t> and EU-</a:t>
            </a:r>
            <a:r>
              <a:rPr lang="fr-BE" sz="3600" dirty="0" err="1"/>
              <a:t>restricted</a:t>
            </a:r>
            <a:r>
              <a:rPr lang="fr-BE" sz="3600" dirty="0"/>
              <a:t> content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BE" sz="3600" dirty="0" err="1"/>
              <a:t>Define</a:t>
            </a:r>
            <a:r>
              <a:rPr lang="fr-BE" sz="3600" dirty="0"/>
              <a:t> and </a:t>
            </a:r>
            <a:r>
              <a:rPr lang="fr-BE" sz="3600" dirty="0" err="1"/>
              <a:t>develop</a:t>
            </a:r>
            <a:r>
              <a:rPr lang="fr-BE" sz="3600" dirty="0"/>
              <a:t> </a:t>
            </a:r>
            <a:r>
              <a:rPr lang="fr-BE" sz="3600" dirty="0" err="1"/>
              <a:t>common</a:t>
            </a:r>
            <a:r>
              <a:rPr lang="fr-BE" sz="3600" dirty="0"/>
              <a:t> use of data and </a:t>
            </a:r>
            <a:r>
              <a:rPr lang="fr-BE" sz="3600" dirty="0" err="1"/>
              <a:t>resources</a:t>
            </a:r>
            <a:endParaRPr lang="fr-BE" sz="3600" dirty="0"/>
          </a:p>
          <a:p>
            <a:pPr>
              <a:buFont typeface="Wingdings" panose="05000000000000000000" pitchFamily="2" charset="2"/>
              <a:buChar char="§"/>
            </a:pPr>
            <a:endParaRPr lang="fr-BE" sz="2800" dirty="0"/>
          </a:p>
          <a:p>
            <a:pPr>
              <a:buFont typeface="Wingdings" panose="05000000000000000000" pitchFamily="2" charset="2"/>
              <a:buChar char="§"/>
            </a:pPr>
            <a:endParaRPr lang="fr-BE" sz="2800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L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Towards</a:t>
            </a:r>
            <a:r>
              <a:rPr lang="fr-BE" dirty="0"/>
              <a:t> more real-time </a:t>
            </a:r>
            <a:br>
              <a:rPr lang="fr-BE" dirty="0"/>
            </a:br>
            <a:r>
              <a:rPr lang="fr-BE" dirty="0"/>
              <a:t>&amp; machine-</a:t>
            </a:r>
            <a:r>
              <a:rPr lang="fr-BE" dirty="0" err="1"/>
              <a:t>based</a:t>
            </a:r>
            <a:r>
              <a:rPr lang="fr-BE" dirty="0"/>
              <a:t> </a:t>
            </a:r>
            <a:r>
              <a:rPr lang="fr-BE" dirty="0" err="1"/>
              <a:t>processing</a:t>
            </a:r>
            <a:r>
              <a:rPr lang="fr-BE" dirty="0"/>
              <a:t>…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92054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Any</a:t>
            </a:r>
            <a:r>
              <a:rPr lang="fr-BE" dirty="0"/>
              <a:t> questions?</a:t>
            </a:r>
            <a:endParaRPr lang="fr-L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735042"/>
              </p:ext>
            </p:extLst>
          </p:nvPr>
        </p:nvGraphicFramePr>
        <p:xfrm>
          <a:off x="1981200" y="1600201"/>
          <a:ext cx="8229600" cy="44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12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The Translation </a:t>
            </a:r>
            <a:r>
              <a:rPr lang="fr-FR" dirty="0" err="1"/>
              <a:t>Centre’s</a:t>
            </a:r>
            <a:r>
              <a:rPr lang="fr-FR" dirty="0"/>
              <a:t> mission</a:t>
            </a:r>
            <a:endParaRPr lang="fr-LU" dirty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To meet the growing </a:t>
            </a:r>
            <a:r>
              <a:rPr lang="en-US" sz="2400" b="1" dirty="0">
                <a:solidFill>
                  <a:srgbClr val="004F8A"/>
                </a:solidFill>
              </a:rPr>
              <a:t>translation needs </a:t>
            </a:r>
            <a:r>
              <a:rPr lang="en-US" sz="2400" dirty="0"/>
              <a:t>of a large number of European agencies, offices and bodies </a:t>
            </a:r>
          </a:p>
          <a:p>
            <a:pPr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To absorb any </a:t>
            </a:r>
            <a:r>
              <a:rPr lang="en-US" sz="2400" b="1" dirty="0">
                <a:solidFill>
                  <a:srgbClr val="004F8A"/>
                </a:solidFill>
              </a:rPr>
              <a:t>surplus work </a:t>
            </a:r>
            <a:r>
              <a:rPr lang="en-US" sz="2400" dirty="0"/>
              <a:t>of the Institutions which have their own translation services</a:t>
            </a:r>
          </a:p>
          <a:p>
            <a:pPr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To meet the translation needs of other institutions within </a:t>
            </a:r>
            <a:r>
              <a:rPr lang="en-US" sz="2400" b="1" dirty="0">
                <a:solidFill>
                  <a:srgbClr val="004F8A"/>
                </a:solidFill>
              </a:rPr>
              <a:t>complex projects</a:t>
            </a:r>
            <a:endParaRPr lang="en-GB" sz="2400" dirty="0"/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to actively participate in </a:t>
            </a:r>
            <a:r>
              <a:rPr lang="en-US" sz="2400" b="1" dirty="0">
                <a:solidFill>
                  <a:srgbClr val="004F8A"/>
                </a:solidFill>
              </a:rPr>
              <a:t>inter-institutional cooperation</a:t>
            </a:r>
            <a:r>
              <a:rPr lang="en-US" sz="2400" dirty="0">
                <a:solidFill>
                  <a:srgbClr val="004F8A"/>
                </a:solidFill>
              </a:rPr>
              <a:t> </a:t>
            </a:r>
            <a:r>
              <a:rPr lang="en-US" sz="2400" dirty="0"/>
              <a:t>with a view to </a:t>
            </a:r>
            <a:r>
              <a:rPr lang="en-GB" sz="2400" dirty="0"/>
              <a:t>rationalising</a:t>
            </a:r>
            <a:r>
              <a:rPr lang="en-US" sz="2400" dirty="0"/>
              <a:t> working methods and achieving global economies of scale, e.g. </a:t>
            </a:r>
            <a:r>
              <a:rPr lang="fr-BE" sz="2400" dirty="0"/>
              <a:t>IATE </a:t>
            </a:r>
            <a:r>
              <a:rPr lang="fr-BE" sz="2400" dirty="0" err="1"/>
              <a:t>project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830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19536" y="1844824"/>
            <a:ext cx="7992888" cy="44644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err="1"/>
              <a:t>Thank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!</a:t>
            </a:r>
          </a:p>
          <a:p>
            <a:pPr algn="ctr">
              <a:buNone/>
            </a:pPr>
            <a:endParaRPr lang="it-IT" dirty="0"/>
          </a:p>
          <a:p>
            <a:pPr algn="ctr">
              <a:buNone/>
            </a:pPr>
            <a:r>
              <a:rPr lang="it-IT" sz="2400" b="1" dirty="0" err="1"/>
              <a:t>Ayten</a:t>
            </a:r>
            <a:r>
              <a:rPr lang="it-IT" sz="2400" b="1" dirty="0"/>
              <a:t> </a:t>
            </a:r>
            <a:r>
              <a:rPr lang="it-IT" sz="2400" b="1" dirty="0" err="1"/>
              <a:t>Dersan</a:t>
            </a:r>
            <a:r>
              <a:rPr lang="it-IT" sz="2400" b="1" dirty="0"/>
              <a:t> 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Business </a:t>
            </a:r>
            <a:r>
              <a:rPr lang="it-IT" sz="2400" dirty="0" err="1"/>
              <a:t>development</a:t>
            </a:r>
            <a:endParaRPr lang="it-IT" sz="2400" dirty="0"/>
          </a:p>
          <a:p>
            <a:pPr algn="ctr">
              <a:buNone/>
            </a:pPr>
            <a:r>
              <a:rPr lang="it-IT" sz="2400" dirty="0" err="1"/>
              <a:t>Translation</a:t>
            </a:r>
            <a:r>
              <a:rPr lang="it-IT" sz="2400" dirty="0"/>
              <a:t> </a:t>
            </a:r>
            <a:r>
              <a:rPr lang="it-IT" sz="2400" dirty="0" err="1"/>
              <a:t>Support</a:t>
            </a:r>
            <a:r>
              <a:rPr lang="it-IT" sz="2400" dirty="0"/>
              <a:t> </a:t>
            </a:r>
            <a:r>
              <a:rPr lang="it-IT" sz="2400" dirty="0" err="1"/>
              <a:t>Department</a:t>
            </a:r>
            <a:endParaRPr lang="it-IT" sz="2400" dirty="0"/>
          </a:p>
          <a:p>
            <a:pPr algn="ctr">
              <a:buNone/>
            </a:pPr>
            <a:endParaRPr lang="it-IT" sz="2400" dirty="0"/>
          </a:p>
          <a:p>
            <a:pPr algn="ctr">
              <a:buNone/>
            </a:pPr>
            <a:r>
              <a:rPr lang="it-IT" sz="2000" dirty="0"/>
              <a:t>Mobile: +352 621 16 22 96</a:t>
            </a:r>
          </a:p>
          <a:p>
            <a:pPr algn="ctr">
              <a:buNone/>
            </a:pPr>
            <a:r>
              <a:rPr lang="it-IT" sz="2000" dirty="0" err="1"/>
              <a:t>Tel</a:t>
            </a:r>
            <a:r>
              <a:rPr lang="it-IT" sz="2000" dirty="0"/>
              <a:t>: +352 42 17 11 505</a:t>
            </a:r>
          </a:p>
          <a:p>
            <a:pPr algn="ctr">
              <a:buNone/>
            </a:pPr>
            <a:r>
              <a:rPr lang="it-IT" sz="2000" dirty="0"/>
              <a:t>ayten.dersan@cdt.europa.eu</a:t>
            </a:r>
          </a:p>
          <a:p>
            <a:pPr algn="ctr">
              <a:buNone/>
            </a:pPr>
            <a:r>
              <a:rPr lang="it-IT" sz="2000" dirty="0"/>
              <a:t>Business.development@cdt.europa.eu </a:t>
            </a:r>
          </a:p>
          <a:p>
            <a:pPr algn="ctr">
              <a:buNone/>
            </a:pPr>
            <a:endParaRPr lang="it-IT" sz="2600" dirty="0"/>
          </a:p>
          <a:p>
            <a:pPr algn="ctr">
              <a:buNone/>
            </a:pPr>
            <a:endParaRPr lang="it-IT" dirty="0"/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99656" y="0"/>
            <a:ext cx="7416824" cy="1196752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fr-BE" dirty="0"/>
              <a:t>The Translation </a:t>
            </a:r>
            <a:r>
              <a:rPr lang="fr-BE" dirty="0" err="1"/>
              <a:t>Centre’s</a:t>
            </a:r>
            <a:r>
              <a:rPr lang="fr-BE" dirty="0"/>
              <a:t> Clients</a:t>
            </a:r>
            <a:endParaRPr lang="en-GB" dirty="0"/>
          </a:p>
        </p:txBody>
      </p:sp>
      <p:sp>
        <p:nvSpPr>
          <p:cNvPr id="9220" name="Text Box 9"/>
          <p:cNvSpPr txBox="1">
            <a:spLocks/>
          </p:cNvSpPr>
          <p:nvPr/>
        </p:nvSpPr>
        <p:spPr bwMode="auto">
          <a:xfrm>
            <a:off x="407368" y="1484784"/>
            <a:ext cx="5112568" cy="4176464"/>
          </a:xfrm>
          <a:prstGeom prst="roundRect">
            <a:avLst>
              <a:gd name="adj" fmla="val 9924"/>
            </a:avLst>
          </a:prstGeom>
          <a:solidFill>
            <a:srgbClr val="92D050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Lucida Grande" charset="0"/>
              <a:buNone/>
              <a:defRPr/>
            </a:pPr>
            <a:r>
              <a:rPr lang="en-US" sz="2400" b="1" dirty="0">
                <a:solidFill>
                  <a:prstClr val="white"/>
                </a:solidFill>
                <a:cs typeface="Arial" charset="0"/>
                <a:sym typeface="Arial" charset="0"/>
              </a:rPr>
              <a:t>At present, </a:t>
            </a:r>
          </a:p>
          <a:p>
            <a:pPr algn="ctr">
              <a:lnSpc>
                <a:spcPct val="200000"/>
              </a:lnSpc>
              <a:buClr>
                <a:srgbClr val="000000"/>
              </a:buClr>
              <a:buSzPct val="100000"/>
              <a:buFont typeface="Lucida Grande" charset="0"/>
              <a:buNone/>
              <a:defRPr/>
            </a:pPr>
            <a:r>
              <a:rPr lang="en-US" sz="2400" b="1" dirty="0">
                <a:solidFill>
                  <a:prstClr val="white"/>
                </a:solidFill>
                <a:cs typeface="Arial" charset="0"/>
                <a:sym typeface="Arial" charset="0"/>
              </a:rPr>
              <a:t>the Translation Centre has cooperation agreements </a:t>
            </a:r>
          </a:p>
          <a:p>
            <a:pPr algn="ctr">
              <a:lnSpc>
                <a:spcPct val="200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Lucida Grande" charset="0"/>
              <a:buNone/>
              <a:defRPr/>
            </a:pPr>
            <a:r>
              <a:rPr lang="en-US" sz="2400" b="1" dirty="0">
                <a:solidFill>
                  <a:prstClr val="white"/>
                </a:solidFill>
                <a:cs typeface="Arial" charset="0"/>
                <a:sym typeface="Arial" charset="0"/>
              </a:rPr>
              <a:t>with </a:t>
            </a:r>
            <a:r>
              <a:rPr lang="fr-BE" sz="2400" b="1" dirty="0">
                <a:solidFill>
                  <a:prstClr val="white"/>
                </a:solidFill>
                <a:cs typeface="Arial" charset="0"/>
                <a:sym typeface="Arial" charset="0"/>
              </a:rPr>
              <a:t>63 EU b</a:t>
            </a:r>
            <a:r>
              <a:rPr lang="en-US" sz="2400" b="1" dirty="0" err="1">
                <a:solidFill>
                  <a:prstClr val="white"/>
                </a:solidFill>
                <a:cs typeface="Arial" charset="0"/>
                <a:sym typeface="Arial" charset="0"/>
              </a:rPr>
              <a:t>odies</a:t>
            </a:r>
            <a:r>
              <a:rPr lang="hu-HU" sz="2400" b="1" dirty="0">
                <a:solidFill>
                  <a:prstClr val="white"/>
                </a:solidFill>
                <a:cs typeface="Arial" charset="0"/>
                <a:sym typeface="Arial" charset="0"/>
              </a:rPr>
              <a:t> and </a:t>
            </a:r>
            <a:r>
              <a:rPr lang="fr-BE" sz="2400" b="1" dirty="0">
                <a:solidFill>
                  <a:prstClr val="white"/>
                </a:solidFill>
                <a:cs typeface="Arial" charset="0"/>
                <a:sym typeface="Arial" charset="0"/>
              </a:rPr>
              <a:t>I</a:t>
            </a:r>
            <a:r>
              <a:rPr lang="en-US" sz="2400" b="1" dirty="0" err="1">
                <a:solidFill>
                  <a:prstClr val="white"/>
                </a:solidFill>
                <a:cs typeface="Arial" charset="0"/>
                <a:sym typeface="Arial" charset="0"/>
              </a:rPr>
              <a:t>nstitutions</a:t>
            </a:r>
            <a:endParaRPr lang="en-US" sz="2400" b="1" dirty="0">
              <a:solidFill>
                <a:prstClr val="white"/>
              </a:solidFill>
              <a:cs typeface="Arial" charset="0"/>
              <a:sym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281292" y="3356992"/>
            <a:ext cx="186308" cy="186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>
              <a:solidFill>
                <a:prstClr val="white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66" y="1187164"/>
            <a:ext cx="5622407" cy="5785638"/>
          </a:xfrm>
        </p:spPr>
      </p:pic>
    </p:spTree>
    <p:extLst>
      <p:ext uri="{BB962C8B-B14F-4D97-AF65-F5344CB8AC3E}">
        <p14:creationId xmlns:p14="http://schemas.microsoft.com/office/powerpoint/2010/main" val="231823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fr-FR" dirty="0"/>
              <a:t>The Centre’s services</a:t>
            </a:r>
            <a:endParaRPr lang="en-GB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00" dirty="0"/>
              <a:t>Translation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00" dirty="0"/>
              <a:t>Modification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00" dirty="0"/>
              <a:t>Editing 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00" dirty="0"/>
              <a:t>Revision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00" dirty="0"/>
              <a:t>Linguistic consulting 	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00" dirty="0"/>
              <a:t>Terminology 	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00" dirty="0"/>
              <a:t>Term lists 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00" dirty="0"/>
              <a:t>Revision of term lists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00" b="1" dirty="0">
                <a:solidFill>
                  <a:srgbClr val="004F8A"/>
                </a:solidFill>
              </a:rPr>
              <a:t>Subtitling </a:t>
            </a:r>
            <a:r>
              <a:rPr lang="en-US" sz="1800" b="1" dirty="0">
                <a:solidFill>
                  <a:srgbClr val="004F8A"/>
                </a:solidFill>
              </a:rPr>
              <a:t>since January 2015</a:t>
            </a:r>
          </a:p>
        </p:txBody>
      </p:sp>
    </p:spTree>
    <p:extLst>
      <p:ext uri="{BB962C8B-B14F-4D97-AF65-F5344CB8AC3E}">
        <p14:creationId xmlns:p14="http://schemas.microsoft.com/office/powerpoint/2010/main" val="252907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Subtitling</a:t>
            </a:r>
            <a:r>
              <a:rPr lang="en-US" dirty="0"/>
              <a:t> is the technique of translating a film or a television dialogue or speech –audiovisual translation- into text that is usually displayed at the bottom of the screen.</a:t>
            </a:r>
          </a:p>
          <a:p>
            <a:pPr marL="0" indent="0">
              <a:buNone/>
            </a:pPr>
            <a:r>
              <a:rPr lang="en-US" b="1" dirty="0"/>
              <a:t>Closed captioning </a:t>
            </a:r>
            <a:r>
              <a:rPr lang="en-US" dirty="0"/>
              <a:t>is text on screen representing speech and sound effects that may not be audible to people with hearing impairments, </a:t>
            </a:r>
            <a:r>
              <a:rPr lang="en-US" dirty="0" err="1"/>
              <a:t>synchronised</a:t>
            </a:r>
            <a:r>
              <a:rPr lang="en-US" dirty="0"/>
              <a:t> as closely as possible to the sound. </a:t>
            </a:r>
          </a:p>
          <a:p>
            <a:r>
              <a:rPr lang="fr-LU" dirty="0"/>
              <a:t>+</a:t>
            </a:r>
            <a:r>
              <a:rPr lang="fr-LU" dirty="0" err="1"/>
              <a:t>Re-speaking</a:t>
            </a:r>
            <a:endParaRPr lang="fr-L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Definitions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139853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LU" dirty="0"/>
              <a:t>1. </a:t>
            </a:r>
            <a:r>
              <a:rPr lang="fr-LU" dirty="0" err="1"/>
              <a:t>What</a:t>
            </a:r>
            <a:r>
              <a:rPr lang="fr-LU" dirty="0"/>
              <a:t> if </a:t>
            </a:r>
            <a:r>
              <a:rPr lang="fr-LU" dirty="0" err="1"/>
              <a:t>we</a:t>
            </a:r>
            <a:r>
              <a:rPr lang="fr-LU" dirty="0"/>
              <a:t> </a:t>
            </a:r>
            <a:r>
              <a:rPr lang="fr-LU" dirty="0" err="1"/>
              <a:t>receive</a:t>
            </a:r>
            <a:r>
              <a:rPr lang="fr-LU" dirty="0"/>
              <a:t> not one but </a:t>
            </a:r>
            <a:r>
              <a:rPr lang="fr-LU" dirty="0" err="1"/>
              <a:t>many</a:t>
            </a:r>
            <a:r>
              <a:rPr lang="fr-LU" dirty="0"/>
              <a:t> </a:t>
            </a:r>
            <a:r>
              <a:rPr lang="fr-LU" dirty="0" err="1"/>
              <a:t>audios</a:t>
            </a:r>
            <a:r>
              <a:rPr lang="fr-LU" dirty="0"/>
              <a:t>/</a:t>
            </a:r>
            <a:r>
              <a:rPr lang="fr-LU" dirty="0" err="1"/>
              <a:t>videos</a:t>
            </a:r>
            <a:r>
              <a:rPr lang="fr-LU" dirty="0"/>
              <a:t> to </a:t>
            </a:r>
            <a:r>
              <a:rPr lang="fr-LU" dirty="0" err="1"/>
              <a:t>transcribe</a:t>
            </a:r>
            <a:r>
              <a:rPr lang="fr-LU" dirty="0"/>
              <a:t> and </a:t>
            </a:r>
            <a:r>
              <a:rPr lang="fr-LU" dirty="0" err="1"/>
              <a:t>subtitle</a:t>
            </a:r>
            <a:r>
              <a:rPr lang="fr-LU" dirty="0"/>
              <a:t>?</a:t>
            </a:r>
          </a:p>
          <a:p>
            <a:endParaRPr lang="fr-LU" dirty="0"/>
          </a:p>
          <a:p>
            <a:r>
              <a:rPr lang="fr-LU" dirty="0"/>
              <a:t>2. How to harmonise and optimise the </a:t>
            </a:r>
            <a:r>
              <a:rPr lang="fr-LU" dirty="0" err="1"/>
              <a:t>approach</a:t>
            </a:r>
            <a:r>
              <a:rPr lang="fr-LU" dirty="0"/>
              <a:t> </a:t>
            </a:r>
            <a:r>
              <a:rPr lang="fr-LU" dirty="0" err="1"/>
              <a:t>when</a:t>
            </a:r>
            <a:r>
              <a:rPr lang="fr-LU" dirty="0"/>
              <a:t> </a:t>
            </a:r>
            <a:r>
              <a:rPr lang="fr-LU" dirty="0" err="1"/>
              <a:t>creating</a:t>
            </a:r>
            <a:r>
              <a:rPr lang="fr-LU" dirty="0"/>
              <a:t> a new </a:t>
            </a:r>
            <a:r>
              <a:rPr lang="fr-LU" dirty="0" err="1"/>
              <a:t>subtitling</a:t>
            </a:r>
            <a:r>
              <a:rPr lang="fr-LU" dirty="0"/>
              <a:t> job?</a:t>
            </a:r>
          </a:p>
          <a:p>
            <a:endParaRPr lang="fr-LU" dirty="0"/>
          </a:p>
          <a:p>
            <a:r>
              <a:rPr lang="fr-LU" dirty="0"/>
              <a:t>3. How to </a:t>
            </a:r>
            <a:r>
              <a:rPr lang="fr-LU" dirty="0" err="1"/>
              <a:t>generate</a:t>
            </a:r>
            <a:r>
              <a:rPr lang="fr-LU" dirty="0"/>
              <a:t> </a:t>
            </a:r>
            <a:r>
              <a:rPr lang="fr-LU" dirty="0" err="1"/>
              <a:t>multilingual</a:t>
            </a:r>
            <a:r>
              <a:rPr lang="fr-LU" dirty="0"/>
              <a:t> </a:t>
            </a:r>
            <a:r>
              <a:rPr lang="fr-LU" dirty="0" err="1"/>
              <a:t>subtitles</a:t>
            </a:r>
            <a:r>
              <a:rPr lang="fr-LU" dirty="0"/>
              <a:t> and </a:t>
            </a:r>
            <a:r>
              <a:rPr lang="fr-LU" dirty="0" err="1"/>
              <a:t>keep</a:t>
            </a:r>
            <a:r>
              <a:rPr lang="fr-LU" dirty="0"/>
              <a:t>  high </a:t>
            </a:r>
            <a:r>
              <a:rPr lang="fr-LU" dirty="0" err="1"/>
              <a:t>quality</a:t>
            </a:r>
            <a:r>
              <a:rPr lang="fr-LU" dirty="0"/>
              <a:t> standards?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/>
              <a:t>3 questions</a:t>
            </a:r>
          </a:p>
        </p:txBody>
      </p:sp>
    </p:spTree>
    <p:extLst>
      <p:ext uri="{BB962C8B-B14F-4D97-AF65-F5344CB8AC3E}">
        <p14:creationId xmlns:p14="http://schemas.microsoft.com/office/powerpoint/2010/main" val="108958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Linguistic and technical analysis</a:t>
            </a:r>
            <a:endParaRPr lang="fr-LU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Conversions and pre-editing through ASR </a:t>
            </a:r>
            <a:endParaRPr lang="fr-LU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Spotting of the video through subtitling editor</a:t>
            </a:r>
            <a:endParaRPr lang="fr-LU" dirty="0"/>
          </a:p>
          <a:p>
            <a:endParaRPr lang="fr-BE" dirty="0"/>
          </a:p>
          <a:p>
            <a:endParaRPr lang="fr-BE" dirty="0"/>
          </a:p>
          <a:p>
            <a:r>
              <a:rPr lang="fr-BE" dirty="0" err="1"/>
              <a:t>Example</a:t>
            </a:r>
            <a:endParaRPr lang="fr-L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LU" sz="3600" dirty="0"/>
              <a:t>1. </a:t>
            </a:r>
            <a:r>
              <a:rPr lang="fr-LU" sz="3600" dirty="0" err="1"/>
              <a:t>What</a:t>
            </a:r>
            <a:r>
              <a:rPr lang="fr-LU" sz="3600" dirty="0"/>
              <a:t> if </a:t>
            </a:r>
            <a:r>
              <a:rPr lang="fr-LU" sz="3600" dirty="0" err="1"/>
              <a:t>we</a:t>
            </a:r>
            <a:r>
              <a:rPr lang="fr-LU" sz="3600" dirty="0"/>
              <a:t> </a:t>
            </a:r>
            <a:r>
              <a:rPr lang="fr-LU" sz="3600" dirty="0" err="1"/>
              <a:t>receive</a:t>
            </a:r>
            <a:r>
              <a:rPr lang="fr-LU" sz="3600" dirty="0"/>
              <a:t> not one but </a:t>
            </a:r>
            <a:r>
              <a:rPr lang="fr-LU" sz="3600" dirty="0" err="1"/>
              <a:t>many</a:t>
            </a:r>
            <a:r>
              <a:rPr lang="fr-LU" sz="3600" dirty="0"/>
              <a:t> </a:t>
            </a:r>
            <a:r>
              <a:rPr lang="fr-LU" sz="3600" dirty="0" err="1"/>
              <a:t>audios</a:t>
            </a:r>
            <a:r>
              <a:rPr lang="fr-LU" sz="3600" dirty="0"/>
              <a:t>/</a:t>
            </a:r>
            <a:r>
              <a:rPr lang="fr-LU" sz="3600" dirty="0" err="1"/>
              <a:t>videos</a:t>
            </a:r>
            <a:r>
              <a:rPr lang="fr-LU" sz="3600" dirty="0"/>
              <a:t> to </a:t>
            </a:r>
            <a:r>
              <a:rPr lang="fr-LU" sz="3600" dirty="0" err="1"/>
              <a:t>transcribe</a:t>
            </a:r>
            <a:r>
              <a:rPr lang="fr-LU" sz="3600" dirty="0"/>
              <a:t> and </a:t>
            </a:r>
            <a:r>
              <a:rPr lang="fr-LU" sz="3600" dirty="0" err="1"/>
              <a:t>subtitle</a:t>
            </a:r>
            <a:r>
              <a:rPr lang="fr-LU" sz="3600" dirty="0"/>
              <a:t>?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663952" y="3933057"/>
            <a:ext cx="3888432" cy="259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1384" y="1484784"/>
            <a:ext cx="10945216" cy="43819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3000" dirty="0"/>
              <a:t>Dragon </a:t>
            </a:r>
            <a:r>
              <a:rPr lang="it-IT" sz="3000" dirty="0" err="1"/>
              <a:t>naturally</a:t>
            </a:r>
            <a:r>
              <a:rPr lang="it-IT" sz="3000" dirty="0"/>
              <a:t> </a:t>
            </a:r>
            <a:r>
              <a:rPr lang="it-IT" sz="3000" dirty="0" err="1"/>
              <a:t>speaking</a:t>
            </a:r>
            <a:endParaRPr lang="it-IT" sz="30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3000" dirty="0"/>
              <a:t>RWTH </a:t>
            </a:r>
            <a:r>
              <a:rPr lang="it-IT" sz="3000" dirty="0" err="1"/>
              <a:t>tool</a:t>
            </a:r>
            <a:r>
              <a:rPr lang="it-IT" sz="3000" dirty="0"/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https://www-i6.informatik.rwth-aachen.de/web/Webdemo/CDT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MLLP UPV </a:t>
            </a:r>
            <a:r>
              <a:rPr lang="it-IT" dirty="0" err="1"/>
              <a:t>toolkit</a:t>
            </a:r>
            <a:r>
              <a:rPr lang="it-IT" dirty="0"/>
              <a:t> </a:t>
            </a:r>
            <a:r>
              <a:rPr lang="es-ES" sz="1600" i="1" dirty="0">
                <a:hlinkClick r:id="rId4"/>
              </a:rPr>
              <a:t>http://ttp.mllp.upv.es/</a:t>
            </a:r>
            <a:endParaRPr lang="es-ES" sz="16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EML </a:t>
            </a:r>
            <a:r>
              <a:rPr lang="it-IT" dirty="0" err="1"/>
              <a:t>tool</a:t>
            </a:r>
            <a:r>
              <a:rPr lang="es-ES" i="1" dirty="0"/>
              <a:t> </a:t>
            </a:r>
            <a:endParaRPr lang="it-IT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SAVAS - </a:t>
            </a:r>
            <a:r>
              <a:rPr lang="it-IT" dirty="0" err="1"/>
              <a:t>Synthema</a:t>
            </a:r>
            <a:endParaRPr lang="it-IT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dirty="0" err="1"/>
              <a:t>Youtube</a:t>
            </a:r>
            <a:endParaRPr lang="it-IT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Google</a:t>
            </a:r>
          </a:p>
          <a:p>
            <a:pPr marL="0" indent="0">
              <a:buNone/>
            </a:pPr>
            <a:r>
              <a:rPr lang="it-IT" dirty="0"/>
              <a:t>				</a:t>
            </a:r>
            <a:endParaRPr lang="en-US" dirty="0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2999656" y="0"/>
            <a:ext cx="7211144" cy="1196752"/>
          </a:xfrm>
        </p:spPr>
        <p:txBody>
          <a:bodyPr/>
          <a:lstStyle/>
          <a:p>
            <a:r>
              <a:rPr lang="en-US" dirty="0"/>
              <a:t>Speech Recognition engines tested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1225724"/>
            <a:ext cx="1992018" cy="149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6" t="5464" r="33954" b="47406"/>
          <a:stretch/>
        </p:blipFill>
        <p:spPr bwMode="auto">
          <a:xfrm>
            <a:off x="7968208" y="4538608"/>
            <a:ext cx="2376264" cy="18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998" y="2729504"/>
            <a:ext cx="2951428" cy="180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3432" y="1340768"/>
            <a:ext cx="10441160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 dirty="0" err="1"/>
              <a:t>Subtitling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an adaptation </a:t>
            </a:r>
            <a:r>
              <a:rPr lang="fr-BE" dirty="0" err="1"/>
              <a:t>under</a:t>
            </a:r>
            <a:r>
              <a:rPr lang="fr-BE" dirty="0"/>
              <a:t> </a:t>
            </a:r>
            <a:r>
              <a:rPr lang="fr-BE" dirty="0" err="1"/>
              <a:t>constraints</a:t>
            </a:r>
            <a:r>
              <a:rPr lang="fr-BE" dirty="0"/>
              <a:t>:</a:t>
            </a:r>
            <a:endParaRPr lang="fr-BE" b="1" dirty="0"/>
          </a:p>
          <a:p>
            <a:pPr marL="0" indent="0">
              <a:buNone/>
            </a:pPr>
            <a:r>
              <a:rPr lang="fr-BE" b="1" dirty="0"/>
              <a:t>	</a:t>
            </a:r>
            <a:r>
              <a:rPr lang="fr-BE" b="1" dirty="0" err="1"/>
              <a:t>Related</a:t>
            </a:r>
            <a:r>
              <a:rPr lang="fr-BE" b="1" dirty="0"/>
              <a:t> to the </a:t>
            </a:r>
            <a:r>
              <a:rPr lang="fr-BE" b="1" dirty="0" err="1"/>
              <a:t>subtitling</a:t>
            </a:r>
            <a:r>
              <a:rPr lang="fr-BE" b="1" dirty="0"/>
              <a:t> technique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BE" sz="2000" dirty="0" err="1"/>
              <a:t>Space</a:t>
            </a:r>
            <a:r>
              <a:rPr lang="fr-BE" sz="2000" dirty="0"/>
              <a:t> </a:t>
            </a:r>
            <a:r>
              <a:rPr lang="fr-BE" sz="2000" dirty="0" err="1"/>
              <a:t>constraints</a:t>
            </a:r>
            <a:endParaRPr lang="fr-BE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fr-BE" sz="2000" dirty="0"/>
              <a:t>Time </a:t>
            </a:r>
            <a:r>
              <a:rPr lang="fr-BE" sz="2000" dirty="0" err="1"/>
              <a:t>constraints</a:t>
            </a:r>
            <a:endParaRPr lang="fr-BE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fr-BE" sz="2000" dirty="0"/>
              <a:t>Synchronisation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BE" sz="2000" dirty="0"/>
              <a:t>Mixture of </a:t>
            </a:r>
            <a:r>
              <a:rPr lang="fr-BE" sz="2000" dirty="0" err="1"/>
              <a:t>text</a:t>
            </a:r>
            <a:r>
              <a:rPr lang="fr-BE" sz="2000" dirty="0"/>
              <a:t> &amp; speech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BE" sz="2000" dirty="0"/>
              <a:t>Background music</a:t>
            </a:r>
          </a:p>
          <a:p>
            <a:pPr>
              <a:buFont typeface="Wingdings" panose="05000000000000000000" pitchFamily="2" charset="2"/>
              <a:buChar char="v"/>
            </a:pPr>
            <a:endParaRPr lang="fr-BE" sz="2000" dirty="0"/>
          </a:p>
          <a:p>
            <a:pPr marL="0" indent="0">
              <a:buNone/>
            </a:pPr>
            <a:r>
              <a:rPr lang="fr-BE" b="1" dirty="0"/>
              <a:t>      	</a:t>
            </a:r>
            <a:r>
              <a:rPr lang="fr-BE" b="1" dirty="0" err="1"/>
              <a:t>Related</a:t>
            </a:r>
            <a:r>
              <a:rPr lang="fr-BE" b="1" dirty="0"/>
              <a:t> to the </a:t>
            </a:r>
            <a:r>
              <a:rPr lang="fr-BE" b="1" dirty="0" err="1"/>
              <a:t>functioning</a:t>
            </a:r>
            <a:r>
              <a:rPr lang="fr-BE" b="1" dirty="0"/>
              <a:t> of EU institutions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BE" sz="2000" dirty="0"/>
              <a:t>In-house vs outsourcing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BE" sz="2000" dirty="0"/>
              <a:t>Organise training for in-house </a:t>
            </a:r>
            <a:r>
              <a:rPr lang="fr-BE" sz="2000" dirty="0" err="1"/>
              <a:t>subtitlers</a:t>
            </a:r>
            <a:r>
              <a:rPr lang="fr-BE" sz="2000" dirty="0"/>
              <a:t>-</a:t>
            </a:r>
            <a:r>
              <a:rPr lang="fr-BE" sz="2000" dirty="0" err="1"/>
              <a:t>to-be</a:t>
            </a:r>
            <a:endParaRPr lang="fr-BE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fr-BE" sz="2000" dirty="0" err="1"/>
              <a:t>Logistics</a:t>
            </a:r>
            <a:r>
              <a:rPr lang="fr-BE" sz="2000" dirty="0"/>
              <a:t> </a:t>
            </a:r>
            <a:r>
              <a:rPr lang="fr-BE" sz="2000" dirty="0" err="1"/>
              <a:t>requirements</a:t>
            </a:r>
            <a:r>
              <a:rPr lang="fr-BE" sz="2000" dirty="0"/>
              <a:t> (</a:t>
            </a:r>
            <a:r>
              <a:rPr lang="fr-BE" sz="2000" dirty="0" err="1"/>
              <a:t>subtitling</a:t>
            </a:r>
            <a:r>
              <a:rPr lang="fr-BE" sz="2000" dirty="0"/>
              <a:t> </a:t>
            </a:r>
            <a:r>
              <a:rPr lang="fr-BE" sz="2000" dirty="0" err="1"/>
              <a:t>lab</a:t>
            </a:r>
            <a:r>
              <a:rPr lang="fr-BE" sz="2000" dirty="0"/>
              <a:t>, </a:t>
            </a:r>
            <a:r>
              <a:rPr lang="fr-BE" sz="2000" dirty="0" err="1"/>
              <a:t>PCs</a:t>
            </a:r>
            <a:r>
              <a:rPr lang="fr-BE" sz="2000" dirty="0"/>
              <a:t>, </a:t>
            </a:r>
            <a:r>
              <a:rPr lang="fr-BE" sz="2000" dirty="0" err="1"/>
              <a:t>headphones</a:t>
            </a:r>
            <a:r>
              <a:rPr lang="fr-BE" sz="2000" dirty="0"/>
              <a:t>, keyboards)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BE" sz="2000" dirty="0"/>
              <a:t>Financial </a:t>
            </a:r>
            <a:r>
              <a:rPr lang="fr-BE" sz="2000" dirty="0" err="1"/>
              <a:t>commitments</a:t>
            </a:r>
            <a:r>
              <a:rPr lang="fr-BE" sz="2000" dirty="0"/>
              <a:t> (</a:t>
            </a:r>
            <a:r>
              <a:rPr lang="fr-BE" sz="2000" dirty="0" err="1"/>
              <a:t>subtitling</a:t>
            </a:r>
            <a:r>
              <a:rPr lang="fr-BE" sz="2000" dirty="0"/>
              <a:t> editors)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BE" sz="2000" dirty="0"/>
              <a:t>Workflow </a:t>
            </a:r>
            <a:r>
              <a:rPr lang="fr-BE" sz="2000" dirty="0" err="1"/>
              <a:t>definition</a:t>
            </a:r>
            <a:r>
              <a:rPr lang="fr-BE" sz="2000" dirty="0"/>
              <a:t> </a:t>
            </a:r>
            <a:r>
              <a:rPr lang="fr-BE" sz="2000" dirty="0" err="1"/>
              <a:t>with</a:t>
            </a:r>
            <a:r>
              <a:rPr lang="fr-BE" sz="2000" dirty="0"/>
              <a:t> all </a:t>
            </a:r>
            <a:r>
              <a:rPr lang="fr-BE" sz="2000" dirty="0" err="1"/>
              <a:t>stakeholders</a:t>
            </a:r>
            <a:r>
              <a:rPr lang="fr-BE" sz="2000" dirty="0"/>
              <a:t> (stages, staff </a:t>
            </a:r>
            <a:r>
              <a:rPr lang="fr-BE" sz="2000" dirty="0" err="1"/>
              <a:t>involved</a:t>
            </a:r>
            <a:r>
              <a:rPr lang="fr-BE" sz="2000" dirty="0"/>
              <a:t>, time frames, deadlines)</a:t>
            </a:r>
          </a:p>
          <a:p>
            <a:pPr>
              <a:buFont typeface="Wingdings" panose="05000000000000000000" pitchFamily="2" charset="2"/>
              <a:buChar char="v"/>
            </a:pPr>
            <a:endParaRPr lang="fr-LU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1544" y="260648"/>
            <a:ext cx="9614859" cy="1196752"/>
          </a:xfrm>
        </p:spPr>
        <p:txBody>
          <a:bodyPr>
            <a:normAutofit fontScale="90000"/>
          </a:bodyPr>
          <a:lstStyle/>
          <a:p>
            <a:r>
              <a:rPr lang="fr-LU" dirty="0"/>
              <a:t>2. How to harmonise and optimise the </a:t>
            </a:r>
            <a:r>
              <a:rPr lang="fr-LU" dirty="0" err="1"/>
              <a:t>approach</a:t>
            </a:r>
            <a:r>
              <a:rPr lang="fr-LU" dirty="0"/>
              <a:t> </a:t>
            </a:r>
            <a:r>
              <a:rPr lang="fr-LU" dirty="0" err="1"/>
              <a:t>when</a:t>
            </a:r>
            <a:r>
              <a:rPr lang="fr-LU" dirty="0"/>
              <a:t> </a:t>
            </a:r>
            <a:r>
              <a:rPr lang="fr-LU" dirty="0" err="1"/>
              <a:t>creating</a:t>
            </a:r>
            <a:r>
              <a:rPr lang="fr-LU" dirty="0"/>
              <a:t> a new </a:t>
            </a:r>
            <a:r>
              <a:rPr lang="fr-LU" dirty="0" err="1"/>
              <a:t>subtitling</a:t>
            </a:r>
            <a:r>
              <a:rPr lang="fr-LU" dirty="0"/>
              <a:t> job?</a:t>
            </a:r>
            <a:br>
              <a:rPr lang="fr-LU" dirty="0"/>
            </a:b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636218914"/>
      </p:ext>
    </p:extLst>
  </p:cSld>
  <p:clrMapOvr>
    <a:masterClrMapping/>
  </p:clrMapOvr>
</p:sld>
</file>

<file path=ppt/theme/theme1.xml><?xml version="1.0" encoding="utf-8"?>
<a:theme xmlns:a="http://schemas.openxmlformats.org/drawingml/2006/main" name="CdT General">
  <a:themeElements>
    <a:clrScheme name="CdT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2D050"/>
      </a:accent3>
      <a:accent4>
        <a:srgbClr val="00B0F0"/>
      </a:accent4>
      <a:accent5>
        <a:srgbClr val="D100D2"/>
      </a:accent5>
      <a:accent6>
        <a:srgbClr val="FFFF00"/>
      </a:accent6>
      <a:hlink>
        <a:srgbClr val="00B0F0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dT Director's office">
  <a:themeElements>
    <a:clrScheme name="CdT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2D050"/>
      </a:accent3>
      <a:accent4>
        <a:srgbClr val="00B0F0"/>
      </a:accent4>
      <a:accent5>
        <a:srgbClr val="D100D2"/>
      </a:accent5>
      <a:accent6>
        <a:srgbClr val="FFFF00"/>
      </a:accent6>
      <a:hlink>
        <a:srgbClr val="00B0F0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dT Translation Department">
  <a:themeElements>
    <a:clrScheme name="CdT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2D050"/>
      </a:accent3>
      <a:accent4>
        <a:srgbClr val="00B0F0"/>
      </a:accent4>
      <a:accent5>
        <a:srgbClr val="D100D2"/>
      </a:accent5>
      <a:accent6>
        <a:srgbClr val="FFFF00"/>
      </a:accent6>
      <a:hlink>
        <a:srgbClr val="00B0F0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dT Translation Support Department">
  <a:themeElements>
    <a:clrScheme name="CdT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2D050"/>
      </a:accent3>
      <a:accent4>
        <a:srgbClr val="00B0F0"/>
      </a:accent4>
      <a:accent5>
        <a:srgbClr val="D100D2"/>
      </a:accent5>
      <a:accent6>
        <a:srgbClr val="FFFF00"/>
      </a:accent6>
      <a:hlink>
        <a:srgbClr val="00B0F0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dT Administration Department">
  <a:themeElements>
    <a:clrScheme name="CdT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2D050"/>
      </a:accent3>
      <a:accent4>
        <a:srgbClr val="00B0F0"/>
      </a:accent4>
      <a:accent5>
        <a:srgbClr val="D100D2"/>
      </a:accent5>
      <a:accent6>
        <a:srgbClr val="FFFF00"/>
      </a:accent6>
      <a:hlink>
        <a:srgbClr val="00B0F0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dT IT Department">
  <a:themeElements>
    <a:clrScheme name="CdT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2D050"/>
      </a:accent3>
      <a:accent4>
        <a:srgbClr val="00B0F0"/>
      </a:accent4>
      <a:accent5>
        <a:srgbClr val="D100D2"/>
      </a:accent5>
      <a:accent6>
        <a:srgbClr val="FFFF00"/>
      </a:accent6>
      <a:hlink>
        <a:srgbClr val="00B0F0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 CDT" ma:contentTypeID="0x010100967C2926ED2032428C09D370595D462D00B69E23523B0E7A458402F808CEE9AD78" ma:contentTypeVersion="19" ma:contentTypeDescription="" ma:contentTypeScope="" ma:versionID="fad3817c8572e6fef97ccc9ff7af0197">
  <xsd:schema xmlns:xsd="http://www.w3.org/2001/XMLSchema" xmlns:xs="http://www.w3.org/2001/XMLSchema" xmlns:p="http://schemas.microsoft.com/office/2006/metadata/properties" xmlns:ns2="308012bb-334b-4237-8d08-1b6b4795c59d" xmlns:ns3="d76711f1-dc77-4271-8e8f-e049a2ead649" xmlns:ns4="3d158bbe-bb7d-4fd2-a516-ddd754512a8f" xmlns:ns5="http://schemas.microsoft.com/sharepoint/v4" targetNamespace="http://schemas.microsoft.com/office/2006/metadata/properties" ma:root="true" ma:fieldsID="6e37b542311d5b382b3c66d5f60fcab9" ns2:_="" ns3:_="" ns4:_="" ns5:_="">
    <xsd:import namespace="308012bb-334b-4237-8d08-1b6b4795c59d"/>
    <xsd:import namespace="d76711f1-dc77-4271-8e8f-e049a2ead649"/>
    <xsd:import namespace="3d158bbe-bb7d-4fd2-a516-ddd754512a8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ype_x0020_Doc" minOccurs="0"/>
                <xsd:element ref="ns2:Categorie_x0020_Doc" minOccurs="0"/>
                <xsd:element ref="ns3:Date" minOccurs="0"/>
                <xsd:element ref="ns4:TaxCatchAll" minOccurs="0"/>
                <xsd:element ref="ns4:TaxCatchAllLabel" minOccurs="0"/>
                <xsd:element ref="ns5:IconOverlay" minOccurs="0"/>
                <xsd:element ref="ns3:Propri_x00e9_taire" minOccurs="0"/>
                <xsd:element ref="ns3:Year" minOccurs="0"/>
                <xsd:element ref="ns3:To_x0020_be_x0020_used_x0020_in_x0020_Activity_x0020_Report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012bb-334b-4237-8d08-1b6b4795c59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ype_x0020_Doc" ma:index="11" nillable="true" ma:displayName="Type Doc" ma:list="{cb2dae86-8bb4-43a9-843e-43c19f42dfcc}" ma:internalName="Type_x0020_Doc" ma:readOnly="false" ma:showField="Title" ma:web="308012bb-334b-4237-8d08-1b6b4795c59d">
      <xsd:simpleType>
        <xsd:restriction base="dms:Lookup"/>
      </xsd:simpleType>
    </xsd:element>
    <xsd:element name="Categorie_x0020_Doc" ma:index="12" nillable="true" ma:displayName="Categorie Doc" ma:list="{a46c15c9-a23d-4bb7-a836-ffa1aff5b818}" ma:internalName="Categorie_x0020_Doc" ma:readOnly="false" ma:showField="Title" ma:web="308012bb-334b-4237-8d08-1b6b4795c59d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711f1-dc77-4271-8e8f-e049a2ead649" elementFormDefault="qualified">
    <xsd:import namespace="http://schemas.microsoft.com/office/2006/documentManagement/types"/>
    <xsd:import namespace="http://schemas.microsoft.com/office/infopath/2007/PartnerControls"/>
    <xsd:element name="Date" ma:index="13" nillable="true" ma:displayName="Date" ma:default="[today]" ma:description="Date de publication ou Date de signature" ma:format="DateOnly" ma:internalName="Date" ma:readOnly="false">
      <xsd:simpleType>
        <xsd:restriction base="dms:DateTime"/>
      </xsd:simpleType>
    </xsd:element>
    <xsd:element name="Propri_x00e9_taire" ma:index="17" nillable="true" ma:displayName="Propriétaire" ma:list="{62c651bd-4cd1-4583-84db-4a647d739fef}" ma:internalName="Propri_x00e9_taire" ma:showField="Title">
      <xsd:simpleType>
        <xsd:restriction base="dms:Lookup"/>
      </xsd:simpleType>
    </xsd:element>
    <xsd:element name="Year" ma:index="18" nillable="true" ma:displayName="Year" ma:default="2013" ma:format="Dropdown" ma:internalName="Year">
      <xsd:simpleType>
        <xsd:restriction base="dms:Choice">
          <xsd:enumeration value="1994"/>
          <xsd:enumeration value="1995"/>
          <xsd:enumeration value="1996"/>
          <xsd:enumeration value="1997"/>
          <xsd:enumeration value="1998"/>
          <xsd:enumeration value="1999"/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</xsd:restriction>
      </xsd:simpleType>
    </xsd:element>
    <xsd:element name="To_x0020_be_x0020_used_x0020_in_x0020_Activity_x0020_Report_x003f_" ma:index="19" nillable="true" ma:displayName="To be used in Activity Report?" ma:default="0" ma:internalName="To_x0020_be_x0020_used_x0020_in_x0020_Activity_x0020_Report_x003f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158bbe-bb7d-4fd2-a516-ddd754512a8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4ca8c01-b31c-4fa7-9ef6-6321f5e44799}" ma:internalName="TaxCatchAll" ma:showField="CatchAllData" ma:web="308012bb-334b-4237-8d08-1b6b4795c5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44ca8c01-b31c-4fa7-9ef6-6321f5e44799}" ma:internalName="TaxCatchAllLabel" ma:readOnly="true" ma:showField="CatchAllDataLabel" ma:web="308012bb-334b-4237-8d08-1b6b4795c5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158bbe-bb7d-4fd2-a516-ddd754512a8f"/>
    <IconOverlay xmlns="http://schemas.microsoft.com/sharepoint/v4" xsi:nil="true"/>
    <Propri_x00e9_taire xmlns="d76711f1-dc77-4271-8e8f-e049a2ead649" xsi:nil="true"/>
    <Categorie_x0020_Doc xmlns="308012bb-334b-4237-8d08-1b6b4795c59d" xsi:nil="true"/>
    <Date xmlns="d76711f1-dc77-4271-8e8f-e049a2ead649">2013-12-18T15:17:52+00:00</Date>
    <Type_x0020_Doc xmlns="308012bb-334b-4237-8d08-1b6b4795c59d" xsi:nil="true"/>
    <Year xmlns="d76711f1-dc77-4271-8e8f-e049a2ead649">2013</Year>
    <_dlc_DocId xmlns="308012bb-334b-4237-8d08-1b6b4795c59d">YRRHQUSHNKDU-7-2188</_dlc_DocId>
    <_dlc_DocIdUrl xmlns="308012bb-334b-4237-8d08-1b6b4795c59d">
      <Url>http://intracdt/_layouts/DocIdRedir.aspx?ID=YRRHQUSHNKDU-7-2188</Url>
      <Description>YRRHQUSHNKDU-7-2188</Description>
    </_dlc_DocIdUrl>
    <To_x0020_be_x0020_used_x0020_in_x0020_Activity_x0020_Report_x003f_ xmlns="d76711f1-dc77-4271-8e8f-e049a2ead649">false</To_x0020_be_x0020_used_x0020_in_x0020_Activity_x0020_Report_x003f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18DFA17-169C-4032-B54A-1269611A1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8012bb-334b-4237-8d08-1b6b4795c59d"/>
    <ds:schemaRef ds:uri="d76711f1-dc77-4271-8e8f-e049a2ead649"/>
    <ds:schemaRef ds:uri="3d158bbe-bb7d-4fd2-a516-ddd754512a8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9F3C6F-19C5-471F-92ED-A8CA30BC80E7}">
  <ds:schemaRefs>
    <ds:schemaRef ds:uri="http://schemas.microsoft.com/sharepoint/v4"/>
    <ds:schemaRef ds:uri="308012bb-334b-4237-8d08-1b6b4795c59d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3d158bbe-bb7d-4fd2-a516-ddd754512a8f"/>
    <ds:schemaRef ds:uri="d76711f1-dc77-4271-8e8f-e049a2ead64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CE811CD-AB7C-4E3F-A43D-79EA7A8B063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9FC7AEF-2E1E-419F-A61B-BB36F64A581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4439</TotalTime>
  <Words>848</Words>
  <Application>Microsoft Office PowerPoint</Application>
  <PresentationFormat>Widescreen</PresentationFormat>
  <Paragraphs>159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Arial Narrow</vt:lpstr>
      <vt:lpstr>Calibri</vt:lpstr>
      <vt:lpstr>Century Gothic</vt:lpstr>
      <vt:lpstr>Lucida Grande</vt:lpstr>
      <vt:lpstr>Times New Roman</vt:lpstr>
      <vt:lpstr>Wingdings</vt:lpstr>
      <vt:lpstr>Wingdings 3</vt:lpstr>
      <vt:lpstr>CdT General</vt:lpstr>
      <vt:lpstr>CdT Director's office</vt:lpstr>
      <vt:lpstr>CdT Translation Department</vt:lpstr>
      <vt:lpstr>CdT Translation Support Department</vt:lpstr>
      <vt:lpstr>CdT Administration Department</vt:lpstr>
      <vt:lpstr>CdT IT Department</vt:lpstr>
      <vt:lpstr>The art of subtitling  within the European institutions</vt:lpstr>
      <vt:lpstr>The Translation Centre’s mission</vt:lpstr>
      <vt:lpstr>The Translation Centre’s Clients</vt:lpstr>
      <vt:lpstr>The Centre’s services</vt:lpstr>
      <vt:lpstr>Definitions</vt:lpstr>
      <vt:lpstr>3 questions</vt:lpstr>
      <vt:lpstr>1. What if we receive not one but many audios/videos to transcribe and subtitle?</vt:lpstr>
      <vt:lpstr>Speech Recognition engines tested</vt:lpstr>
      <vt:lpstr>2. How to harmonise and optimise the approach when creating a new subtitling job? </vt:lpstr>
      <vt:lpstr>Technical rules (1/4) </vt:lpstr>
      <vt:lpstr>Technical rules (2/4)</vt:lpstr>
      <vt:lpstr>Technical rules (3/4)</vt:lpstr>
      <vt:lpstr>Technical rules (4/4)</vt:lpstr>
      <vt:lpstr>3. How to generate multilingual subtitles  &amp; keep  high quality standards?</vt:lpstr>
      <vt:lpstr>Lingustic rules (2/3)</vt:lpstr>
      <vt:lpstr>Linguistic rules (3/3)</vt:lpstr>
      <vt:lpstr>PowerPoint Presentation</vt:lpstr>
      <vt:lpstr>Towards more real-time  &amp; machine-based processing…</vt:lpstr>
      <vt:lpstr>Any questions?</vt:lpstr>
      <vt:lpstr>PowerPoint Presentation</vt:lpstr>
    </vt:vector>
  </TitlesOfParts>
  <Company>Translation Centre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Giuseppe FORTE</dc:creator>
  <cp:lastModifiedBy>Ayten DERSAN</cp:lastModifiedBy>
  <cp:revision>235</cp:revision>
  <cp:lastPrinted>2016-11-08T15:41:28Z</cp:lastPrinted>
  <dcterms:created xsi:type="dcterms:W3CDTF">2013-12-06T10:51:34Z</dcterms:created>
  <dcterms:modified xsi:type="dcterms:W3CDTF">2016-11-21T14:52:16Z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0x010100967C2926ED2032428C09D370595D462D00B69E23523B0E7A458402F808CEE9AD78</vt:lpwstr>
  </property>
  <property fmtid="{D5CDD505-2E9C-101B-9397-08002B2CF9AE}" pid="3" name="_dlc_DocIdItemGuid">
    <vt:lpwstr>3f4046db-405c-4efe-8604-4ed4f0500b34</vt:lpwstr>
  </property>
  <property fmtid="{D5CDD505-2E9C-101B-9397-08002B2CF9AE}" pid="4" name="_docset_NoMedatataSyncRequired">
    <vt:lpwstr>False</vt:lpwstr>
  </property>
</Properties>
</file>