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63" r:id="rId2"/>
    <p:sldId id="283" r:id="rId3"/>
    <p:sldId id="300" r:id="rId4"/>
    <p:sldId id="312" r:id="rId5"/>
    <p:sldId id="285" r:id="rId6"/>
    <p:sldId id="286" r:id="rId7"/>
    <p:sldId id="287" r:id="rId8"/>
    <p:sldId id="288" r:id="rId9"/>
    <p:sldId id="292" r:id="rId10"/>
    <p:sldId id="293" r:id="rId11"/>
    <p:sldId id="294" r:id="rId12"/>
    <p:sldId id="289" r:id="rId13"/>
    <p:sldId id="290" r:id="rId14"/>
    <p:sldId id="291" r:id="rId15"/>
    <p:sldId id="295" r:id="rId16"/>
    <p:sldId id="296" r:id="rId17"/>
    <p:sldId id="297" r:id="rId18"/>
    <p:sldId id="301" r:id="rId19"/>
    <p:sldId id="302" r:id="rId20"/>
    <p:sldId id="303" r:id="rId21"/>
    <p:sldId id="304" r:id="rId22"/>
    <p:sldId id="306" r:id="rId23"/>
    <p:sldId id="324" r:id="rId24"/>
    <p:sldId id="305" r:id="rId25"/>
    <p:sldId id="307" r:id="rId26"/>
    <p:sldId id="308" r:id="rId27"/>
    <p:sldId id="309" r:id="rId28"/>
    <p:sldId id="310" r:id="rId29"/>
    <p:sldId id="311" r:id="rId30"/>
    <p:sldId id="313" r:id="rId31"/>
    <p:sldId id="314" r:id="rId32"/>
    <p:sldId id="316" r:id="rId33"/>
    <p:sldId id="318" r:id="rId34"/>
    <p:sldId id="317" r:id="rId35"/>
    <p:sldId id="326" r:id="rId36"/>
    <p:sldId id="315" r:id="rId37"/>
    <p:sldId id="319" r:id="rId38"/>
    <p:sldId id="325" r:id="rId39"/>
    <p:sldId id="322" r:id="rId40"/>
    <p:sldId id="323" r:id="rId41"/>
    <p:sldId id="320" r:id="rId42"/>
    <p:sldId id="321" r:id="rId43"/>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onan Martin" initials="sdkrom"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B2B2"/>
    <a:srgbClr val="4F81BD"/>
    <a:srgbClr val="000000"/>
    <a:srgbClr val="006600"/>
    <a:srgbClr val="FF8633"/>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987" autoAdjust="0"/>
  </p:normalViewPr>
  <p:slideViewPr>
    <p:cSldViewPr>
      <p:cViewPr varScale="1">
        <p:scale>
          <a:sx n="63" d="100"/>
          <a:sy n="63" d="100"/>
        </p:scale>
        <p:origin x="60" y="116"/>
      </p:cViewPr>
      <p:guideLst>
        <p:guide orient="horz" pos="2160"/>
        <p:guide pos="3840"/>
      </p:guideLst>
    </p:cSldViewPr>
  </p:slideViewPr>
  <p:notesTextViewPr>
    <p:cViewPr>
      <p:scale>
        <a:sx n="100" d="100"/>
        <a:sy n="100" d="100"/>
      </p:scale>
      <p:origin x="0" y="0"/>
    </p:cViewPr>
  </p:notesTextViewPr>
  <p:notesViewPr>
    <p:cSldViewPr>
      <p:cViewPr>
        <p:scale>
          <a:sx n="170" d="100"/>
          <a:sy n="170" d="100"/>
        </p:scale>
        <p:origin x="1698" y="-46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a-DK"/>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BFAA098-E514-4953-9401-DE47FC4B04DD}" type="datetimeFigureOut">
              <a:rPr lang="da-DK" smtClean="0"/>
              <a:pPr/>
              <a:t>15-11-2016</a:t>
            </a:fld>
            <a:endParaRPr lang="da-DK"/>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da-DK"/>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a-DK"/>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67D510-4EE9-4843-B094-205ECA9AB9D6}" type="slidenum">
              <a:rPr lang="da-DK" smtClean="0"/>
              <a:pPr/>
              <a:t>‹#›</a:t>
            </a:fld>
            <a:endParaRPr lang="da-DK"/>
          </a:p>
        </p:txBody>
      </p:sp>
    </p:spTree>
    <p:extLst>
      <p:ext uri="{BB962C8B-B14F-4D97-AF65-F5344CB8AC3E}">
        <p14:creationId xmlns:p14="http://schemas.microsoft.com/office/powerpoint/2010/main" val="28518762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4213"/>
            <a:ext cx="6096000" cy="3429000"/>
          </a:xfrm>
        </p:spPr>
      </p:sp>
      <p:sp>
        <p:nvSpPr>
          <p:cNvPr id="3" name="Notes Placeholder 2"/>
          <p:cNvSpPr>
            <a:spLocks noGrp="1"/>
          </p:cNvSpPr>
          <p:nvPr>
            <p:ph type="body" idx="1"/>
          </p:nvPr>
        </p:nvSpPr>
        <p:spPr/>
        <p:txBody>
          <a:bodyPr/>
          <a:lstStyle/>
          <a:p>
            <a:r>
              <a:rPr lang="da-DK" smtClean="0"/>
              <a:t>Pertinent</a:t>
            </a:r>
            <a:r>
              <a:rPr lang="da-DK" baseline="0" smtClean="0"/>
              <a:t> consideration: the stumbling stone is the difficult text string.</a:t>
            </a:r>
            <a:endParaRPr lang="da-DK"/>
          </a:p>
        </p:txBody>
      </p:sp>
      <p:sp>
        <p:nvSpPr>
          <p:cNvPr id="4" name="Slide Number Placeholder 3"/>
          <p:cNvSpPr>
            <a:spLocks noGrp="1"/>
          </p:cNvSpPr>
          <p:nvPr>
            <p:ph type="sldNum" sz="quarter" idx="10"/>
          </p:nvPr>
        </p:nvSpPr>
        <p:spPr/>
        <p:txBody>
          <a:bodyPr/>
          <a:lstStyle/>
          <a:p>
            <a:fld id="{6967D510-4EE9-4843-B094-205ECA9AB9D6}" type="slidenum">
              <a:rPr lang="da-DK" smtClean="0"/>
              <a:pPr/>
              <a:t>1</a:t>
            </a:fld>
            <a:endParaRPr lang="da-DK"/>
          </a:p>
        </p:txBody>
      </p:sp>
    </p:spTree>
    <p:extLst>
      <p:ext uri="{BB962C8B-B14F-4D97-AF65-F5344CB8AC3E}">
        <p14:creationId xmlns:p14="http://schemas.microsoft.com/office/powerpoint/2010/main" val="41101881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da-DK" smtClean="0"/>
              <a:t>Example of lack</a:t>
            </a:r>
            <a:r>
              <a:rPr lang="da-DK" baseline="0" smtClean="0"/>
              <a:t> of context. ”Assume” can have at least 2 different meanings.</a:t>
            </a:r>
            <a:endParaRPr lang="da-DK"/>
          </a:p>
        </p:txBody>
      </p:sp>
      <p:sp>
        <p:nvSpPr>
          <p:cNvPr id="4" name="Slide Number Placeholder 3"/>
          <p:cNvSpPr>
            <a:spLocks noGrp="1"/>
          </p:cNvSpPr>
          <p:nvPr>
            <p:ph type="sldNum" sz="quarter" idx="10"/>
          </p:nvPr>
        </p:nvSpPr>
        <p:spPr/>
        <p:txBody>
          <a:bodyPr/>
          <a:lstStyle/>
          <a:p>
            <a:fld id="{6967D510-4EE9-4843-B094-205ECA9AB9D6}" type="slidenum">
              <a:rPr lang="da-DK" smtClean="0"/>
              <a:pPr/>
              <a:t>10</a:t>
            </a:fld>
            <a:endParaRPr lang="da-DK"/>
          </a:p>
        </p:txBody>
      </p:sp>
    </p:spTree>
    <p:extLst>
      <p:ext uri="{BB962C8B-B14F-4D97-AF65-F5344CB8AC3E}">
        <p14:creationId xmlns:p14="http://schemas.microsoft.com/office/powerpoint/2010/main" val="11919503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da-DK" smtClean="0"/>
              <a:t>An</a:t>
            </a:r>
            <a:r>
              <a:rPr lang="da-DK" baseline="0" smtClean="0"/>
              <a:t> example of a terminology challenge. As is indicated in the next slide, at first glance it is not immediately obvious which words belong to the offending term.</a:t>
            </a:r>
            <a:endParaRPr lang="da-DK"/>
          </a:p>
        </p:txBody>
      </p:sp>
      <p:sp>
        <p:nvSpPr>
          <p:cNvPr id="4" name="Slide Number Placeholder 3"/>
          <p:cNvSpPr>
            <a:spLocks noGrp="1"/>
          </p:cNvSpPr>
          <p:nvPr>
            <p:ph type="sldNum" sz="quarter" idx="10"/>
          </p:nvPr>
        </p:nvSpPr>
        <p:spPr/>
        <p:txBody>
          <a:bodyPr/>
          <a:lstStyle/>
          <a:p>
            <a:fld id="{6967D510-4EE9-4843-B094-205ECA9AB9D6}" type="slidenum">
              <a:rPr lang="da-DK" smtClean="0"/>
              <a:pPr/>
              <a:t>11</a:t>
            </a:fld>
            <a:endParaRPr lang="da-DK"/>
          </a:p>
        </p:txBody>
      </p:sp>
    </p:spTree>
    <p:extLst>
      <p:ext uri="{BB962C8B-B14F-4D97-AF65-F5344CB8AC3E}">
        <p14:creationId xmlns:p14="http://schemas.microsoft.com/office/powerpoint/2010/main" val="2018213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da-DK" smtClean="0"/>
              <a:t>Sometimes just</a:t>
            </a:r>
            <a:r>
              <a:rPr lang="da-DK" baseline="0" smtClean="0"/>
              <a:t> parsing the string and finding the start and end of the term can be challenging. Is ”completed case report” a report of completed cases or a case report that is completed. Sometimes terminology becomes a context problem – I know what this term could mean, but what does it mean here? These kinds of problems caused the queries</a:t>
            </a:r>
            <a:r>
              <a:rPr lang="da-DK" smtClean="0"/>
              <a:t> to be routed to me, the terminologist, and this is how I became involved in trying to solve these issues.</a:t>
            </a:r>
            <a:endParaRPr lang="da-DK"/>
          </a:p>
        </p:txBody>
      </p:sp>
      <p:sp>
        <p:nvSpPr>
          <p:cNvPr id="4" name="Slide Number Placeholder 3"/>
          <p:cNvSpPr>
            <a:spLocks noGrp="1"/>
          </p:cNvSpPr>
          <p:nvPr>
            <p:ph type="sldNum" sz="quarter" idx="10"/>
          </p:nvPr>
        </p:nvSpPr>
        <p:spPr/>
        <p:txBody>
          <a:bodyPr/>
          <a:lstStyle/>
          <a:p>
            <a:fld id="{6967D510-4EE9-4843-B094-205ECA9AB9D6}" type="slidenum">
              <a:rPr lang="da-DK" smtClean="0"/>
              <a:pPr/>
              <a:t>12</a:t>
            </a:fld>
            <a:endParaRPr lang="da-DK"/>
          </a:p>
        </p:txBody>
      </p:sp>
    </p:spTree>
    <p:extLst>
      <p:ext uri="{BB962C8B-B14F-4D97-AF65-F5344CB8AC3E}">
        <p14:creationId xmlns:p14="http://schemas.microsoft.com/office/powerpoint/2010/main" val="5046509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da-DK" smtClean="0"/>
              <a:t>Problems</a:t>
            </a:r>
            <a:r>
              <a:rPr lang="da-DK" baseline="0" smtClean="0"/>
              <a:t> arise mostly because the people writing the strings do not have an awareness of the difficulties of the people who will have to understand them – the coding-nerd syndrom. Also, quite a few development teams work out of Asia</a:t>
            </a:r>
            <a:r>
              <a:rPr lang="da-DK" smtClean="0"/>
              <a:t> Pacific and India and are not aware that they may have linguistic shortcomings in English, which is their second language.</a:t>
            </a:r>
            <a:endParaRPr lang="da-DK"/>
          </a:p>
        </p:txBody>
      </p:sp>
      <p:sp>
        <p:nvSpPr>
          <p:cNvPr id="4" name="Slide Number Placeholder 3"/>
          <p:cNvSpPr>
            <a:spLocks noGrp="1"/>
          </p:cNvSpPr>
          <p:nvPr>
            <p:ph type="sldNum" sz="quarter" idx="10"/>
          </p:nvPr>
        </p:nvSpPr>
        <p:spPr/>
        <p:txBody>
          <a:bodyPr/>
          <a:lstStyle/>
          <a:p>
            <a:fld id="{6967D510-4EE9-4843-B094-205ECA9AB9D6}" type="slidenum">
              <a:rPr lang="da-DK" smtClean="0"/>
              <a:pPr/>
              <a:t>13</a:t>
            </a:fld>
            <a:endParaRPr lang="da-DK"/>
          </a:p>
        </p:txBody>
      </p:sp>
    </p:spTree>
    <p:extLst>
      <p:ext uri="{BB962C8B-B14F-4D97-AF65-F5344CB8AC3E}">
        <p14:creationId xmlns:p14="http://schemas.microsoft.com/office/powerpoint/2010/main" val="24742947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da-DK" smtClean="0"/>
              <a:t>Naturally,</a:t>
            </a:r>
            <a:r>
              <a:rPr lang="da-DK" baseline="0" smtClean="0"/>
              <a:t> a query system needs to be implemented and all translation communities have this in some form or other, as we also do at SAS. But querying</a:t>
            </a:r>
            <a:r>
              <a:rPr lang="da-DK" smtClean="0"/>
              <a:t> is one thing, deciding how to distribute the resolution to a query is another thing.</a:t>
            </a:r>
            <a:endParaRPr lang="da-DK"/>
          </a:p>
        </p:txBody>
      </p:sp>
      <p:sp>
        <p:nvSpPr>
          <p:cNvPr id="4" name="Slide Number Placeholder 3"/>
          <p:cNvSpPr>
            <a:spLocks noGrp="1"/>
          </p:cNvSpPr>
          <p:nvPr>
            <p:ph type="sldNum" sz="quarter" idx="10"/>
          </p:nvPr>
        </p:nvSpPr>
        <p:spPr/>
        <p:txBody>
          <a:bodyPr/>
          <a:lstStyle/>
          <a:p>
            <a:fld id="{6967D510-4EE9-4843-B094-205ECA9AB9D6}" type="slidenum">
              <a:rPr lang="da-DK" smtClean="0"/>
              <a:pPr/>
              <a:t>14</a:t>
            </a:fld>
            <a:endParaRPr lang="da-DK"/>
          </a:p>
        </p:txBody>
      </p:sp>
    </p:spTree>
    <p:extLst>
      <p:ext uri="{BB962C8B-B14F-4D97-AF65-F5344CB8AC3E}">
        <p14:creationId xmlns:p14="http://schemas.microsoft.com/office/powerpoint/2010/main" val="41215691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da-DK" smtClean="0"/>
              <a:t>What query systems generally do not include,</a:t>
            </a:r>
            <a:r>
              <a:rPr lang="da-DK" baseline="0" smtClean="0"/>
              <a:t> or struggle to include, is a way of distributing resolutions to queries. First, the individual resolutions have to be stored. CAT tools often claim to have this facility, but when you try them out in the real world they have serious shortcomings, like not displaying in</a:t>
            </a:r>
            <a:r>
              <a:rPr lang="da-DK" smtClean="0"/>
              <a:t> a timely or obviously noticeable fashion</a:t>
            </a:r>
            <a:r>
              <a:rPr lang="da-DK" baseline="0" smtClean="0"/>
              <a:t>. If you use several tools it doesn’t help if they all implement the comments</a:t>
            </a:r>
            <a:r>
              <a:rPr lang="da-DK" smtClean="0"/>
              <a:t> feature </a:t>
            </a:r>
            <a:r>
              <a:rPr lang="da-DK" baseline="0" smtClean="0"/>
              <a:t>in a different way. It can be difficult to distribute the </a:t>
            </a:r>
            <a:r>
              <a:rPr lang="da-DK"/>
              <a:t>resolution </a:t>
            </a:r>
            <a:r>
              <a:rPr lang="da-DK" baseline="0" smtClean="0"/>
              <a:t>across languages in cases where the resolution/comment</a:t>
            </a:r>
            <a:r>
              <a:rPr lang="da-DK" smtClean="0"/>
              <a:t> is stored in</a:t>
            </a:r>
            <a:r>
              <a:rPr lang="da-DK" baseline="0" smtClean="0"/>
              <a:t> bilingual translation memories. Queries and resolutions sometimes have to be shared by people who don’t have a licence for the translation tool, etc. Source files are a dangerous and impractical place to store resolutions to queries.</a:t>
            </a:r>
            <a:endParaRPr lang="da-DK"/>
          </a:p>
        </p:txBody>
      </p:sp>
      <p:sp>
        <p:nvSpPr>
          <p:cNvPr id="4" name="Slide Number Placeholder 3"/>
          <p:cNvSpPr>
            <a:spLocks noGrp="1"/>
          </p:cNvSpPr>
          <p:nvPr>
            <p:ph type="sldNum" sz="quarter" idx="10"/>
          </p:nvPr>
        </p:nvSpPr>
        <p:spPr/>
        <p:txBody>
          <a:bodyPr/>
          <a:lstStyle/>
          <a:p>
            <a:fld id="{6967D510-4EE9-4843-B094-205ECA9AB9D6}" type="slidenum">
              <a:rPr lang="da-DK" smtClean="0"/>
              <a:pPr/>
              <a:t>15</a:t>
            </a:fld>
            <a:endParaRPr lang="da-DK"/>
          </a:p>
        </p:txBody>
      </p:sp>
    </p:spTree>
    <p:extLst>
      <p:ext uri="{BB962C8B-B14F-4D97-AF65-F5344CB8AC3E}">
        <p14:creationId xmlns:p14="http://schemas.microsoft.com/office/powerpoint/2010/main" val="26379071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da-DK" smtClean="0"/>
              <a:t>Resolutions</a:t>
            </a:r>
            <a:r>
              <a:rPr lang="da-DK" baseline="0" smtClean="0"/>
              <a:t> to queries have to be distributed to different language communities, they have to persist across product versions, they need to be shared by different organizations from in-house to external language vendor, from L10N division to development, publications and other divisions. We currently use up to 4 CAT tools for various reasons – the resolutions need to popup in all of these if possible.</a:t>
            </a:r>
            <a:endParaRPr lang="da-DK"/>
          </a:p>
        </p:txBody>
      </p:sp>
      <p:sp>
        <p:nvSpPr>
          <p:cNvPr id="4" name="Slide Number Placeholder 3"/>
          <p:cNvSpPr>
            <a:spLocks noGrp="1"/>
          </p:cNvSpPr>
          <p:nvPr>
            <p:ph type="sldNum" sz="quarter" idx="10"/>
          </p:nvPr>
        </p:nvSpPr>
        <p:spPr/>
        <p:txBody>
          <a:bodyPr/>
          <a:lstStyle/>
          <a:p>
            <a:fld id="{6967D510-4EE9-4843-B094-205ECA9AB9D6}" type="slidenum">
              <a:rPr lang="da-DK" smtClean="0"/>
              <a:pPr/>
              <a:t>16</a:t>
            </a:fld>
            <a:endParaRPr lang="da-DK"/>
          </a:p>
        </p:txBody>
      </p:sp>
    </p:spTree>
    <p:extLst>
      <p:ext uri="{BB962C8B-B14F-4D97-AF65-F5344CB8AC3E}">
        <p14:creationId xmlns:p14="http://schemas.microsoft.com/office/powerpoint/2010/main" val="4254358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da-DK" smtClean="0"/>
              <a:t>The</a:t>
            </a:r>
            <a:r>
              <a:rPr lang="da-DK" baseline="0" smtClean="0"/>
              <a:t> terminology paradigm is a useful anaology to the query/annotation problem. You capture a term, store it, retrieve it using various filters, and deliver it in a termbase or a dictionary to be used in the CAT tool. The same can be done with a difficult string (= source term) and a query resolution (=target term).</a:t>
            </a:r>
            <a:endParaRPr lang="da-DK"/>
          </a:p>
        </p:txBody>
      </p:sp>
      <p:sp>
        <p:nvSpPr>
          <p:cNvPr id="4" name="Slide Number Placeholder 3"/>
          <p:cNvSpPr>
            <a:spLocks noGrp="1"/>
          </p:cNvSpPr>
          <p:nvPr>
            <p:ph type="sldNum" sz="quarter" idx="10"/>
          </p:nvPr>
        </p:nvSpPr>
        <p:spPr/>
        <p:txBody>
          <a:bodyPr/>
          <a:lstStyle/>
          <a:p>
            <a:fld id="{6967D510-4EE9-4843-B094-205ECA9AB9D6}" type="slidenum">
              <a:rPr lang="da-DK" smtClean="0"/>
              <a:pPr/>
              <a:t>17</a:t>
            </a:fld>
            <a:endParaRPr lang="da-DK"/>
          </a:p>
        </p:txBody>
      </p:sp>
    </p:spTree>
    <p:extLst>
      <p:ext uri="{BB962C8B-B14F-4D97-AF65-F5344CB8AC3E}">
        <p14:creationId xmlns:p14="http://schemas.microsoft.com/office/powerpoint/2010/main" val="11958866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da-DK" smtClean="0"/>
              <a:t>An overview</a:t>
            </a:r>
            <a:r>
              <a:rPr lang="da-DK" baseline="0" smtClean="0"/>
              <a:t> of the system we have implemented at SAS. This reflects the system as it is now using</a:t>
            </a:r>
            <a:r>
              <a:rPr lang="da-DK" smtClean="0"/>
              <a:t> </a:t>
            </a:r>
            <a:r>
              <a:rPr lang="da-DK" baseline="0" smtClean="0"/>
              <a:t>our current CAT tool.</a:t>
            </a:r>
            <a:r>
              <a:rPr lang="da-DK" smtClean="0"/>
              <a:t> We are in the process of moving to a server-based CAT tool and this will make life easier, as we will just place the annotations directly in a termbase.</a:t>
            </a:r>
            <a:endParaRPr lang="da-DK"/>
          </a:p>
        </p:txBody>
      </p:sp>
      <p:sp>
        <p:nvSpPr>
          <p:cNvPr id="4" name="Slide Number Placeholder 3"/>
          <p:cNvSpPr>
            <a:spLocks noGrp="1"/>
          </p:cNvSpPr>
          <p:nvPr>
            <p:ph type="sldNum" sz="quarter" idx="10"/>
          </p:nvPr>
        </p:nvSpPr>
        <p:spPr/>
        <p:txBody>
          <a:bodyPr/>
          <a:lstStyle/>
          <a:p>
            <a:fld id="{6967D510-4EE9-4843-B094-205ECA9AB9D6}" type="slidenum">
              <a:rPr lang="da-DK" smtClean="0"/>
              <a:pPr/>
              <a:t>18</a:t>
            </a:fld>
            <a:endParaRPr lang="da-DK"/>
          </a:p>
        </p:txBody>
      </p:sp>
    </p:spTree>
    <p:extLst>
      <p:ext uri="{BB962C8B-B14F-4D97-AF65-F5344CB8AC3E}">
        <p14:creationId xmlns:p14="http://schemas.microsoft.com/office/powerpoint/2010/main" val="10905317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da-DK" smtClean="0"/>
              <a:t>The </a:t>
            </a:r>
            <a:r>
              <a:rPr lang="da-DK" baseline="0" smtClean="0"/>
              <a:t>list of queries that have been resolved. I assess these in terms of whether the resolutions need to be recorded as annotations. Translators can also pre-empt me and decide they want to store the resolution as an annotation.</a:t>
            </a:r>
            <a:endParaRPr lang="da-DK"/>
          </a:p>
        </p:txBody>
      </p:sp>
      <p:sp>
        <p:nvSpPr>
          <p:cNvPr id="4" name="Slide Number Placeholder 3"/>
          <p:cNvSpPr>
            <a:spLocks noGrp="1"/>
          </p:cNvSpPr>
          <p:nvPr>
            <p:ph type="sldNum" sz="quarter" idx="10"/>
          </p:nvPr>
        </p:nvSpPr>
        <p:spPr/>
        <p:txBody>
          <a:bodyPr/>
          <a:lstStyle/>
          <a:p>
            <a:fld id="{6967D510-4EE9-4843-B094-205ECA9AB9D6}" type="slidenum">
              <a:rPr lang="da-DK" smtClean="0"/>
              <a:pPr/>
              <a:t>19</a:t>
            </a:fld>
            <a:endParaRPr lang="da-DK"/>
          </a:p>
        </p:txBody>
      </p:sp>
    </p:spTree>
    <p:extLst>
      <p:ext uri="{BB962C8B-B14F-4D97-AF65-F5344CB8AC3E}">
        <p14:creationId xmlns:p14="http://schemas.microsoft.com/office/powerpoint/2010/main" val="18109859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da-DK" smtClean="0"/>
              <a:t>I work mainly with terminology but also extend into different kinds</a:t>
            </a:r>
            <a:r>
              <a:rPr lang="da-DK" baseline="0" smtClean="0"/>
              <a:t> of language support which go beyond the ”term”.</a:t>
            </a:r>
            <a:endParaRPr lang="da-DK"/>
          </a:p>
        </p:txBody>
      </p:sp>
      <p:sp>
        <p:nvSpPr>
          <p:cNvPr id="4" name="Slide Number Placeholder 3"/>
          <p:cNvSpPr>
            <a:spLocks noGrp="1"/>
          </p:cNvSpPr>
          <p:nvPr>
            <p:ph type="sldNum" sz="quarter" idx="10"/>
          </p:nvPr>
        </p:nvSpPr>
        <p:spPr/>
        <p:txBody>
          <a:bodyPr/>
          <a:lstStyle/>
          <a:p>
            <a:fld id="{6967D510-4EE9-4843-B094-205ECA9AB9D6}" type="slidenum">
              <a:rPr lang="da-DK" smtClean="0"/>
              <a:pPr/>
              <a:t>2</a:t>
            </a:fld>
            <a:endParaRPr lang="da-DK"/>
          </a:p>
        </p:txBody>
      </p:sp>
    </p:spTree>
    <p:extLst>
      <p:ext uri="{BB962C8B-B14F-4D97-AF65-F5344CB8AC3E}">
        <p14:creationId xmlns:p14="http://schemas.microsoft.com/office/powerpoint/2010/main" val="30264212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da-DK" smtClean="0"/>
              <a:t>A close-up</a:t>
            </a:r>
            <a:r>
              <a:rPr lang="da-DK" baseline="0" smtClean="0"/>
              <a:t> of the assessment field with some example values – mostly just these 3 values.</a:t>
            </a:r>
            <a:endParaRPr lang="da-DK"/>
          </a:p>
        </p:txBody>
      </p:sp>
      <p:sp>
        <p:nvSpPr>
          <p:cNvPr id="4" name="Slide Number Placeholder 3"/>
          <p:cNvSpPr>
            <a:spLocks noGrp="1"/>
          </p:cNvSpPr>
          <p:nvPr>
            <p:ph type="sldNum" sz="quarter" idx="10"/>
          </p:nvPr>
        </p:nvSpPr>
        <p:spPr/>
        <p:txBody>
          <a:bodyPr/>
          <a:lstStyle/>
          <a:p>
            <a:fld id="{6967D510-4EE9-4843-B094-205ECA9AB9D6}" type="slidenum">
              <a:rPr lang="da-DK" smtClean="0"/>
              <a:pPr/>
              <a:t>20</a:t>
            </a:fld>
            <a:endParaRPr lang="da-DK"/>
          </a:p>
        </p:txBody>
      </p:sp>
    </p:spTree>
    <p:extLst>
      <p:ext uri="{BB962C8B-B14F-4D97-AF65-F5344CB8AC3E}">
        <p14:creationId xmlns:p14="http://schemas.microsoft.com/office/powerpoint/2010/main" val="6101508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da-DK" smtClean="0"/>
              <a:t>Our queries are stored in an entity called a Midas ticket. This is an example of the ticket number, which is an active hyperlink taking you into the details of each query.</a:t>
            </a:r>
            <a:endParaRPr lang="da-DK"/>
          </a:p>
        </p:txBody>
      </p:sp>
      <p:sp>
        <p:nvSpPr>
          <p:cNvPr id="4" name="Slide Number Placeholder 3"/>
          <p:cNvSpPr>
            <a:spLocks noGrp="1"/>
          </p:cNvSpPr>
          <p:nvPr>
            <p:ph type="sldNum" sz="quarter" idx="10"/>
          </p:nvPr>
        </p:nvSpPr>
        <p:spPr/>
        <p:txBody>
          <a:bodyPr/>
          <a:lstStyle/>
          <a:p>
            <a:fld id="{6967D510-4EE9-4843-B094-205ECA9AB9D6}" type="slidenum">
              <a:rPr lang="da-DK" smtClean="0"/>
              <a:pPr/>
              <a:t>21</a:t>
            </a:fld>
            <a:endParaRPr lang="da-DK"/>
          </a:p>
        </p:txBody>
      </p:sp>
    </p:spTree>
    <p:extLst>
      <p:ext uri="{BB962C8B-B14F-4D97-AF65-F5344CB8AC3E}">
        <p14:creationId xmlns:p14="http://schemas.microsoft.com/office/powerpoint/2010/main" val="17270662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da-DK" dirty="0" smtClean="0"/>
              <a:t>When you click on a query number, </a:t>
            </a:r>
            <a:r>
              <a:rPr lang="da-DK" baseline="0" dirty="0" smtClean="0"/>
              <a:t>a page opens showing the details of the query. Here you can see the query and the ensuing mail thread, and finally a resolution that can be pasted into the annotation tool.</a:t>
            </a:r>
            <a:endParaRPr lang="da-DK" dirty="0"/>
          </a:p>
        </p:txBody>
      </p:sp>
      <p:sp>
        <p:nvSpPr>
          <p:cNvPr id="4" name="Slide Number Placeholder 3"/>
          <p:cNvSpPr>
            <a:spLocks noGrp="1"/>
          </p:cNvSpPr>
          <p:nvPr>
            <p:ph type="sldNum" sz="quarter" idx="10"/>
          </p:nvPr>
        </p:nvSpPr>
        <p:spPr/>
        <p:txBody>
          <a:bodyPr/>
          <a:lstStyle/>
          <a:p>
            <a:fld id="{6967D510-4EE9-4843-B094-205ECA9AB9D6}" type="slidenum">
              <a:rPr lang="da-DK" smtClean="0"/>
              <a:pPr/>
              <a:t>22</a:t>
            </a:fld>
            <a:endParaRPr lang="da-DK"/>
          </a:p>
        </p:txBody>
      </p:sp>
    </p:spTree>
    <p:extLst>
      <p:ext uri="{BB962C8B-B14F-4D97-AF65-F5344CB8AC3E}">
        <p14:creationId xmlns:p14="http://schemas.microsoft.com/office/powerpoint/2010/main" val="21782259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da-DK" smtClean="0"/>
              <a:t>The encircled</a:t>
            </a:r>
            <a:r>
              <a:rPr lang="da-DK" baseline="0" smtClean="0"/>
              <a:t> word ”string” contains the hyperlink URL shown below. This is a URL to</a:t>
            </a:r>
            <a:r>
              <a:rPr lang="da-DK" smtClean="0"/>
              <a:t> the page used to create a new annotation. </a:t>
            </a:r>
            <a:r>
              <a:rPr lang="da-DK" baseline="0" smtClean="0"/>
              <a:t>At the time the query is created, relevant data is listed and added to the link as a set of parameters. This can be used to populate the ”create annotation” form.</a:t>
            </a:r>
            <a:endParaRPr lang="da-DK"/>
          </a:p>
        </p:txBody>
      </p:sp>
      <p:sp>
        <p:nvSpPr>
          <p:cNvPr id="4" name="Slide Number Placeholder 3"/>
          <p:cNvSpPr>
            <a:spLocks noGrp="1"/>
          </p:cNvSpPr>
          <p:nvPr>
            <p:ph type="sldNum" sz="quarter" idx="10"/>
          </p:nvPr>
        </p:nvSpPr>
        <p:spPr/>
        <p:txBody>
          <a:bodyPr/>
          <a:lstStyle/>
          <a:p>
            <a:fld id="{6967D510-4EE9-4843-B094-205ECA9AB9D6}" type="slidenum">
              <a:rPr lang="da-DK" smtClean="0"/>
              <a:pPr/>
              <a:t>23</a:t>
            </a:fld>
            <a:endParaRPr lang="da-DK"/>
          </a:p>
        </p:txBody>
      </p:sp>
    </p:spTree>
    <p:extLst>
      <p:ext uri="{BB962C8B-B14F-4D97-AF65-F5344CB8AC3E}">
        <p14:creationId xmlns:p14="http://schemas.microsoft.com/office/powerpoint/2010/main" val="20690998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da-DK" smtClean="0"/>
              <a:t>This is the form that has been created. All the relevant info is there except for the resolution,</a:t>
            </a:r>
            <a:r>
              <a:rPr lang="da-DK" baseline="0" smtClean="0"/>
              <a:t> which needs to be copied/pasted from the query details, or re-written slightly for clarity.</a:t>
            </a:r>
            <a:endParaRPr lang="da-DK"/>
          </a:p>
        </p:txBody>
      </p:sp>
      <p:sp>
        <p:nvSpPr>
          <p:cNvPr id="4" name="Slide Number Placeholder 3"/>
          <p:cNvSpPr>
            <a:spLocks noGrp="1"/>
          </p:cNvSpPr>
          <p:nvPr>
            <p:ph type="sldNum" sz="quarter" idx="10"/>
          </p:nvPr>
        </p:nvSpPr>
        <p:spPr/>
        <p:txBody>
          <a:bodyPr/>
          <a:lstStyle/>
          <a:p>
            <a:fld id="{6967D510-4EE9-4843-B094-205ECA9AB9D6}" type="slidenum">
              <a:rPr lang="da-DK" smtClean="0"/>
              <a:pPr/>
              <a:t>24</a:t>
            </a:fld>
            <a:endParaRPr lang="da-DK"/>
          </a:p>
        </p:txBody>
      </p:sp>
    </p:spTree>
    <p:extLst>
      <p:ext uri="{BB962C8B-B14F-4D97-AF65-F5344CB8AC3E}">
        <p14:creationId xmlns:p14="http://schemas.microsoft.com/office/powerpoint/2010/main" val="7158942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da-DK" smtClean="0"/>
              <a:t>Here the solution has been</a:t>
            </a:r>
            <a:r>
              <a:rPr lang="da-DK" baseline="0" smtClean="0"/>
              <a:t> written to the Annotation field.</a:t>
            </a:r>
            <a:endParaRPr lang="da-DK"/>
          </a:p>
        </p:txBody>
      </p:sp>
      <p:sp>
        <p:nvSpPr>
          <p:cNvPr id="4" name="Slide Number Placeholder 3"/>
          <p:cNvSpPr>
            <a:spLocks noGrp="1"/>
          </p:cNvSpPr>
          <p:nvPr>
            <p:ph type="sldNum" sz="quarter" idx="10"/>
          </p:nvPr>
        </p:nvSpPr>
        <p:spPr/>
        <p:txBody>
          <a:bodyPr/>
          <a:lstStyle/>
          <a:p>
            <a:fld id="{6967D510-4EE9-4843-B094-205ECA9AB9D6}" type="slidenum">
              <a:rPr lang="da-DK" smtClean="0"/>
              <a:pPr/>
              <a:t>25</a:t>
            </a:fld>
            <a:endParaRPr lang="da-DK"/>
          </a:p>
        </p:txBody>
      </p:sp>
    </p:spTree>
    <p:extLst>
      <p:ext uri="{BB962C8B-B14F-4D97-AF65-F5344CB8AC3E}">
        <p14:creationId xmlns:p14="http://schemas.microsoft.com/office/powerpoint/2010/main" val="34101070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da-DK" smtClean="0"/>
              <a:t>Close-up</a:t>
            </a:r>
            <a:r>
              <a:rPr lang="da-DK" baseline="0" smtClean="0"/>
              <a:t> of annotation text.</a:t>
            </a:r>
            <a:endParaRPr lang="da-DK"/>
          </a:p>
        </p:txBody>
      </p:sp>
      <p:sp>
        <p:nvSpPr>
          <p:cNvPr id="4" name="Slide Number Placeholder 3"/>
          <p:cNvSpPr>
            <a:spLocks noGrp="1"/>
          </p:cNvSpPr>
          <p:nvPr>
            <p:ph type="sldNum" sz="quarter" idx="10"/>
          </p:nvPr>
        </p:nvSpPr>
        <p:spPr/>
        <p:txBody>
          <a:bodyPr/>
          <a:lstStyle/>
          <a:p>
            <a:fld id="{6967D510-4EE9-4843-B094-205ECA9AB9D6}" type="slidenum">
              <a:rPr lang="da-DK" smtClean="0"/>
              <a:pPr/>
              <a:t>26</a:t>
            </a:fld>
            <a:endParaRPr lang="da-DK"/>
          </a:p>
        </p:txBody>
      </p:sp>
    </p:spTree>
    <p:extLst>
      <p:ext uri="{BB962C8B-B14F-4D97-AF65-F5344CB8AC3E}">
        <p14:creationId xmlns:p14="http://schemas.microsoft.com/office/powerpoint/2010/main" val="1095827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da-DK" smtClean="0"/>
              <a:t>Some metatdata has been filled in automatically – the language can be changed between English</a:t>
            </a:r>
            <a:r>
              <a:rPr lang="da-DK" baseline="0" smtClean="0"/>
              <a:t> (globally visible) or a specific language, making the annotation only visible to that language.</a:t>
            </a:r>
            <a:endParaRPr lang="da-DK"/>
          </a:p>
        </p:txBody>
      </p:sp>
      <p:sp>
        <p:nvSpPr>
          <p:cNvPr id="4" name="Slide Number Placeholder 3"/>
          <p:cNvSpPr>
            <a:spLocks noGrp="1"/>
          </p:cNvSpPr>
          <p:nvPr>
            <p:ph type="sldNum" sz="quarter" idx="10"/>
          </p:nvPr>
        </p:nvSpPr>
        <p:spPr/>
        <p:txBody>
          <a:bodyPr/>
          <a:lstStyle/>
          <a:p>
            <a:fld id="{6967D510-4EE9-4843-B094-205ECA9AB9D6}" type="slidenum">
              <a:rPr lang="da-DK" smtClean="0"/>
              <a:pPr/>
              <a:t>27</a:t>
            </a:fld>
            <a:endParaRPr lang="da-DK"/>
          </a:p>
        </p:txBody>
      </p:sp>
    </p:spTree>
    <p:extLst>
      <p:ext uri="{BB962C8B-B14F-4D97-AF65-F5344CB8AC3E}">
        <p14:creationId xmlns:p14="http://schemas.microsoft.com/office/powerpoint/2010/main" val="16521957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da-DK" smtClean="0"/>
              <a:t>This is the page translators use to build an annotation dictionary. They choose a product and version number. The dictionary is created, added to a zip file, and an ftp link is mailed to them.</a:t>
            </a:r>
            <a:endParaRPr lang="da-DK"/>
          </a:p>
        </p:txBody>
      </p:sp>
      <p:sp>
        <p:nvSpPr>
          <p:cNvPr id="4" name="Slide Number Placeholder 3"/>
          <p:cNvSpPr>
            <a:spLocks noGrp="1"/>
          </p:cNvSpPr>
          <p:nvPr>
            <p:ph type="sldNum" sz="quarter" idx="10"/>
          </p:nvPr>
        </p:nvSpPr>
        <p:spPr/>
        <p:txBody>
          <a:bodyPr/>
          <a:lstStyle/>
          <a:p>
            <a:fld id="{6967D510-4EE9-4843-B094-205ECA9AB9D6}" type="slidenum">
              <a:rPr lang="da-DK" smtClean="0"/>
              <a:pPr/>
              <a:t>28</a:t>
            </a:fld>
            <a:endParaRPr lang="da-DK"/>
          </a:p>
        </p:txBody>
      </p:sp>
    </p:spTree>
    <p:extLst>
      <p:ext uri="{BB962C8B-B14F-4D97-AF65-F5344CB8AC3E}">
        <p14:creationId xmlns:p14="http://schemas.microsoft.com/office/powerpoint/2010/main" val="620156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da-DK" smtClean="0"/>
              <a:t>A view of an</a:t>
            </a:r>
            <a:r>
              <a:rPr lang="da-DK" baseline="0" smtClean="0"/>
              <a:t> annotation data record in the CAT tool. This is a view in Transit. Out to the right is the terminology pane. The data relates directly to the hightlighted string ”Outcome Window”.</a:t>
            </a:r>
            <a:endParaRPr lang="da-DK"/>
          </a:p>
        </p:txBody>
      </p:sp>
      <p:sp>
        <p:nvSpPr>
          <p:cNvPr id="4" name="Slide Number Placeholder 3"/>
          <p:cNvSpPr>
            <a:spLocks noGrp="1"/>
          </p:cNvSpPr>
          <p:nvPr>
            <p:ph type="sldNum" sz="quarter" idx="10"/>
          </p:nvPr>
        </p:nvSpPr>
        <p:spPr/>
        <p:txBody>
          <a:bodyPr/>
          <a:lstStyle/>
          <a:p>
            <a:fld id="{6967D510-4EE9-4843-B094-205ECA9AB9D6}" type="slidenum">
              <a:rPr lang="da-DK" smtClean="0"/>
              <a:pPr/>
              <a:t>29</a:t>
            </a:fld>
            <a:endParaRPr lang="da-DK"/>
          </a:p>
        </p:txBody>
      </p:sp>
    </p:spTree>
    <p:extLst>
      <p:ext uri="{BB962C8B-B14F-4D97-AF65-F5344CB8AC3E}">
        <p14:creationId xmlns:p14="http://schemas.microsoft.com/office/powerpoint/2010/main" val="42841997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da-DK" smtClean="0"/>
              <a:t>The inspiration</a:t>
            </a:r>
            <a:r>
              <a:rPr lang="da-DK" baseline="0" smtClean="0"/>
              <a:t> for my colour coding today – I saw an old Monopoly game at a friend’s house recently. It inspired me and brought back memories of my childhood in London.</a:t>
            </a:r>
            <a:endParaRPr lang="da-DK"/>
          </a:p>
        </p:txBody>
      </p:sp>
      <p:sp>
        <p:nvSpPr>
          <p:cNvPr id="4" name="Slide Number Placeholder 3"/>
          <p:cNvSpPr>
            <a:spLocks noGrp="1"/>
          </p:cNvSpPr>
          <p:nvPr>
            <p:ph type="sldNum" sz="quarter" idx="10"/>
          </p:nvPr>
        </p:nvSpPr>
        <p:spPr/>
        <p:txBody>
          <a:bodyPr/>
          <a:lstStyle/>
          <a:p>
            <a:fld id="{6967D510-4EE9-4843-B094-205ECA9AB9D6}" type="slidenum">
              <a:rPr lang="da-DK" smtClean="0"/>
              <a:pPr/>
              <a:t>3</a:t>
            </a:fld>
            <a:endParaRPr lang="da-DK"/>
          </a:p>
        </p:txBody>
      </p:sp>
    </p:spTree>
    <p:extLst>
      <p:ext uri="{BB962C8B-B14F-4D97-AF65-F5344CB8AC3E}">
        <p14:creationId xmlns:p14="http://schemas.microsoft.com/office/powerpoint/2010/main" val="207750803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da-DK" smtClean="0"/>
              <a:t>A close up</a:t>
            </a:r>
            <a:r>
              <a:rPr lang="da-DK" baseline="0" smtClean="0"/>
              <a:t> of the annotation record as it is displayed in the CAT tool.</a:t>
            </a:r>
            <a:endParaRPr lang="da-DK"/>
          </a:p>
        </p:txBody>
      </p:sp>
      <p:sp>
        <p:nvSpPr>
          <p:cNvPr id="4" name="Slide Number Placeholder 3"/>
          <p:cNvSpPr>
            <a:spLocks noGrp="1"/>
          </p:cNvSpPr>
          <p:nvPr>
            <p:ph type="sldNum" sz="quarter" idx="10"/>
          </p:nvPr>
        </p:nvSpPr>
        <p:spPr/>
        <p:txBody>
          <a:bodyPr/>
          <a:lstStyle/>
          <a:p>
            <a:fld id="{6967D510-4EE9-4843-B094-205ECA9AB9D6}" type="slidenum">
              <a:rPr lang="da-DK" smtClean="0"/>
              <a:pPr/>
              <a:t>30</a:t>
            </a:fld>
            <a:endParaRPr lang="da-DK"/>
          </a:p>
        </p:txBody>
      </p:sp>
    </p:spTree>
    <p:extLst>
      <p:ext uri="{BB962C8B-B14F-4D97-AF65-F5344CB8AC3E}">
        <p14:creationId xmlns:p14="http://schemas.microsoft.com/office/powerpoint/2010/main" val="15759821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da-DK" smtClean="0"/>
              <a:t>An overview of technologies</a:t>
            </a:r>
            <a:r>
              <a:rPr lang="da-DK" baseline="0" smtClean="0"/>
              <a:t> used. The HTML forms that drive the workflow display data that is included from js files at load time. These HTML pages are interactive with sorting/subsetting available. When the user is satisfied with the data, the forms are submitted using a POST method. The handler is a small CGI script written in Perl. It re-groups the data from the incoming field values and creates a txt file, and a small SAS file with some metadata parameters. Then it opens an appropriate SAS program, loading the parameters from the SAS file into the session. The program then imports the data from the txt file into a SAS data set, where it is analyzed and stored in the string bank</a:t>
            </a:r>
            <a:r>
              <a:rPr lang="da-DK" smtClean="0"/>
              <a:t> </a:t>
            </a:r>
            <a:r>
              <a:rPr lang="da-DK" baseline="0" smtClean="0"/>
              <a:t>once it has been cleaned up and validated. An email is sent to the user informing them of success, or non-success together</a:t>
            </a:r>
            <a:r>
              <a:rPr lang="da-DK" smtClean="0"/>
              <a:t> with a </a:t>
            </a:r>
            <a:r>
              <a:rPr lang="da-DK" baseline="0" smtClean="0"/>
              <a:t>reason for this. The SAS program</a:t>
            </a:r>
            <a:r>
              <a:rPr lang="da-DK" smtClean="0"/>
              <a:t> </a:t>
            </a:r>
            <a:r>
              <a:rPr lang="da-DK" baseline="0" smtClean="0"/>
              <a:t>then updates the js arrays that underlie the HTML pages so that when the user refreshes or opens the page again they see the new data. The dictionary build is also an</a:t>
            </a:r>
            <a:r>
              <a:rPr lang="da-DK" smtClean="0"/>
              <a:t> HTML</a:t>
            </a:r>
            <a:r>
              <a:rPr lang="da-DK" baseline="0" smtClean="0"/>
              <a:t> form where you can select the product you would like to have a dictionary for. The program which is called investigates which annotations are relevant for the product you have stipulated. Only relevant strings are returned. This is an important feature of the system and enables</a:t>
            </a:r>
            <a:r>
              <a:rPr lang="da-DK" smtClean="0"/>
              <a:t> the tracking of strings. We would like to know if some strings become obsolete (deleted from the source files) and never show up again. Also, we want to keep the dictionary as small as possible. </a:t>
            </a:r>
            <a:r>
              <a:rPr lang="da-DK" baseline="0" smtClean="0"/>
              <a:t>The output is XML, (martif-xml). This can be imported into the CAT tool as if it was a term dictionary. In</a:t>
            </a:r>
            <a:r>
              <a:rPr lang="da-DK" smtClean="0"/>
              <a:t> future a modified workflow will apply, as we are switching to a server-hosted termbase. This will remove the need to create dictionaries.</a:t>
            </a:r>
            <a:endParaRPr lang="da-DK"/>
          </a:p>
        </p:txBody>
      </p:sp>
      <p:sp>
        <p:nvSpPr>
          <p:cNvPr id="4" name="Slide Number Placeholder 3"/>
          <p:cNvSpPr>
            <a:spLocks noGrp="1"/>
          </p:cNvSpPr>
          <p:nvPr>
            <p:ph type="sldNum" sz="quarter" idx="10"/>
          </p:nvPr>
        </p:nvSpPr>
        <p:spPr/>
        <p:txBody>
          <a:bodyPr/>
          <a:lstStyle/>
          <a:p>
            <a:fld id="{6967D510-4EE9-4843-B094-205ECA9AB9D6}" type="slidenum">
              <a:rPr lang="da-DK" smtClean="0"/>
              <a:pPr/>
              <a:t>31</a:t>
            </a:fld>
            <a:endParaRPr lang="da-DK"/>
          </a:p>
        </p:txBody>
      </p:sp>
    </p:spTree>
    <p:extLst>
      <p:ext uri="{BB962C8B-B14F-4D97-AF65-F5344CB8AC3E}">
        <p14:creationId xmlns:p14="http://schemas.microsoft.com/office/powerpoint/2010/main" val="14695634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da-DK" smtClean="0"/>
              <a:t>Daily data changes are a problem now because we are using a dictionary paradigm. As we move over to our new tool, changes will show up in real time in a server-hosted termbase. For now we tell translators to build dictionaries regularly during the translation process. Translators sometimes need prompting before opening annotations for their resolved queries.</a:t>
            </a:r>
            <a:endParaRPr lang="da-DK"/>
          </a:p>
        </p:txBody>
      </p:sp>
      <p:sp>
        <p:nvSpPr>
          <p:cNvPr id="4" name="Slide Number Placeholder 3"/>
          <p:cNvSpPr>
            <a:spLocks noGrp="1"/>
          </p:cNvSpPr>
          <p:nvPr>
            <p:ph type="sldNum" sz="quarter" idx="10"/>
          </p:nvPr>
        </p:nvSpPr>
        <p:spPr/>
        <p:txBody>
          <a:bodyPr/>
          <a:lstStyle/>
          <a:p>
            <a:fld id="{6967D510-4EE9-4843-B094-205ECA9AB9D6}" type="slidenum">
              <a:rPr lang="da-DK" smtClean="0"/>
              <a:pPr/>
              <a:t>32</a:t>
            </a:fld>
            <a:endParaRPr lang="da-DK"/>
          </a:p>
        </p:txBody>
      </p:sp>
    </p:spTree>
    <p:extLst>
      <p:ext uri="{BB962C8B-B14F-4D97-AF65-F5344CB8AC3E}">
        <p14:creationId xmlns:p14="http://schemas.microsoft.com/office/powerpoint/2010/main" val="16813660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da-DK" smtClean="0"/>
              <a:t>The</a:t>
            </a:r>
            <a:r>
              <a:rPr lang="da-DK" baseline="0" smtClean="0"/>
              <a:t> system has been very positively received by all – which stands</a:t>
            </a:r>
            <a:r>
              <a:rPr lang="da-DK" smtClean="0"/>
              <a:t> rather </a:t>
            </a:r>
            <a:r>
              <a:rPr lang="da-DK" baseline="0" smtClean="0"/>
              <a:t>in contrast to the initial implementation of the terminology management which I introduced around 12 years ago. It is very easy to get</a:t>
            </a:r>
            <a:r>
              <a:rPr lang="da-DK" smtClean="0"/>
              <a:t> management support for this initiative as it is transparent and so obviously beneficial.</a:t>
            </a:r>
            <a:endParaRPr lang="da-DK"/>
          </a:p>
        </p:txBody>
      </p:sp>
      <p:sp>
        <p:nvSpPr>
          <p:cNvPr id="4" name="Slide Number Placeholder 3"/>
          <p:cNvSpPr>
            <a:spLocks noGrp="1"/>
          </p:cNvSpPr>
          <p:nvPr>
            <p:ph type="sldNum" sz="quarter" idx="10"/>
          </p:nvPr>
        </p:nvSpPr>
        <p:spPr/>
        <p:txBody>
          <a:bodyPr/>
          <a:lstStyle/>
          <a:p>
            <a:fld id="{6967D510-4EE9-4843-B094-205ECA9AB9D6}" type="slidenum">
              <a:rPr lang="da-DK" smtClean="0"/>
              <a:pPr/>
              <a:t>33</a:t>
            </a:fld>
            <a:endParaRPr lang="da-DK"/>
          </a:p>
        </p:txBody>
      </p:sp>
    </p:spTree>
    <p:extLst>
      <p:ext uri="{BB962C8B-B14F-4D97-AF65-F5344CB8AC3E}">
        <p14:creationId xmlns:p14="http://schemas.microsoft.com/office/powerpoint/2010/main" val="382913061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There are challenges. When you move from one technology to another – html – javascript – perl – SAS – xml – CAT tool, various so-called "control charaters" cause corrupted data. Characters like &amp;%/#@ etc. Individual rules have to be set up to deal with these in each tool. Short segments like "import", "current", "Line" have been entered, but they create too many hits - they diverge from uniqueness requirement that longer strings so easily fulfill. We had to do a workaround that I will not go into here, of writing these entries to an Excel file which is included with the dictionary. The system is growing and is fine now, but at some point the volumes may make some re-coding necessary. Each CAT tool has its display limitations and in each case either a coding workaround needs setting up, or translators have to be given a specially designed workflow to get around the problem.</a:t>
            </a:r>
            <a:endParaRPr lang="da-DK"/>
          </a:p>
        </p:txBody>
      </p:sp>
      <p:sp>
        <p:nvSpPr>
          <p:cNvPr id="4" name="Slide Number Placeholder 3"/>
          <p:cNvSpPr>
            <a:spLocks noGrp="1"/>
          </p:cNvSpPr>
          <p:nvPr>
            <p:ph type="sldNum" sz="quarter" idx="10"/>
          </p:nvPr>
        </p:nvSpPr>
        <p:spPr/>
        <p:txBody>
          <a:bodyPr/>
          <a:lstStyle/>
          <a:p>
            <a:fld id="{6967D510-4EE9-4843-B094-205ECA9AB9D6}" type="slidenum">
              <a:rPr lang="da-DK" smtClean="0"/>
              <a:pPr/>
              <a:t>34</a:t>
            </a:fld>
            <a:endParaRPr lang="da-DK"/>
          </a:p>
        </p:txBody>
      </p:sp>
    </p:spTree>
    <p:extLst>
      <p:ext uri="{BB962C8B-B14F-4D97-AF65-F5344CB8AC3E}">
        <p14:creationId xmlns:p14="http://schemas.microsoft.com/office/powerpoint/2010/main" val="26010356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da-DK" smtClean="0"/>
              <a:t>Quick tour of some of the web </a:t>
            </a:r>
            <a:r>
              <a:rPr lang="da-DK" baseline="0" smtClean="0"/>
              <a:t>pages that translators and others can use to interact with the system. Always tricky to demo live – may not work for various reasons.</a:t>
            </a:r>
            <a:endParaRPr lang="da-DK"/>
          </a:p>
        </p:txBody>
      </p:sp>
      <p:sp>
        <p:nvSpPr>
          <p:cNvPr id="4" name="Slide Number Placeholder 3"/>
          <p:cNvSpPr>
            <a:spLocks noGrp="1"/>
          </p:cNvSpPr>
          <p:nvPr>
            <p:ph type="sldNum" sz="quarter" idx="10"/>
          </p:nvPr>
        </p:nvSpPr>
        <p:spPr/>
        <p:txBody>
          <a:bodyPr/>
          <a:lstStyle/>
          <a:p>
            <a:fld id="{6967D510-4EE9-4843-B094-205ECA9AB9D6}" type="slidenum">
              <a:rPr lang="da-DK" smtClean="0"/>
              <a:pPr/>
              <a:t>35</a:t>
            </a:fld>
            <a:endParaRPr lang="da-DK"/>
          </a:p>
        </p:txBody>
      </p:sp>
    </p:spTree>
    <p:extLst>
      <p:ext uri="{BB962C8B-B14F-4D97-AF65-F5344CB8AC3E}">
        <p14:creationId xmlns:p14="http://schemas.microsoft.com/office/powerpoint/2010/main" val="21207087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da-DK" smtClean="0"/>
              <a:t>The queries</a:t>
            </a:r>
            <a:r>
              <a:rPr lang="da-DK" baseline="0" smtClean="0"/>
              <a:t> result in this pattern in terms of how the developers dealt with the query.</a:t>
            </a:r>
            <a:endParaRPr lang="da-DK"/>
          </a:p>
        </p:txBody>
      </p:sp>
      <p:sp>
        <p:nvSpPr>
          <p:cNvPr id="4" name="Slide Number Placeholder 3"/>
          <p:cNvSpPr>
            <a:spLocks noGrp="1"/>
          </p:cNvSpPr>
          <p:nvPr>
            <p:ph type="sldNum" sz="quarter" idx="10"/>
          </p:nvPr>
        </p:nvSpPr>
        <p:spPr/>
        <p:txBody>
          <a:bodyPr/>
          <a:lstStyle/>
          <a:p>
            <a:fld id="{6967D510-4EE9-4843-B094-205ECA9AB9D6}" type="slidenum">
              <a:rPr lang="da-DK" smtClean="0"/>
              <a:pPr/>
              <a:t>36</a:t>
            </a:fld>
            <a:endParaRPr lang="da-DK"/>
          </a:p>
        </p:txBody>
      </p:sp>
    </p:spTree>
    <p:extLst>
      <p:ext uri="{BB962C8B-B14F-4D97-AF65-F5344CB8AC3E}">
        <p14:creationId xmlns:p14="http://schemas.microsoft.com/office/powerpoint/2010/main" val="381289656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da-DK" smtClean="0"/>
              <a:t>Half the queries result in annotations. Around 12 dictionaries are built</a:t>
            </a:r>
            <a:r>
              <a:rPr lang="da-DK" baseline="0" smtClean="0"/>
              <a:t> per day across our community for various products/languages.</a:t>
            </a:r>
            <a:endParaRPr lang="da-DK"/>
          </a:p>
        </p:txBody>
      </p:sp>
      <p:sp>
        <p:nvSpPr>
          <p:cNvPr id="4" name="Slide Number Placeholder 3"/>
          <p:cNvSpPr>
            <a:spLocks noGrp="1"/>
          </p:cNvSpPr>
          <p:nvPr>
            <p:ph type="sldNum" sz="quarter" idx="10"/>
          </p:nvPr>
        </p:nvSpPr>
        <p:spPr/>
        <p:txBody>
          <a:bodyPr/>
          <a:lstStyle/>
          <a:p>
            <a:fld id="{6967D510-4EE9-4843-B094-205ECA9AB9D6}" type="slidenum">
              <a:rPr lang="da-DK" smtClean="0"/>
              <a:pPr/>
              <a:t>37</a:t>
            </a:fld>
            <a:endParaRPr lang="da-DK"/>
          </a:p>
        </p:txBody>
      </p:sp>
    </p:spTree>
    <p:extLst>
      <p:ext uri="{BB962C8B-B14F-4D97-AF65-F5344CB8AC3E}">
        <p14:creationId xmlns:p14="http://schemas.microsoft.com/office/powerpoint/2010/main" val="394089040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da-DK" baseline="0" smtClean="0"/>
              <a:t>And the query/annotation phenomenon turns out to be 2 sides of the same thing. ”What’s the difference between a duck?” answer: One of its legs is both the same.</a:t>
            </a:r>
            <a:endParaRPr lang="da-DK"/>
          </a:p>
        </p:txBody>
      </p:sp>
      <p:sp>
        <p:nvSpPr>
          <p:cNvPr id="4" name="Slide Number Placeholder 3"/>
          <p:cNvSpPr>
            <a:spLocks noGrp="1"/>
          </p:cNvSpPr>
          <p:nvPr>
            <p:ph type="sldNum" sz="quarter" idx="10"/>
          </p:nvPr>
        </p:nvSpPr>
        <p:spPr/>
        <p:txBody>
          <a:bodyPr/>
          <a:lstStyle/>
          <a:p>
            <a:fld id="{6967D510-4EE9-4843-B094-205ECA9AB9D6}" type="slidenum">
              <a:rPr lang="da-DK" smtClean="0"/>
              <a:pPr/>
              <a:t>38</a:t>
            </a:fld>
            <a:endParaRPr lang="da-DK"/>
          </a:p>
        </p:txBody>
      </p:sp>
    </p:spTree>
    <p:extLst>
      <p:ext uri="{BB962C8B-B14F-4D97-AF65-F5344CB8AC3E}">
        <p14:creationId xmlns:p14="http://schemas.microsoft.com/office/powerpoint/2010/main" val="82418258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smtClean="0">
                <a:solidFill>
                  <a:schemeClr val="tx1"/>
                </a:solidFill>
                <a:effectLst/>
                <a:latin typeface="+mn-lt"/>
                <a:ea typeface="+mn-ea"/>
                <a:cs typeface="+mn-cs"/>
              </a:rPr>
              <a:t>Translators are no longer worried that they have missed an important query which was posted for another language. Because of the system, all query solutions are displayed to all translators and this improves quality. Previously, not all tranlators realized that there was an ambiguity and this led to errors discovered in the testing phase, if at all. As one person administrates the query, there is only one channel of communication to the developers instead of mulitiple channels as before, which resulted in redundancy.</a:t>
            </a:r>
            <a:endParaRPr lang="da-DK" sz="1200" kern="120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967D510-4EE9-4843-B094-205ECA9AB9D6}" type="slidenum">
              <a:rPr lang="da-DK" smtClean="0"/>
              <a:pPr/>
              <a:t>39</a:t>
            </a:fld>
            <a:endParaRPr lang="da-DK"/>
          </a:p>
        </p:txBody>
      </p:sp>
    </p:spTree>
    <p:extLst>
      <p:ext uri="{BB962C8B-B14F-4D97-AF65-F5344CB8AC3E}">
        <p14:creationId xmlns:p14="http://schemas.microsoft.com/office/powerpoint/2010/main" val="15198438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da-DK" smtClean="0"/>
              <a:t>The shape of the presentation</a:t>
            </a:r>
            <a:r>
              <a:rPr lang="da-DK" baseline="0" smtClean="0"/>
              <a:t> – 3 parts.</a:t>
            </a:r>
            <a:endParaRPr lang="da-DK"/>
          </a:p>
        </p:txBody>
      </p:sp>
      <p:sp>
        <p:nvSpPr>
          <p:cNvPr id="4" name="Slide Number Placeholder 3"/>
          <p:cNvSpPr>
            <a:spLocks noGrp="1"/>
          </p:cNvSpPr>
          <p:nvPr>
            <p:ph type="sldNum" sz="quarter" idx="10"/>
          </p:nvPr>
        </p:nvSpPr>
        <p:spPr/>
        <p:txBody>
          <a:bodyPr/>
          <a:lstStyle/>
          <a:p>
            <a:fld id="{6967D510-4EE9-4843-B094-205ECA9AB9D6}" type="slidenum">
              <a:rPr lang="da-DK" smtClean="0"/>
              <a:pPr/>
              <a:t>4</a:t>
            </a:fld>
            <a:endParaRPr lang="da-DK"/>
          </a:p>
        </p:txBody>
      </p:sp>
    </p:spTree>
    <p:extLst>
      <p:ext uri="{BB962C8B-B14F-4D97-AF65-F5344CB8AC3E}">
        <p14:creationId xmlns:p14="http://schemas.microsoft.com/office/powerpoint/2010/main" val="354901037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smtClean="0">
                <a:solidFill>
                  <a:schemeClr val="tx1"/>
                </a:solidFill>
                <a:effectLst/>
                <a:latin typeface="+mn-lt"/>
                <a:ea typeface="+mn-ea"/>
                <a:cs typeface="+mn-cs"/>
              </a:rPr>
              <a:t>External translators automatically get the benefits of being told about SAS-specific linguistic features, without having to ask. When the product is translated into a new language after it has been translated to other languages, the full set of annotations is available from the start. Translators are now able to make notes about why they translated a certain string a certain way. This is useful if another translator takes over the translation subsequently, and it also provides useful information if the translator decides to alter the target text in a later version and needs to remember why they chose a particular solution in the first place.</a:t>
            </a:r>
            <a:endParaRPr lang="da-DK" sz="1200" kern="120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967D510-4EE9-4843-B094-205ECA9AB9D6}" type="slidenum">
              <a:rPr lang="da-DK" smtClean="0"/>
              <a:pPr/>
              <a:t>40</a:t>
            </a:fld>
            <a:endParaRPr lang="da-DK"/>
          </a:p>
        </p:txBody>
      </p:sp>
    </p:spTree>
    <p:extLst>
      <p:ext uri="{BB962C8B-B14F-4D97-AF65-F5344CB8AC3E}">
        <p14:creationId xmlns:p14="http://schemas.microsoft.com/office/powerpoint/2010/main" val="35442054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smtClean="0">
                <a:solidFill>
                  <a:schemeClr val="tx1"/>
                </a:solidFill>
                <a:effectLst/>
                <a:latin typeface="+mn-lt"/>
                <a:ea typeface="+mn-ea"/>
                <a:cs typeface="+mn-cs"/>
              </a:rPr>
              <a:t>Originally we hadn't thought about language-specific annotations. This cropped up along the way and has become an important way of communicating how the SAS office would like a string to be translated when the translation is outsourced. A UI process has been set up to review developers' strings. The UI analysts are able to create annotations up-front for issues that cannot be re-worded. This pre-empts the need for a query altogether. The system is a good showcase for translators. Management and R&amp;D can now see that many annotations are created because the source text was written in a way that couldn't directly be comprehended. Thus, the annotion is often seen to be an avoidable symptom.</a:t>
            </a:r>
            <a:endParaRPr lang="da-DK" sz="1200" kern="120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967D510-4EE9-4843-B094-205ECA9AB9D6}" type="slidenum">
              <a:rPr lang="da-DK" smtClean="0"/>
              <a:pPr/>
              <a:t>41</a:t>
            </a:fld>
            <a:endParaRPr lang="da-DK"/>
          </a:p>
        </p:txBody>
      </p:sp>
    </p:spTree>
    <p:extLst>
      <p:ext uri="{BB962C8B-B14F-4D97-AF65-F5344CB8AC3E}">
        <p14:creationId xmlns:p14="http://schemas.microsoft.com/office/powerpoint/2010/main" val="248232844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10"/>
          </p:nvPr>
        </p:nvSpPr>
        <p:spPr/>
        <p:txBody>
          <a:bodyPr/>
          <a:lstStyle/>
          <a:p>
            <a:fld id="{6967D510-4EE9-4843-B094-205ECA9AB9D6}" type="slidenum">
              <a:rPr lang="da-DK" smtClean="0"/>
              <a:pPr/>
              <a:t>42</a:t>
            </a:fld>
            <a:endParaRPr lang="da-DK"/>
          </a:p>
        </p:txBody>
      </p:sp>
    </p:spTree>
    <p:extLst>
      <p:ext uri="{BB962C8B-B14F-4D97-AF65-F5344CB8AC3E}">
        <p14:creationId xmlns:p14="http://schemas.microsoft.com/office/powerpoint/2010/main" val="24591662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da-DK" smtClean="0"/>
              <a:t>A text that is easily translated</a:t>
            </a:r>
            <a:r>
              <a:rPr lang="da-DK" baseline="0" smtClean="0"/>
              <a:t> – good level of context.</a:t>
            </a:r>
          </a:p>
        </p:txBody>
      </p:sp>
      <p:sp>
        <p:nvSpPr>
          <p:cNvPr id="4" name="Slide Number Placeholder 3"/>
          <p:cNvSpPr>
            <a:spLocks noGrp="1"/>
          </p:cNvSpPr>
          <p:nvPr>
            <p:ph type="sldNum" sz="quarter" idx="10"/>
          </p:nvPr>
        </p:nvSpPr>
        <p:spPr/>
        <p:txBody>
          <a:bodyPr/>
          <a:lstStyle/>
          <a:p>
            <a:fld id="{6967D510-4EE9-4843-B094-205ECA9AB9D6}" type="slidenum">
              <a:rPr lang="da-DK" smtClean="0"/>
              <a:pPr/>
              <a:t>5</a:t>
            </a:fld>
            <a:endParaRPr lang="da-DK"/>
          </a:p>
        </p:txBody>
      </p:sp>
    </p:spTree>
    <p:extLst>
      <p:ext uri="{BB962C8B-B14F-4D97-AF65-F5344CB8AC3E}">
        <p14:creationId xmlns:p14="http://schemas.microsoft.com/office/powerpoint/2010/main" val="39529423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da-DK" smtClean="0"/>
              <a:t>A tricky text where parts of sentences are elided and context moves</a:t>
            </a:r>
            <a:r>
              <a:rPr lang="da-DK" baseline="0" smtClean="0"/>
              <a:t> up to a meta-plane. You have to know this is a recipe before translating it.</a:t>
            </a:r>
            <a:endParaRPr lang="da-DK"/>
          </a:p>
        </p:txBody>
      </p:sp>
      <p:sp>
        <p:nvSpPr>
          <p:cNvPr id="4" name="Slide Number Placeholder 3"/>
          <p:cNvSpPr>
            <a:spLocks noGrp="1"/>
          </p:cNvSpPr>
          <p:nvPr>
            <p:ph type="sldNum" sz="quarter" idx="10"/>
          </p:nvPr>
        </p:nvSpPr>
        <p:spPr/>
        <p:txBody>
          <a:bodyPr/>
          <a:lstStyle/>
          <a:p>
            <a:fld id="{6967D510-4EE9-4843-B094-205ECA9AB9D6}" type="slidenum">
              <a:rPr lang="da-DK" smtClean="0"/>
              <a:pPr/>
              <a:t>6</a:t>
            </a:fld>
            <a:endParaRPr lang="da-DK"/>
          </a:p>
        </p:txBody>
      </p:sp>
    </p:spTree>
    <p:extLst>
      <p:ext uri="{BB962C8B-B14F-4D97-AF65-F5344CB8AC3E}">
        <p14:creationId xmlns:p14="http://schemas.microsoft.com/office/powerpoint/2010/main" val="35897283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da-DK" smtClean="0"/>
              <a:t>An example of strings from</a:t>
            </a:r>
            <a:r>
              <a:rPr lang="da-DK" baseline="0" smtClean="0"/>
              <a:t> a Java properties file for SAS software. Extremely challenging. Key on the left-hand</a:t>
            </a:r>
            <a:r>
              <a:rPr lang="da-DK" smtClean="0"/>
              <a:t> side (made up), translatable value on the right. </a:t>
            </a:r>
            <a:r>
              <a:rPr lang="da-DK" baseline="0" smtClean="0"/>
              <a:t>No context available.</a:t>
            </a:r>
            <a:endParaRPr lang="da-DK"/>
          </a:p>
        </p:txBody>
      </p:sp>
      <p:sp>
        <p:nvSpPr>
          <p:cNvPr id="4" name="Slide Number Placeholder 3"/>
          <p:cNvSpPr>
            <a:spLocks noGrp="1"/>
          </p:cNvSpPr>
          <p:nvPr>
            <p:ph type="sldNum" sz="quarter" idx="10"/>
          </p:nvPr>
        </p:nvSpPr>
        <p:spPr/>
        <p:txBody>
          <a:bodyPr/>
          <a:lstStyle/>
          <a:p>
            <a:fld id="{6967D510-4EE9-4843-B094-205ECA9AB9D6}" type="slidenum">
              <a:rPr lang="da-DK" smtClean="0"/>
              <a:pPr/>
              <a:t>7</a:t>
            </a:fld>
            <a:endParaRPr lang="da-DK"/>
          </a:p>
        </p:txBody>
      </p:sp>
    </p:spTree>
    <p:extLst>
      <p:ext uri="{BB962C8B-B14F-4D97-AF65-F5344CB8AC3E}">
        <p14:creationId xmlns:p14="http://schemas.microsoft.com/office/powerpoint/2010/main" val="17868468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da-DK" smtClean="0"/>
              <a:t>The translator’s problem is nearly always comprehension or terminology</a:t>
            </a:r>
            <a:r>
              <a:rPr lang="da-DK" baseline="0" smtClean="0"/>
              <a:t>. Strange syntax (telegram style) and lack of context contribute greatly to lack of comprehension, but terminology can also be a comprehension problem as I will try and demonstrate here.</a:t>
            </a:r>
            <a:endParaRPr lang="da-DK"/>
          </a:p>
        </p:txBody>
      </p:sp>
      <p:sp>
        <p:nvSpPr>
          <p:cNvPr id="4" name="Slide Number Placeholder 3"/>
          <p:cNvSpPr>
            <a:spLocks noGrp="1"/>
          </p:cNvSpPr>
          <p:nvPr>
            <p:ph type="sldNum" sz="quarter" idx="10"/>
          </p:nvPr>
        </p:nvSpPr>
        <p:spPr/>
        <p:txBody>
          <a:bodyPr/>
          <a:lstStyle/>
          <a:p>
            <a:fld id="{6967D510-4EE9-4843-B094-205ECA9AB9D6}" type="slidenum">
              <a:rPr lang="da-DK" smtClean="0"/>
              <a:pPr/>
              <a:t>8</a:t>
            </a:fld>
            <a:endParaRPr lang="da-DK"/>
          </a:p>
        </p:txBody>
      </p:sp>
    </p:spTree>
    <p:extLst>
      <p:ext uri="{BB962C8B-B14F-4D97-AF65-F5344CB8AC3E}">
        <p14:creationId xmlns:p14="http://schemas.microsoft.com/office/powerpoint/2010/main" val="5360518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da-DK" smtClean="0"/>
              <a:t>Example of syntax</a:t>
            </a:r>
            <a:r>
              <a:rPr lang="da-DK" baseline="0" smtClean="0"/>
              <a:t> challenge.</a:t>
            </a:r>
            <a:endParaRPr lang="da-DK"/>
          </a:p>
        </p:txBody>
      </p:sp>
      <p:sp>
        <p:nvSpPr>
          <p:cNvPr id="4" name="Slide Number Placeholder 3"/>
          <p:cNvSpPr>
            <a:spLocks noGrp="1"/>
          </p:cNvSpPr>
          <p:nvPr>
            <p:ph type="sldNum" sz="quarter" idx="10"/>
          </p:nvPr>
        </p:nvSpPr>
        <p:spPr/>
        <p:txBody>
          <a:bodyPr/>
          <a:lstStyle/>
          <a:p>
            <a:fld id="{6967D510-4EE9-4843-B094-205ECA9AB9D6}" type="slidenum">
              <a:rPr lang="da-DK" smtClean="0"/>
              <a:pPr/>
              <a:t>9</a:t>
            </a:fld>
            <a:endParaRPr lang="da-DK"/>
          </a:p>
        </p:txBody>
      </p:sp>
    </p:spTree>
    <p:extLst>
      <p:ext uri="{BB962C8B-B14F-4D97-AF65-F5344CB8AC3E}">
        <p14:creationId xmlns:p14="http://schemas.microsoft.com/office/powerpoint/2010/main" val="2659419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da-DK"/>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da-DK"/>
          </a:p>
        </p:txBody>
      </p:sp>
      <p:sp>
        <p:nvSpPr>
          <p:cNvPr id="4" name="Date Placeholder 3"/>
          <p:cNvSpPr>
            <a:spLocks noGrp="1"/>
          </p:cNvSpPr>
          <p:nvPr>
            <p:ph type="dt" sz="half" idx="10"/>
          </p:nvPr>
        </p:nvSpPr>
        <p:spPr/>
        <p:txBody>
          <a:bodyPr/>
          <a:lstStyle/>
          <a:p>
            <a:fld id="{590EBFC5-BA4A-487D-AC5E-2DA2EE0F9760}" type="datetimeFigureOut">
              <a:rPr lang="da-DK" smtClean="0"/>
              <a:pPr/>
              <a:t>15-11-2016</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FF24E6C0-8E75-4A55-807B-176231443609}" type="slidenum">
              <a:rPr lang="da-DK" smtClean="0"/>
              <a:pPr/>
              <a:t>‹#›</a:t>
            </a:fld>
            <a:endParaRPr lang="da-DK"/>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a-DK"/>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4" name="Date Placeholder 3"/>
          <p:cNvSpPr>
            <a:spLocks noGrp="1"/>
          </p:cNvSpPr>
          <p:nvPr>
            <p:ph type="dt" sz="half" idx="10"/>
          </p:nvPr>
        </p:nvSpPr>
        <p:spPr/>
        <p:txBody>
          <a:bodyPr/>
          <a:lstStyle/>
          <a:p>
            <a:fld id="{590EBFC5-BA4A-487D-AC5E-2DA2EE0F9760}" type="datetimeFigureOut">
              <a:rPr lang="da-DK" smtClean="0"/>
              <a:pPr/>
              <a:t>15-11-2016</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FF24E6C0-8E75-4A55-807B-176231443609}" type="slidenum">
              <a:rPr lang="da-DK" smtClean="0"/>
              <a:pPr/>
              <a:t>‹#›</a:t>
            </a:fld>
            <a:endParaRPr lang="da-DK"/>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da-DK"/>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4" name="Date Placeholder 3"/>
          <p:cNvSpPr>
            <a:spLocks noGrp="1"/>
          </p:cNvSpPr>
          <p:nvPr>
            <p:ph type="dt" sz="half" idx="10"/>
          </p:nvPr>
        </p:nvSpPr>
        <p:spPr/>
        <p:txBody>
          <a:bodyPr/>
          <a:lstStyle/>
          <a:p>
            <a:fld id="{590EBFC5-BA4A-487D-AC5E-2DA2EE0F9760}" type="datetimeFigureOut">
              <a:rPr lang="da-DK" smtClean="0"/>
              <a:pPr/>
              <a:t>15-11-2016</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FF24E6C0-8E75-4A55-807B-176231443609}" type="slidenum">
              <a:rPr lang="da-DK" smtClean="0"/>
              <a:pPr/>
              <a:t>‹#›</a:t>
            </a:fld>
            <a:endParaRPr lang="da-DK"/>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a-DK"/>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4" name="Date Placeholder 3"/>
          <p:cNvSpPr>
            <a:spLocks noGrp="1"/>
          </p:cNvSpPr>
          <p:nvPr>
            <p:ph type="dt" sz="half" idx="10"/>
          </p:nvPr>
        </p:nvSpPr>
        <p:spPr/>
        <p:txBody>
          <a:bodyPr/>
          <a:lstStyle/>
          <a:p>
            <a:fld id="{590EBFC5-BA4A-487D-AC5E-2DA2EE0F9760}" type="datetimeFigureOut">
              <a:rPr lang="da-DK" smtClean="0"/>
              <a:pPr/>
              <a:t>15-11-2016</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FF24E6C0-8E75-4A55-807B-176231443609}" type="slidenum">
              <a:rPr lang="da-DK" smtClean="0"/>
              <a:pPr/>
              <a:t>‹#›</a:t>
            </a:fld>
            <a:endParaRPr lang="da-DK"/>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da-DK"/>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90EBFC5-BA4A-487D-AC5E-2DA2EE0F9760}" type="datetimeFigureOut">
              <a:rPr lang="da-DK" smtClean="0"/>
              <a:pPr/>
              <a:t>15-11-2016</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FF24E6C0-8E75-4A55-807B-176231443609}" type="slidenum">
              <a:rPr lang="da-DK" smtClean="0"/>
              <a:pPr/>
              <a:t>‹#›</a:t>
            </a:fld>
            <a:endParaRPr lang="da-DK"/>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a-DK"/>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5" name="Date Placeholder 4"/>
          <p:cNvSpPr>
            <a:spLocks noGrp="1"/>
          </p:cNvSpPr>
          <p:nvPr>
            <p:ph type="dt" sz="half" idx="10"/>
          </p:nvPr>
        </p:nvSpPr>
        <p:spPr/>
        <p:txBody>
          <a:bodyPr/>
          <a:lstStyle/>
          <a:p>
            <a:fld id="{590EBFC5-BA4A-487D-AC5E-2DA2EE0F9760}" type="datetimeFigureOut">
              <a:rPr lang="da-DK" smtClean="0"/>
              <a:pPr/>
              <a:t>15-11-2016</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FF24E6C0-8E75-4A55-807B-176231443609}" type="slidenum">
              <a:rPr lang="da-DK" smtClean="0"/>
              <a:pPr/>
              <a:t>‹#›</a:t>
            </a:fld>
            <a:endParaRPr lang="da-DK"/>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da-DK"/>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7" name="Date Placeholder 6"/>
          <p:cNvSpPr>
            <a:spLocks noGrp="1"/>
          </p:cNvSpPr>
          <p:nvPr>
            <p:ph type="dt" sz="half" idx="10"/>
          </p:nvPr>
        </p:nvSpPr>
        <p:spPr/>
        <p:txBody>
          <a:bodyPr/>
          <a:lstStyle/>
          <a:p>
            <a:fld id="{590EBFC5-BA4A-487D-AC5E-2DA2EE0F9760}" type="datetimeFigureOut">
              <a:rPr lang="da-DK" smtClean="0"/>
              <a:pPr/>
              <a:t>15-11-2016</a:t>
            </a:fld>
            <a:endParaRPr lang="da-DK"/>
          </a:p>
        </p:txBody>
      </p:sp>
      <p:sp>
        <p:nvSpPr>
          <p:cNvPr id="8" name="Footer Placeholder 7"/>
          <p:cNvSpPr>
            <a:spLocks noGrp="1"/>
          </p:cNvSpPr>
          <p:nvPr>
            <p:ph type="ftr" sz="quarter" idx="11"/>
          </p:nvPr>
        </p:nvSpPr>
        <p:spPr/>
        <p:txBody>
          <a:bodyPr/>
          <a:lstStyle/>
          <a:p>
            <a:endParaRPr lang="da-DK"/>
          </a:p>
        </p:txBody>
      </p:sp>
      <p:sp>
        <p:nvSpPr>
          <p:cNvPr id="9" name="Slide Number Placeholder 8"/>
          <p:cNvSpPr>
            <a:spLocks noGrp="1"/>
          </p:cNvSpPr>
          <p:nvPr>
            <p:ph type="sldNum" sz="quarter" idx="12"/>
          </p:nvPr>
        </p:nvSpPr>
        <p:spPr/>
        <p:txBody>
          <a:bodyPr/>
          <a:lstStyle/>
          <a:p>
            <a:fld id="{FF24E6C0-8E75-4A55-807B-176231443609}" type="slidenum">
              <a:rPr lang="da-DK" smtClean="0"/>
              <a:pPr/>
              <a:t>‹#›</a:t>
            </a:fld>
            <a:endParaRPr lang="da-DK"/>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a-DK"/>
          </a:p>
        </p:txBody>
      </p:sp>
      <p:sp>
        <p:nvSpPr>
          <p:cNvPr id="3" name="Date Placeholder 2"/>
          <p:cNvSpPr>
            <a:spLocks noGrp="1"/>
          </p:cNvSpPr>
          <p:nvPr>
            <p:ph type="dt" sz="half" idx="10"/>
          </p:nvPr>
        </p:nvSpPr>
        <p:spPr/>
        <p:txBody>
          <a:bodyPr/>
          <a:lstStyle/>
          <a:p>
            <a:fld id="{590EBFC5-BA4A-487D-AC5E-2DA2EE0F9760}" type="datetimeFigureOut">
              <a:rPr lang="da-DK" smtClean="0"/>
              <a:pPr/>
              <a:t>15-11-2016</a:t>
            </a:fld>
            <a:endParaRPr lang="da-DK"/>
          </a:p>
        </p:txBody>
      </p:sp>
      <p:sp>
        <p:nvSpPr>
          <p:cNvPr id="4" name="Footer Placeholder 3"/>
          <p:cNvSpPr>
            <a:spLocks noGrp="1"/>
          </p:cNvSpPr>
          <p:nvPr>
            <p:ph type="ftr" sz="quarter" idx="11"/>
          </p:nvPr>
        </p:nvSpPr>
        <p:spPr/>
        <p:txBody>
          <a:bodyPr/>
          <a:lstStyle/>
          <a:p>
            <a:endParaRPr lang="da-DK"/>
          </a:p>
        </p:txBody>
      </p:sp>
      <p:sp>
        <p:nvSpPr>
          <p:cNvPr id="5" name="Slide Number Placeholder 4"/>
          <p:cNvSpPr>
            <a:spLocks noGrp="1"/>
          </p:cNvSpPr>
          <p:nvPr>
            <p:ph type="sldNum" sz="quarter" idx="12"/>
          </p:nvPr>
        </p:nvSpPr>
        <p:spPr/>
        <p:txBody>
          <a:bodyPr/>
          <a:lstStyle/>
          <a:p>
            <a:fld id="{FF24E6C0-8E75-4A55-807B-176231443609}" type="slidenum">
              <a:rPr lang="da-DK" smtClean="0"/>
              <a:pPr/>
              <a:t>‹#›</a:t>
            </a:fld>
            <a:endParaRPr lang="da-DK"/>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0EBFC5-BA4A-487D-AC5E-2DA2EE0F9760}" type="datetimeFigureOut">
              <a:rPr lang="da-DK" smtClean="0"/>
              <a:pPr/>
              <a:t>15-11-2016</a:t>
            </a:fld>
            <a:endParaRPr lang="da-DK"/>
          </a:p>
        </p:txBody>
      </p:sp>
      <p:sp>
        <p:nvSpPr>
          <p:cNvPr id="3" name="Footer Placeholder 2"/>
          <p:cNvSpPr>
            <a:spLocks noGrp="1"/>
          </p:cNvSpPr>
          <p:nvPr>
            <p:ph type="ftr" sz="quarter" idx="11"/>
          </p:nvPr>
        </p:nvSpPr>
        <p:spPr/>
        <p:txBody>
          <a:bodyPr/>
          <a:lstStyle/>
          <a:p>
            <a:endParaRPr lang="da-DK"/>
          </a:p>
        </p:txBody>
      </p:sp>
      <p:sp>
        <p:nvSpPr>
          <p:cNvPr id="4" name="Slide Number Placeholder 3"/>
          <p:cNvSpPr>
            <a:spLocks noGrp="1"/>
          </p:cNvSpPr>
          <p:nvPr>
            <p:ph type="sldNum" sz="quarter" idx="12"/>
          </p:nvPr>
        </p:nvSpPr>
        <p:spPr/>
        <p:txBody>
          <a:bodyPr/>
          <a:lstStyle/>
          <a:p>
            <a:fld id="{FF24E6C0-8E75-4A55-807B-176231443609}" type="slidenum">
              <a:rPr lang="da-DK" smtClean="0"/>
              <a:pPr/>
              <a:t>‹#›</a:t>
            </a:fld>
            <a:endParaRPr lang="da-DK"/>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da-DK"/>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90EBFC5-BA4A-487D-AC5E-2DA2EE0F9760}" type="datetimeFigureOut">
              <a:rPr lang="da-DK" smtClean="0"/>
              <a:pPr/>
              <a:t>15-11-2016</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FF24E6C0-8E75-4A55-807B-176231443609}" type="slidenum">
              <a:rPr lang="da-DK" smtClean="0"/>
              <a:pPr/>
              <a:t>‹#›</a:t>
            </a:fld>
            <a:endParaRPr lang="da-DK"/>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da-DK"/>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90EBFC5-BA4A-487D-AC5E-2DA2EE0F9760}" type="datetimeFigureOut">
              <a:rPr lang="da-DK" smtClean="0"/>
              <a:pPr/>
              <a:t>15-11-2016</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FF24E6C0-8E75-4A55-807B-176231443609}" type="slidenum">
              <a:rPr lang="da-DK" smtClean="0"/>
              <a:pPr/>
              <a:t>‹#›</a:t>
            </a:fld>
            <a:endParaRPr lang="da-DK"/>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CC">
            <a:alpha val="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da-DK"/>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0EBFC5-BA4A-487D-AC5E-2DA2EE0F9760}" type="datetimeFigureOut">
              <a:rPr lang="da-DK" smtClean="0"/>
              <a:pPr/>
              <a:t>15-11-2016</a:t>
            </a:fld>
            <a:endParaRPr lang="da-DK"/>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24E6C0-8E75-4A55-807B-176231443609}" type="slidenum">
              <a:rPr lang="da-DK" smtClean="0"/>
              <a:pPr/>
              <a:t>‹#›</a:t>
            </a:fld>
            <a:endParaRPr lang="da-DK"/>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6.emf"/><Relationship Id="rId7" Type="http://schemas.openxmlformats.org/officeDocument/2006/relationships/image" Target="../media/image10.emf"/><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9.emf"/><Relationship Id="rId5" Type="http://schemas.openxmlformats.org/officeDocument/2006/relationships/image" Target="../media/image8.emf"/><Relationship Id="rId4" Type="http://schemas.openxmlformats.org/officeDocument/2006/relationships/image" Target="../media/image7.emf"/></Relationships>
</file>

<file path=ppt/slides/_rels/slide1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12.emf"/></Relationships>
</file>

<file path=ppt/slides/_rels/slide2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13.emf"/></Relationships>
</file>

<file path=ppt/slides/_rels/slide2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18.emf"/></Relationships>
</file>

<file path=ppt/slides/_rels/slide2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19.emf"/></Relationships>
</file>

<file path=ppt/slides/_rels/slide28.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4.emf"/><Relationship Id="rId4" Type="http://schemas.openxmlformats.org/officeDocument/2006/relationships/image" Target="../media/image3.emf"/></Relationships>
</file>

<file path=ppt/slides/_rels/slide30.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22.emf"/></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7568" y="980728"/>
            <a:ext cx="7774632" cy="936104"/>
          </a:xfrm>
          <a:noFill/>
          <a:ln>
            <a:noFill/>
          </a:ln>
        </p:spPr>
        <p:style>
          <a:lnRef idx="2">
            <a:schemeClr val="accent6">
              <a:shade val="50000"/>
            </a:schemeClr>
          </a:lnRef>
          <a:fillRef idx="1">
            <a:schemeClr val="accent6"/>
          </a:fillRef>
          <a:effectRef idx="0">
            <a:schemeClr val="accent6"/>
          </a:effectRef>
          <a:fontRef idx="minor">
            <a:schemeClr val="lt1"/>
          </a:fontRef>
        </p:style>
        <p:txBody>
          <a:bodyPr/>
          <a:lstStyle/>
          <a:p>
            <a:r>
              <a:rPr lang="da-DK" smtClean="0">
                <a:solidFill>
                  <a:schemeClr val="tx2">
                    <a:lumMod val="50000"/>
                  </a:schemeClr>
                </a:solidFill>
                <a:latin typeface="Candara" pitchFamily="34" charset="0"/>
                <a:cs typeface="Aharoni" pitchFamily="2" charset="-79"/>
              </a:rPr>
              <a:t>the annotation system</a:t>
            </a:r>
            <a:endParaRPr lang="da-DK" dirty="0">
              <a:solidFill>
                <a:schemeClr val="tx2">
                  <a:lumMod val="50000"/>
                </a:schemeClr>
              </a:solidFill>
              <a:latin typeface="Candara" pitchFamily="34" charset="0"/>
              <a:cs typeface="Aharoni" pitchFamily="2" charset="-79"/>
            </a:endParaRPr>
          </a:p>
        </p:txBody>
      </p:sp>
      <p:sp>
        <p:nvSpPr>
          <p:cNvPr id="3" name="Subtitle 2"/>
          <p:cNvSpPr>
            <a:spLocks noGrp="1"/>
          </p:cNvSpPr>
          <p:nvPr>
            <p:ph type="subTitle" idx="1"/>
          </p:nvPr>
        </p:nvSpPr>
        <p:spPr>
          <a:xfrm>
            <a:off x="1919536" y="2060848"/>
            <a:ext cx="8208912" cy="4248472"/>
          </a:xfrm>
        </p:spPr>
        <p:txBody>
          <a:bodyPr>
            <a:normAutofit/>
          </a:bodyPr>
          <a:lstStyle/>
          <a:p>
            <a:endParaRPr lang="da-DK" dirty="0" smtClean="0">
              <a:solidFill>
                <a:schemeClr val="tx2"/>
              </a:solidFill>
              <a:latin typeface="Candara" pitchFamily="34" charset="0"/>
            </a:endParaRPr>
          </a:p>
          <a:p>
            <a:endParaRPr lang="da-DK" dirty="0" smtClean="0">
              <a:solidFill>
                <a:schemeClr val="tx2"/>
              </a:solidFill>
              <a:latin typeface="Candara" pitchFamily="34" charset="0"/>
            </a:endParaRPr>
          </a:p>
          <a:p>
            <a:r>
              <a:rPr lang="en-US" sz="2400" dirty="0">
                <a:solidFill>
                  <a:schemeClr val="tx2"/>
                </a:solidFill>
                <a:latin typeface="Candara" pitchFamily="34" charset="0"/>
              </a:rPr>
              <a:t>And when one of you falls down he falls for those behind him, a caution against the stumbling stone</a:t>
            </a:r>
            <a:r>
              <a:rPr lang="en-US" sz="2400" dirty="0">
                <a:solidFill>
                  <a:schemeClr val="tx2"/>
                </a:solidFill>
                <a:latin typeface="Candara" pitchFamily="34" charset="0"/>
              </a:rPr>
              <a:t>.</a:t>
            </a:r>
          </a:p>
          <a:p>
            <a:endParaRPr lang="en-US" sz="2400" dirty="0">
              <a:solidFill>
                <a:schemeClr val="tx2"/>
              </a:solidFill>
              <a:latin typeface="Candara" pitchFamily="34" charset="0"/>
            </a:endParaRPr>
          </a:p>
          <a:p>
            <a:r>
              <a:rPr lang="en-US" sz="2400" dirty="0">
                <a:solidFill>
                  <a:schemeClr val="tx2"/>
                </a:solidFill>
                <a:latin typeface="Candara" pitchFamily="34" charset="0"/>
              </a:rPr>
              <a:t>Ay, and he falls for those ahead of him, who though faster and surer of foot, yet removed not the stumbling stone</a:t>
            </a:r>
            <a:r>
              <a:rPr lang="en-US" sz="2400" dirty="0">
                <a:solidFill>
                  <a:schemeClr val="tx2"/>
                </a:solidFill>
                <a:latin typeface="Candara" pitchFamily="34" charset="0"/>
              </a:rPr>
              <a:t>.</a:t>
            </a:r>
          </a:p>
          <a:p>
            <a:endParaRPr lang="en-US" sz="2400" dirty="0">
              <a:solidFill>
                <a:schemeClr val="tx2"/>
              </a:solidFill>
              <a:latin typeface="Candara" pitchFamily="34" charset="0"/>
            </a:endParaRPr>
          </a:p>
          <a:p>
            <a:r>
              <a:rPr lang="en-US" sz="2400" dirty="0">
                <a:solidFill>
                  <a:schemeClr val="tx2"/>
                </a:solidFill>
                <a:latin typeface="Candara" pitchFamily="34" charset="0"/>
              </a:rPr>
              <a:t>Kahlil Gibran – </a:t>
            </a:r>
            <a:r>
              <a:rPr lang="en-US" sz="2400" i="1" dirty="0">
                <a:solidFill>
                  <a:schemeClr val="tx2"/>
                </a:solidFill>
                <a:latin typeface="Candara" pitchFamily="34" charset="0"/>
              </a:rPr>
              <a:t>The Prophet</a:t>
            </a:r>
            <a:endParaRPr lang="en-US" sz="2400" i="1" dirty="0">
              <a:solidFill>
                <a:schemeClr val="tx2"/>
              </a:solidFill>
              <a:latin typeface="Candara" pitchFamily="34" charset="0"/>
            </a:endParaRPr>
          </a:p>
          <a:p>
            <a:endParaRPr lang="da-DK" sz="1800" dirty="0">
              <a:solidFill>
                <a:schemeClr val="tx2"/>
              </a:solidFill>
              <a:latin typeface="Candara" pitchFamily="34" charset="0"/>
            </a:endParaRPr>
          </a:p>
          <a:p>
            <a:endParaRPr lang="da-DK" dirty="0" smtClean="0">
              <a:solidFill>
                <a:schemeClr val="tx2"/>
              </a:solidFill>
              <a:latin typeface="Candara" pitchFamily="34" charset="0"/>
            </a:endParaRPr>
          </a:p>
        </p:txBody>
      </p:sp>
      <p:pic>
        <p:nvPicPr>
          <p:cNvPr id="4" name="Picture 3"/>
          <p:cNvPicPr>
            <a:picLocks noChangeAspect="1"/>
          </p:cNvPicPr>
          <p:nvPr/>
        </p:nvPicPr>
        <p:blipFill>
          <a:blip r:embed="rId3"/>
          <a:stretch>
            <a:fillRect/>
          </a:stretch>
        </p:blipFill>
        <p:spPr>
          <a:xfrm>
            <a:off x="4871865" y="1844824"/>
            <a:ext cx="2411813" cy="711200"/>
          </a:xfrm>
          <a:prstGeom prst="rect">
            <a:avLst/>
          </a:prstGeom>
        </p:spPr>
      </p:pic>
    </p:spTree>
    <p:extLst>
      <p:ext uri="{BB962C8B-B14F-4D97-AF65-F5344CB8AC3E}">
        <p14:creationId xmlns:p14="http://schemas.microsoft.com/office/powerpoint/2010/main" val="32520425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28605"/>
            <a:ext cx="7772400" cy="869947"/>
          </a:xfrm>
        </p:spPr>
        <p:style>
          <a:lnRef idx="2">
            <a:schemeClr val="accent6">
              <a:shade val="50000"/>
            </a:schemeClr>
          </a:lnRef>
          <a:fillRef idx="1">
            <a:schemeClr val="accent6"/>
          </a:fillRef>
          <a:effectRef idx="0">
            <a:schemeClr val="accent6"/>
          </a:effectRef>
          <a:fontRef idx="minor">
            <a:schemeClr val="lt1"/>
          </a:fontRef>
        </p:style>
        <p:txBody>
          <a:bodyPr>
            <a:scene3d>
              <a:camera prst="orthographicFront">
                <a:rot lat="1800000" lon="0" rev="0"/>
              </a:camera>
              <a:lightRig rig="threePt" dir="t"/>
            </a:scene3d>
          </a:bodyPr>
          <a:lstStyle/>
          <a:p>
            <a:r>
              <a:rPr lang="da-DK" smtClean="0">
                <a:latin typeface="Candara" pitchFamily="34" charset="0"/>
                <a:cs typeface="Aharoni" pitchFamily="2" charset="-79"/>
              </a:rPr>
              <a:t>comprehension</a:t>
            </a:r>
            <a:endParaRPr lang="da-DK" dirty="0">
              <a:latin typeface="Candara" pitchFamily="34" charset="0"/>
              <a:cs typeface="Aharoni" pitchFamily="2" charset="-79"/>
            </a:endParaRPr>
          </a:p>
        </p:txBody>
      </p:sp>
      <p:sp>
        <p:nvSpPr>
          <p:cNvPr id="7" name="Subtitle 2"/>
          <p:cNvSpPr>
            <a:spLocks noGrp="1"/>
          </p:cNvSpPr>
          <p:nvPr>
            <p:ph type="subTitle" idx="1"/>
          </p:nvPr>
        </p:nvSpPr>
        <p:spPr>
          <a:xfrm>
            <a:off x="474912" y="1988840"/>
            <a:ext cx="11093696" cy="4248472"/>
          </a:xfrm>
        </p:spPr>
        <p:txBody>
          <a:bodyPr>
            <a:normAutofit/>
          </a:bodyPr>
          <a:lstStyle/>
          <a:p>
            <a:pPr>
              <a:lnSpc>
                <a:spcPts val="4400"/>
              </a:lnSpc>
            </a:pPr>
            <a:r>
              <a:rPr lang="en-US" sz="5400" dirty="0">
                <a:solidFill>
                  <a:schemeClr val="tx2"/>
                </a:solidFill>
                <a:latin typeface="Candara" pitchFamily="34" charset="0"/>
              </a:rPr>
              <a:t>context</a:t>
            </a:r>
          </a:p>
          <a:p>
            <a:pPr>
              <a:lnSpc>
                <a:spcPts val="4400"/>
              </a:lnSpc>
            </a:pPr>
            <a:endParaRPr lang="en-US" sz="5400" dirty="0">
              <a:solidFill>
                <a:schemeClr val="tx2"/>
              </a:solidFill>
              <a:latin typeface="Candara" pitchFamily="34" charset="0"/>
            </a:endParaRPr>
          </a:p>
          <a:p>
            <a:pPr>
              <a:lnSpc>
                <a:spcPts val="4400"/>
              </a:lnSpc>
            </a:pPr>
            <a:r>
              <a:rPr lang="en-US" sz="3600" dirty="0">
                <a:solidFill>
                  <a:schemeClr val="tx1"/>
                </a:solidFill>
                <a:latin typeface="Candara" pitchFamily="34" charset="0"/>
              </a:rPr>
              <a:t>“Assume </a:t>
            </a:r>
            <a:r>
              <a:rPr lang="en-US" sz="3600" dirty="0" err="1">
                <a:solidFill>
                  <a:schemeClr val="tx1"/>
                </a:solidFill>
                <a:latin typeface="Candara" pitchFamily="34" charset="0"/>
              </a:rPr>
              <a:t>Superuser</a:t>
            </a:r>
            <a:r>
              <a:rPr lang="en-US" sz="3600" dirty="0">
                <a:solidFill>
                  <a:schemeClr val="tx1"/>
                </a:solidFill>
                <a:latin typeface="Candara" pitchFamily="34" charset="0"/>
              </a:rPr>
              <a:t>”</a:t>
            </a:r>
          </a:p>
          <a:p>
            <a:pPr>
              <a:lnSpc>
                <a:spcPts val="4400"/>
              </a:lnSpc>
            </a:pPr>
            <a:endParaRPr lang="en-US" sz="3600" dirty="0">
              <a:solidFill>
                <a:schemeClr val="tx2"/>
              </a:solidFill>
              <a:latin typeface="Candara" pitchFamily="34" charset="0"/>
            </a:endParaRPr>
          </a:p>
          <a:p>
            <a:pPr>
              <a:lnSpc>
                <a:spcPts val="4400"/>
              </a:lnSpc>
            </a:pPr>
            <a:r>
              <a:rPr lang="en-US" sz="3600" dirty="0">
                <a:solidFill>
                  <a:schemeClr val="tx2"/>
                </a:solidFill>
                <a:latin typeface="Candara" pitchFamily="34" charset="0"/>
              </a:rPr>
              <a:t>Could you please explain the meaning of 'Assume' here?</a:t>
            </a:r>
          </a:p>
        </p:txBody>
      </p:sp>
      <p:sp>
        <p:nvSpPr>
          <p:cNvPr id="6" name="TextBox 5"/>
          <p:cNvSpPr txBox="1"/>
          <p:nvPr/>
        </p:nvSpPr>
        <p:spPr>
          <a:xfrm>
            <a:off x="1631504" y="6309320"/>
            <a:ext cx="1872208" cy="369332"/>
          </a:xfrm>
          <a:prstGeom prst="rect">
            <a:avLst/>
          </a:prstGeom>
          <a:solidFill>
            <a:srgbClr val="FF8633"/>
          </a:solidFill>
        </p:spPr>
        <p:txBody>
          <a:bodyPr wrap="square" rtlCol="0">
            <a:spAutoFit/>
          </a:bodyPr>
          <a:lstStyle/>
          <a:p>
            <a:r>
              <a:rPr lang="da-DK" sz="1600" dirty="0">
                <a:solidFill>
                  <a:schemeClr val="bg1"/>
                </a:solidFill>
                <a:latin typeface="Candara" pitchFamily="34" charset="0"/>
              </a:rPr>
              <a:t>Part </a:t>
            </a:r>
            <a:r>
              <a:rPr lang="da-DK" dirty="0">
                <a:solidFill>
                  <a:schemeClr val="bg1"/>
                </a:solidFill>
                <a:latin typeface="Candara" pitchFamily="34" charset="0"/>
              </a:rPr>
              <a:t>1</a:t>
            </a:r>
            <a:r>
              <a:rPr lang="da-DK" sz="1600" dirty="0">
                <a:solidFill>
                  <a:schemeClr val="bg1"/>
                </a:solidFill>
                <a:latin typeface="Candara" pitchFamily="34" charset="0"/>
              </a:rPr>
              <a:t>: background</a:t>
            </a:r>
          </a:p>
        </p:txBody>
      </p:sp>
    </p:spTree>
    <p:extLst>
      <p:ext uri="{BB962C8B-B14F-4D97-AF65-F5344CB8AC3E}">
        <p14:creationId xmlns:p14="http://schemas.microsoft.com/office/powerpoint/2010/main" val="25618271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28605"/>
            <a:ext cx="7772400" cy="869947"/>
          </a:xfrm>
        </p:spPr>
        <p:style>
          <a:lnRef idx="2">
            <a:schemeClr val="accent6">
              <a:shade val="50000"/>
            </a:schemeClr>
          </a:lnRef>
          <a:fillRef idx="1">
            <a:schemeClr val="accent6"/>
          </a:fillRef>
          <a:effectRef idx="0">
            <a:schemeClr val="accent6"/>
          </a:effectRef>
          <a:fontRef idx="minor">
            <a:schemeClr val="lt1"/>
          </a:fontRef>
        </p:style>
        <p:txBody>
          <a:bodyPr>
            <a:scene3d>
              <a:camera prst="orthographicFront">
                <a:rot lat="1800000" lon="0" rev="0"/>
              </a:camera>
              <a:lightRig rig="threePt" dir="t"/>
            </a:scene3d>
          </a:bodyPr>
          <a:lstStyle/>
          <a:p>
            <a:r>
              <a:rPr lang="da-DK" smtClean="0">
                <a:latin typeface="Candara" pitchFamily="34" charset="0"/>
                <a:cs typeface="Aharoni" pitchFamily="2" charset="-79"/>
              </a:rPr>
              <a:t>comprehension</a:t>
            </a:r>
            <a:endParaRPr lang="da-DK" dirty="0">
              <a:latin typeface="Candara" pitchFamily="34" charset="0"/>
              <a:cs typeface="Aharoni" pitchFamily="2" charset="-79"/>
            </a:endParaRPr>
          </a:p>
        </p:txBody>
      </p:sp>
      <p:sp>
        <p:nvSpPr>
          <p:cNvPr id="7" name="Subtitle 2"/>
          <p:cNvSpPr>
            <a:spLocks noGrp="1"/>
          </p:cNvSpPr>
          <p:nvPr>
            <p:ph type="subTitle" idx="1"/>
          </p:nvPr>
        </p:nvSpPr>
        <p:spPr>
          <a:xfrm>
            <a:off x="623392" y="1916832"/>
            <a:ext cx="10805664" cy="4248472"/>
          </a:xfrm>
        </p:spPr>
        <p:txBody>
          <a:bodyPr>
            <a:normAutofit/>
          </a:bodyPr>
          <a:lstStyle/>
          <a:p>
            <a:pPr>
              <a:lnSpc>
                <a:spcPts val="4400"/>
              </a:lnSpc>
            </a:pPr>
            <a:r>
              <a:rPr lang="en-US" sz="4400" dirty="0">
                <a:solidFill>
                  <a:schemeClr val="tx2"/>
                </a:solidFill>
                <a:latin typeface="Candara" pitchFamily="34" charset="0"/>
              </a:rPr>
              <a:t>terminology</a:t>
            </a:r>
          </a:p>
          <a:p>
            <a:pPr>
              <a:lnSpc>
                <a:spcPts val="4400"/>
              </a:lnSpc>
            </a:pPr>
            <a:endParaRPr lang="en-US" sz="4400" dirty="0">
              <a:solidFill>
                <a:schemeClr val="tx2"/>
              </a:solidFill>
              <a:latin typeface="Candara" pitchFamily="34" charset="0"/>
            </a:endParaRPr>
          </a:p>
          <a:p>
            <a:pPr>
              <a:lnSpc>
                <a:spcPts val="4400"/>
              </a:lnSpc>
            </a:pPr>
            <a:r>
              <a:rPr lang="en-US" dirty="0">
                <a:solidFill>
                  <a:schemeClr val="tx1"/>
                </a:solidFill>
                <a:latin typeface="Candara" pitchFamily="34" charset="0"/>
              </a:rPr>
              <a:t>“A </a:t>
            </a:r>
            <a:r>
              <a:rPr lang="en-US" dirty="0">
                <a:solidFill>
                  <a:schemeClr val="tx1"/>
                </a:solidFill>
                <a:latin typeface="Candara" pitchFamily="34" charset="0"/>
              </a:rPr>
              <a:t>baseline creative ID is required for processing a job</a:t>
            </a:r>
            <a:r>
              <a:rPr lang="en-US" dirty="0">
                <a:solidFill>
                  <a:schemeClr val="tx1"/>
                </a:solidFill>
                <a:latin typeface="Candara" pitchFamily="34" charset="0"/>
              </a:rPr>
              <a:t>.”</a:t>
            </a:r>
          </a:p>
          <a:p>
            <a:pPr>
              <a:lnSpc>
                <a:spcPts val="4400"/>
              </a:lnSpc>
            </a:pPr>
            <a:endParaRPr lang="en-US" dirty="0">
              <a:solidFill>
                <a:schemeClr val="tx1"/>
              </a:solidFill>
              <a:latin typeface="Candara" pitchFamily="34" charset="0"/>
            </a:endParaRPr>
          </a:p>
          <a:p>
            <a:pPr>
              <a:lnSpc>
                <a:spcPts val="4400"/>
              </a:lnSpc>
            </a:pPr>
            <a:r>
              <a:rPr lang="en-US" sz="3600" dirty="0">
                <a:solidFill>
                  <a:schemeClr val="tx2"/>
                </a:solidFill>
                <a:latin typeface="Candara" pitchFamily="34" charset="0"/>
              </a:rPr>
              <a:t>We </a:t>
            </a:r>
            <a:r>
              <a:rPr lang="en-US" sz="3600" dirty="0">
                <a:solidFill>
                  <a:schemeClr val="tx2"/>
                </a:solidFill>
                <a:latin typeface="Candara" pitchFamily="34" charset="0"/>
              </a:rPr>
              <a:t>have problems understanding the meaning of 'baseline creative</a:t>
            </a:r>
            <a:r>
              <a:rPr lang="en-US" sz="3600" dirty="0">
                <a:solidFill>
                  <a:schemeClr val="tx2"/>
                </a:solidFill>
                <a:latin typeface="Candara" pitchFamily="34" charset="0"/>
              </a:rPr>
              <a:t>'</a:t>
            </a:r>
            <a:endParaRPr lang="en-US" sz="3600" dirty="0">
              <a:solidFill>
                <a:schemeClr val="tx2"/>
              </a:solidFill>
              <a:latin typeface="Candara" pitchFamily="34" charset="0"/>
            </a:endParaRPr>
          </a:p>
          <a:p>
            <a:pPr>
              <a:lnSpc>
                <a:spcPts val="4400"/>
              </a:lnSpc>
            </a:pPr>
            <a:endParaRPr lang="en-US" sz="2800" dirty="0">
              <a:solidFill>
                <a:schemeClr val="tx1"/>
              </a:solidFill>
              <a:latin typeface="Candara" pitchFamily="34" charset="0"/>
            </a:endParaRPr>
          </a:p>
          <a:p>
            <a:pPr>
              <a:lnSpc>
                <a:spcPts val="4400"/>
              </a:lnSpc>
            </a:pPr>
            <a:endParaRPr lang="en-US" sz="2800" dirty="0">
              <a:solidFill>
                <a:schemeClr val="tx2"/>
              </a:solidFill>
              <a:latin typeface="Candara" pitchFamily="34" charset="0"/>
            </a:endParaRPr>
          </a:p>
        </p:txBody>
      </p:sp>
      <p:sp>
        <p:nvSpPr>
          <p:cNvPr id="6" name="TextBox 5"/>
          <p:cNvSpPr txBox="1"/>
          <p:nvPr/>
        </p:nvSpPr>
        <p:spPr>
          <a:xfrm>
            <a:off x="1631504" y="6309320"/>
            <a:ext cx="1872208" cy="369332"/>
          </a:xfrm>
          <a:prstGeom prst="rect">
            <a:avLst/>
          </a:prstGeom>
          <a:solidFill>
            <a:srgbClr val="FF8633"/>
          </a:solidFill>
        </p:spPr>
        <p:txBody>
          <a:bodyPr wrap="square" rtlCol="0">
            <a:spAutoFit/>
          </a:bodyPr>
          <a:lstStyle/>
          <a:p>
            <a:r>
              <a:rPr lang="da-DK" sz="1600" dirty="0">
                <a:solidFill>
                  <a:schemeClr val="bg1"/>
                </a:solidFill>
                <a:latin typeface="Candara" pitchFamily="34" charset="0"/>
              </a:rPr>
              <a:t>Part </a:t>
            </a:r>
            <a:r>
              <a:rPr lang="da-DK" dirty="0">
                <a:solidFill>
                  <a:schemeClr val="bg1"/>
                </a:solidFill>
                <a:latin typeface="Candara" pitchFamily="34" charset="0"/>
              </a:rPr>
              <a:t>1</a:t>
            </a:r>
            <a:r>
              <a:rPr lang="da-DK" sz="1600" dirty="0">
                <a:solidFill>
                  <a:schemeClr val="bg1"/>
                </a:solidFill>
                <a:latin typeface="Candara" pitchFamily="34" charset="0"/>
              </a:rPr>
              <a:t>: background</a:t>
            </a:r>
          </a:p>
        </p:txBody>
      </p:sp>
    </p:spTree>
    <p:extLst>
      <p:ext uri="{BB962C8B-B14F-4D97-AF65-F5344CB8AC3E}">
        <p14:creationId xmlns:p14="http://schemas.microsoft.com/office/powerpoint/2010/main" val="17831438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28605"/>
            <a:ext cx="7772400" cy="869947"/>
          </a:xfrm>
        </p:spPr>
        <p:style>
          <a:lnRef idx="2">
            <a:schemeClr val="accent6">
              <a:shade val="50000"/>
            </a:schemeClr>
          </a:lnRef>
          <a:fillRef idx="1">
            <a:schemeClr val="accent6"/>
          </a:fillRef>
          <a:effectRef idx="0">
            <a:schemeClr val="accent6"/>
          </a:effectRef>
          <a:fontRef idx="minor">
            <a:schemeClr val="lt1"/>
          </a:fontRef>
        </p:style>
        <p:txBody>
          <a:bodyPr>
            <a:scene3d>
              <a:camera prst="orthographicFront">
                <a:rot lat="1800000" lon="0" rev="0"/>
              </a:camera>
              <a:lightRig rig="threePt" dir="t"/>
            </a:scene3d>
          </a:bodyPr>
          <a:lstStyle/>
          <a:p>
            <a:r>
              <a:rPr lang="da-DK" smtClean="0">
                <a:latin typeface="Candara" pitchFamily="34" charset="0"/>
                <a:cs typeface="Aharoni" pitchFamily="2" charset="-79"/>
              </a:rPr>
              <a:t>term</a:t>
            </a:r>
            <a:endParaRPr lang="da-DK" dirty="0">
              <a:latin typeface="Candara" pitchFamily="34" charset="0"/>
              <a:cs typeface="Aharoni" pitchFamily="2" charset="-79"/>
            </a:endParaRPr>
          </a:p>
        </p:txBody>
      </p:sp>
      <p:sp>
        <p:nvSpPr>
          <p:cNvPr id="7" name="Subtitle 2"/>
          <p:cNvSpPr>
            <a:spLocks noGrp="1"/>
          </p:cNvSpPr>
          <p:nvPr>
            <p:ph type="subTitle" idx="1"/>
          </p:nvPr>
        </p:nvSpPr>
        <p:spPr>
          <a:xfrm>
            <a:off x="983432" y="1916832"/>
            <a:ext cx="9937104" cy="4320480"/>
          </a:xfrm>
        </p:spPr>
        <p:txBody>
          <a:bodyPr>
            <a:normAutofit/>
          </a:bodyPr>
          <a:lstStyle/>
          <a:p>
            <a:pPr>
              <a:lnSpc>
                <a:spcPts val="4400"/>
              </a:lnSpc>
              <a:spcAft>
                <a:spcPts val="2400"/>
              </a:spcAft>
            </a:pPr>
            <a:r>
              <a:rPr lang="en-US" dirty="0">
                <a:solidFill>
                  <a:schemeClr val="tx2"/>
                </a:solidFill>
                <a:latin typeface="Candara" pitchFamily="34" charset="0"/>
              </a:rPr>
              <a:t>?begins</a:t>
            </a:r>
            <a:r>
              <a:rPr lang="en-US" sz="5400" dirty="0">
                <a:solidFill>
                  <a:schemeClr val="tx2"/>
                </a:solidFill>
                <a:latin typeface="Candara" pitchFamily="34" charset="0"/>
              </a:rPr>
              <a:t>....term....</a:t>
            </a:r>
            <a:r>
              <a:rPr lang="en-US" dirty="0">
                <a:solidFill>
                  <a:schemeClr val="tx2"/>
                </a:solidFill>
                <a:latin typeface="Candara" pitchFamily="34" charset="0"/>
              </a:rPr>
              <a:t>ends?</a:t>
            </a:r>
          </a:p>
          <a:p>
            <a:pPr>
              <a:lnSpc>
                <a:spcPts val="4400"/>
              </a:lnSpc>
              <a:spcAft>
                <a:spcPts val="2400"/>
              </a:spcAft>
            </a:pPr>
            <a:r>
              <a:rPr lang="en-US" sz="4400" dirty="0">
                <a:solidFill>
                  <a:schemeClr val="tx2"/>
                </a:solidFill>
                <a:latin typeface="Candara" pitchFamily="34" charset="0"/>
              </a:rPr>
              <a:t>what does it mean?</a:t>
            </a:r>
          </a:p>
          <a:p>
            <a:pPr>
              <a:lnSpc>
                <a:spcPts val="4400"/>
              </a:lnSpc>
              <a:spcAft>
                <a:spcPts val="2400"/>
              </a:spcAft>
            </a:pPr>
            <a:r>
              <a:rPr lang="en-US" sz="4400" dirty="0">
                <a:solidFill>
                  <a:schemeClr val="tx2"/>
                </a:solidFill>
                <a:latin typeface="Candara" pitchFamily="34" charset="0"/>
              </a:rPr>
              <a:t>what does it mean here?</a:t>
            </a:r>
          </a:p>
          <a:p>
            <a:pPr>
              <a:lnSpc>
                <a:spcPts val="4400"/>
              </a:lnSpc>
              <a:spcAft>
                <a:spcPts val="2400"/>
              </a:spcAft>
            </a:pPr>
            <a:r>
              <a:rPr lang="en-US" sz="4400" dirty="0">
                <a:solidFill>
                  <a:schemeClr val="tx2"/>
                </a:solidFill>
                <a:latin typeface="Candara" pitchFamily="34" charset="0"/>
              </a:rPr>
              <a:t>what do I call it in .....</a:t>
            </a:r>
          </a:p>
          <a:p>
            <a:pPr>
              <a:lnSpc>
                <a:spcPts val="4400"/>
              </a:lnSpc>
            </a:pPr>
            <a:endParaRPr lang="en-US" sz="4400" dirty="0">
              <a:solidFill>
                <a:schemeClr val="tx2"/>
              </a:solidFill>
              <a:latin typeface="Candara" pitchFamily="34" charset="0"/>
            </a:endParaRPr>
          </a:p>
          <a:p>
            <a:pPr>
              <a:lnSpc>
                <a:spcPts val="4400"/>
              </a:lnSpc>
            </a:pPr>
            <a:endParaRPr lang="en-US" sz="1600" dirty="0">
              <a:solidFill>
                <a:schemeClr val="tx1"/>
              </a:solidFill>
              <a:latin typeface="Candara" pitchFamily="34" charset="0"/>
            </a:endParaRPr>
          </a:p>
        </p:txBody>
      </p:sp>
      <p:sp>
        <p:nvSpPr>
          <p:cNvPr id="6" name="TextBox 5"/>
          <p:cNvSpPr txBox="1"/>
          <p:nvPr/>
        </p:nvSpPr>
        <p:spPr>
          <a:xfrm>
            <a:off x="1631504" y="6309320"/>
            <a:ext cx="1872208" cy="369332"/>
          </a:xfrm>
          <a:prstGeom prst="rect">
            <a:avLst/>
          </a:prstGeom>
          <a:solidFill>
            <a:srgbClr val="FF8633"/>
          </a:solidFill>
        </p:spPr>
        <p:txBody>
          <a:bodyPr wrap="square" rtlCol="0">
            <a:spAutoFit/>
          </a:bodyPr>
          <a:lstStyle/>
          <a:p>
            <a:r>
              <a:rPr lang="da-DK" sz="1600" dirty="0">
                <a:solidFill>
                  <a:schemeClr val="bg1"/>
                </a:solidFill>
                <a:latin typeface="Candara" pitchFamily="34" charset="0"/>
              </a:rPr>
              <a:t>Part </a:t>
            </a:r>
            <a:r>
              <a:rPr lang="da-DK" dirty="0">
                <a:solidFill>
                  <a:schemeClr val="bg1"/>
                </a:solidFill>
                <a:latin typeface="Candara" pitchFamily="34" charset="0"/>
              </a:rPr>
              <a:t>1</a:t>
            </a:r>
            <a:r>
              <a:rPr lang="da-DK" sz="1600" dirty="0">
                <a:solidFill>
                  <a:schemeClr val="bg1"/>
                </a:solidFill>
                <a:latin typeface="Candara" pitchFamily="34" charset="0"/>
              </a:rPr>
              <a:t>: background</a:t>
            </a:r>
          </a:p>
        </p:txBody>
      </p:sp>
    </p:spTree>
    <p:extLst>
      <p:ext uri="{BB962C8B-B14F-4D97-AF65-F5344CB8AC3E}">
        <p14:creationId xmlns:p14="http://schemas.microsoft.com/office/powerpoint/2010/main" val="42348399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28605"/>
            <a:ext cx="7772400" cy="869947"/>
          </a:xfrm>
        </p:spPr>
        <p:style>
          <a:lnRef idx="2">
            <a:schemeClr val="accent6">
              <a:shade val="50000"/>
            </a:schemeClr>
          </a:lnRef>
          <a:fillRef idx="1">
            <a:schemeClr val="accent6"/>
          </a:fillRef>
          <a:effectRef idx="0">
            <a:schemeClr val="accent6"/>
          </a:effectRef>
          <a:fontRef idx="minor">
            <a:schemeClr val="lt1"/>
          </a:fontRef>
        </p:style>
        <p:txBody>
          <a:bodyPr>
            <a:scene3d>
              <a:camera prst="orthographicFront">
                <a:rot lat="1800000" lon="0" rev="0"/>
              </a:camera>
              <a:lightRig rig="threePt" dir="t"/>
            </a:scene3d>
          </a:bodyPr>
          <a:lstStyle/>
          <a:p>
            <a:r>
              <a:rPr lang="da-DK" smtClean="0">
                <a:latin typeface="Candara" pitchFamily="34" charset="0"/>
                <a:cs typeface="Aharoni" pitchFamily="2" charset="-79"/>
              </a:rPr>
              <a:t>quality of source text</a:t>
            </a:r>
            <a:endParaRPr lang="da-DK" dirty="0">
              <a:latin typeface="Candara" pitchFamily="34" charset="0"/>
              <a:cs typeface="Aharoni" pitchFamily="2" charset="-79"/>
            </a:endParaRPr>
          </a:p>
        </p:txBody>
      </p:sp>
      <p:sp>
        <p:nvSpPr>
          <p:cNvPr id="7" name="Subtitle 2"/>
          <p:cNvSpPr>
            <a:spLocks noGrp="1"/>
          </p:cNvSpPr>
          <p:nvPr>
            <p:ph type="subTitle" idx="1"/>
          </p:nvPr>
        </p:nvSpPr>
        <p:spPr>
          <a:xfrm>
            <a:off x="2279576" y="2564904"/>
            <a:ext cx="7632848" cy="2592288"/>
          </a:xfrm>
        </p:spPr>
        <p:txBody>
          <a:bodyPr>
            <a:normAutofit/>
          </a:bodyPr>
          <a:lstStyle/>
          <a:p>
            <a:pPr>
              <a:lnSpc>
                <a:spcPts val="4400"/>
              </a:lnSpc>
            </a:pPr>
            <a:r>
              <a:rPr lang="en-US" sz="4400">
                <a:solidFill>
                  <a:schemeClr val="tx2"/>
                </a:solidFill>
                <a:latin typeface="Candara" pitchFamily="34" charset="0"/>
              </a:rPr>
              <a:t>developers are not writers</a:t>
            </a:r>
          </a:p>
          <a:p>
            <a:pPr>
              <a:lnSpc>
                <a:spcPts val="4400"/>
              </a:lnSpc>
            </a:pPr>
            <a:endParaRPr lang="en-US" sz="4400">
              <a:solidFill>
                <a:schemeClr val="tx2"/>
              </a:solidFill>
              <a:latin typeface="Candara" pitchFamily="34" charset="0"/>
            </a:endParaRPr>
          </a:p>
          <a:p>
            <a:pPr>
              <a:lnSpc>
                <a:spcPts val="4400"/>
              </a:lnSpc>
            </a:pPr>
            <a:r>
              <a:rPr lang="en-US" sz="4400">
                <a:solidFill>
                  <a:schemeClr val="tx2"/>
                </a:solidFill>
                <a:latin typeface="Candara" pitchFamily="34" charset="0"/>
              </a:rPr>
              <a:t>non-English developers</a:t>
            </a:r>
          </a:p>
          <a:p>
            <a:pPr>
              <a:lnSpc>
                <a:spcPts val="4400"/>
              </a:lnSpc>
            </a:pPr>
            <a:endParaRPr lang="en-US" sz="4400">
              <a:solidFill>
                <a:schemeClr val="tx2"/>
              </a:solidFill>
              <a:latin typeface="Candara" pitchFamily="34" charset="0"/>
            </a:endParaRPr>
          </a:p>
          <a:p>
            <a:pPr>
              <a:lnSpc>
                <a:spcPts val="4400"/>
              </a:lnSpc>
            </a:pPr>
            <a:endParaRPr lang="en-US" sz="1600">
              <a:solidFill>
                <a:schemeClr val="tx1"/>
              </a:solidFill>
              <a:latin typeface="Candara" pitchFamily="34" charset="0"/>
            </a:endParaRPr>
          </a:p>
        </p:txBody>
      </p:sp>
      <p:sp>
        <p:nvSpPr>
          <p:cNvPr id="6" name="TextBox 5"/>
          <p:cNvSpPr txBox="1"/>
          <p:nvPr/>
        </p:nvSpPr>
        <p:spPr>
          <a:xfrm>
            <a:off x="1631504" y="6309320"/>
            <a:ext cx="1872208" cy="369332"/>
          </a:xfrm>
          <a:prstGeom prst="rect">
            <a:avLst/>
          </a:prstGeom>
          <a:solidFill>
            <a:srgbClr val="FF8633"/>
          </a:solidFill>
        </p:spPr>
        <p:txBody>
          <a:bodyPr wrap="square" rtlCol="0">
            <a:spAutoFit/>
          </a:bodyPr>
          <a:lstStyle/>
          <a:p>
            <a:r>
              <a:rPr lang="da-DK" sz="1600" dirty="0">
                <a:solidFill>
                  <a:schemeClr val="bg1"/>
                </a:solidFill>
                <a:latin typeface="Candara" pitchFamily="34" charset="0"/>
              </a:rPr>
              <a:t>Part </a:t>
            </a:r>
            <a:r>
              <a:rPr lang="da-DK" dirty="0">
                <a:solidFill>
                  <a:schemeClr val="bg1"/>
                </a:solidFill>
                <a:latin typeface="Candara" pitchFamily="34" charset="0"/>
              </a:rPr>
              <a:t>1</a:t>
            </a:r>
            <a:r>
              <a:rPr lang="da-DK" sz="1600" dirty="0">
                <a:solidFill>
                  <a:schemeClr val="bg1"/>
                </a:solidFill>
                <a:latin typeface="Candara" pitchFamily="34" charset="0"/>
              </a:rPr>
              <a:t>: background</a:t>
            </a:r>
          </a:p>
        </p:txBody>
      </p:sp>
    </p:spTree>
    <p:extLst>
      <p:ext uri="{BB962C8B-B14F-4D97-AF65-F5344CB8AC3E}">
        <p14:creationId xmlns:p14="http://schemas.microsoft.com/office/powerpoint/2010/main" val="41401492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28605"/>
            <a:ext cx="7772400" cy="869947"/>
          </a:xfrm>
        </p:spPr>
        <p:style>
          <a:lnRef idx="2">
            <a:schemeClr val="accent6">
              <a:shade val="50000"/>
            </a:schemeClr>
          </a:lnRef>
          <a:fillRef idx="1">
            <a:schemeClr val="accent6"/>
          </a:fillRef>
          <a:effectRef idx="0">
            <a:schemeClr val="accent6"/>
          </a:effectRef>
          <a:fontRef idx="minor">
            <a:schemeClr val="lt1"/>
          </a:fontRef>
        </p:style>
        <p:txBody>
          <a:bodyPr>
            <a:scene3d>
              <a:camera prst="orthographicFront">
                <a:rot lat="1800000" lon="0" rev="0"/>
              </a:camera>
              <a:lightRig rig="threePt" dir="t"/>
            </a:scene3d>
          </a:bodyPr>
          <a:lstStyle/>
          <a:p>
            <a:r>
              <a:rPr lang="da-DK" smtClean="0">
                <a:latin typeface="Candara" pitchFamily="34" charset="0"/>
                <a:cs typeface="Aharoni" pitchFamily="2" charset="-79"/>
              </a:rPr>
              <a:t>query system</a:t>
            </a:r>
            <a:endParaRPr lang="da-DK" dirty="0">
              <a:latin typeface="Candara" pitchFamily="34" charset="0"/>
              <a:cs typeface="Aharoni" pitchFamily="2" charset="-79"/>
            </a:endParaRPr>
          </a:p>
        </p:txBody>
      </p:sp>
      <p:sp>
        <p:nvSpPr>
          <p:cNvPr id="7" name="Subtitle 2"/>
          <p:cNvSpPr>
            <a:spLocks noGrp="1"/>
          </p:cNvSpPr>
          <p:nvPr>
            <p:ph type="subTitle" idx="1"/>
          </p:nvPr>
        </p:nvSpPr>
        <p:spPr>
          <a:xfrm>
            <a:off x="911424" y="2060848"/>
            <a:ext cx="10369152" cy="3960440"/>
          </a:xfrm>
        </p:spPr>
        <p:txBody>
          <a:bodyPr>
            <a:normAutofit/>
          </a:bodyPr>
          <a:lstStyle/>
          <a:p>
            <a:pPr algn="l">
              <a:lnSpc>
                <a:spcPts val="4400"/>
              </a:lnSpc>
            </a:pPr>
            <a:r>
              <a:rPr lang="en-US" sz="3600" dirty="0">
                <a:solidFill>
                  <a:schemeClr val="tx2"/>
                </a:solidFill>
                <a:latin typeface="Candara" pitchFamily="34" charset="0"/>
              </a:rPr>
              <a:t>        </a:t>
            </a:r>
            <a:r>
              <a:rPr lang="en-US" sz="4400" dirty="0">
                <a:solidFill>
                  <a:schemeClr val="tx2"/>
                </a:solidFill>
                <a:latin typeface="Candara" pitchFamily="34" charset="0"/>
              </a:rPr>
              <a:t>been there...</a:t>
            </a:r>
          </a:p>
          <a:p>
            <a:pPr>
              <a:lnSpc>
                <a:spcPts val="4400"/>
              </a:lnSpc>
            </a:pPr>
            <a:r>
              <a:rPr lang="en-US" sz="4400" dirty="0">
                <a:solidFill>
                  <a:schemeClr val="tx2"/>
                </a:solidFill>
                <a:latin typeface="Candara" pitchFamily="34" charset="0"/>
              </a:rPr>
              <a:t>                 ...and doing that</a:t>
            </a:r>
          </a:p>
          <a:p>
            <a:pPr>
              <a:lnSpc>
                <a:spcPts val="4400"/>
              </a:lnSpc>
            </a:pPr>
            <a:endParaRPr lang="en-US" sz="4400" dirty="0">
              <a:solidFill>
                <a:schemeClr val="tx2"/>
              </a:solidFill>
              <a:latin typeface="Candara" pitchFamily="34" charset="0"/>
            </a:endParaRPr>
          </a:p>
          <a:p>
            <a:pPr>
              <a:lnSpc>
                <a:spcPts val="4400"/>
              </a:lnSpc>
            </a:pPr>
            <a:r>
              <a:rPr lang="en-US" sz="4400" dirty="0">
                <a:solidFill>
                  <a:schemeClr val="tx2"/>
                </a:solidFill>
                <a:latin typeface="Candara" pitchFamily="34" charset="0"/>
              </a:rPr>
              <a:t>but how do we distribute answers to resolved issues?</a:t>
            </a:r>
          </a:p>
          <a:p>
            <a:pPr>
              <a:lnSpc>
                <a:spcPts val="4400"/>
              </a:lnSpc>
            </a:pPr>
            <a:endParaRPr lang="en-US" sz="3600" dirty="0">
              <a:solidFill>
                <a:schemeClr val="tx2"/>
              </a:solidFill>
              <a:latin typeface="Candara" pitchFamily="34" charset="0"/>
            </a:endParaRPr>
          </a:p>
          <a:p>
            <a:pPr>
              <a:lnSpc>
                <a:spcPts val="4400"/>
              </a:lnSpc>
            </a:pPr>
            <a:endParaRPr lang="en-US" sz="3600" dirty="0">
              <a:solidFill>
                <a:schemeClr val="tx1"/>
              </a:solidFill>
              <a:latin typeface="Candara" pitchFamily="34" charset="0"/>
            </a:endParaRPr>
          </a:p>
        </p:txBody>
      </p:sp>
      <p:sp>
        <p:nvSpPr>
          <p:cNvPr id="6" name="TextBox 5"/>
          <p:cNvSpPr txBox="1"/>
          <p:nvPr/>
        </p:nvSpPr>
        <p:spPr>
          <a:xfrm>
            <a:off x="1631504" y="6309320"/>
            <a:ext cx="1872208" cy="369332"/>
          </a:xfrm>
          <a:prstGeom prst="rect">
            <a:avLst/>
          </a:prstGeom>
          <a:solidFill>
            <a:srgbClr val="FF8633"/>
          </a:solidFill>
        </p:spPr>
        <p:txBody>
          <a:bodyPr wrap="square" rtlCol="0">
            <a:spAutoFit/>
          </a:bodyPr>
          <a:lstStyle/>
          <a:p>
            <a:r>
              <a:rPr lang="da-DK" sz="1600" dirty="0">
                <a:solidFill>
                  <a:schemeClr val="bg1"/>
                </a:solidFill>
                <a:latin typeface="Candara" pitchFamily="34" charset="0"/>
              </a:rPr>
              <a:t>Part </a:t>
            </a:r>
            <a:r>
              <a:rPr lang="da-DK" dirty="0">
                <a:solidFill>
                  <a:schemeClr val="bg1"/>
                </a:solidFill>
                <a:latin typeface="Candara" pitchFamily="34" charset="0"/>
              </a:rPr>
              <a:t>1</a:t>
            </a:r>
            <a:r>
              <a:rPr lang="da-DK" sz="1600" dirty="0">
                <a:solidFill>
                  <a:schemeClr val="bg1"/>
                </a:solidFill>
                <a:latin typeface="Candara" pitchFamily="34" charset="0"/>
              </a:rPr>
              <a:t>: background</a:t>
            </a:r>
          </a:p>
        </p:txBody>
      </p:sp>
    </p:spTree>
    <p:extLst>
      <p:ext uri="{BB962C8B-B14F-4D97-AF65-F5344CB8AC3E}">
        <p14:creationId xmlns:p14="http://schemas.microsoft.com/office/powerpoint/2010/main" val="35191192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28605"/>
            <a:ext cx="7772400" cy="869947"/>
          </a:xfrm>
        </p:spPr>
        <p:style>
          <a:lnRef idx="2">
            <a:schemeClr val="accent6">
              <a:shade val="50000"/>
            </a:schemeClr>
          </a:lnRef>
          <a:fillRef idx="1">
            <a:schemeClr val="accent6"/>
          </a:fillRef>
          <a:effectRef idx="0">
            <a:schemeClr val="accent6"/>
          </a:effectRef>
          <a:fontRef idx="minor">
            <a:schemeClr val="lt1"/>
          </a:fontRef>
        </p:style>
        <p:txBody>
          <a:bodyPr>
            <a:normAutofit fontScale="90000"/>
            <a:scene3d>
              <a:camera prst="orthographicFront">
                <a:rot lat="1800000" lon="0" rev="0"/>
              </a:camera>
              <a:lightRig rig="threePt" dir="t"/>
            </a:scene3d>
          </a:bodyPr>
          <a:lstStyle/>
          <a:p>
            <a:r>
              <a:rPr lang="da-DK" smtClean="0">
                <a:latin typeface="Candara" pitchFamily="34" charset="0"/>
                <a:cs typeface="Aharoni" pitchFamily="2" charset="-79"/>
              </a:rPr>
              <a:t>storing resolved queries – where?</a:t>
            </a:r>
            <a:endParaRPr lang="da-DK" dirty="0">
              <a:latin typeface="Candara" pitchFamily="34" charset="0"/>
              <a:cs typeface="Aharoni" pitchFamily="2" charset="-79"/>
            </a:endParaRPr>
          </a:p>
        </p:txBody>
      </p:sp>
      <p:sp>
        <p:nvSpPr>
          <p:cNvPr id="7" name="Subtitle 2"/>
          <p:cNvSpPr>
            <a:spLocks noGrp="1"/>
          </p:cNvSpPr>
          <p:nvPr>
            <p:ph type="subTitle" idx="1"/>
          </p:nvPr>
        </p:nvSpPr>
        <p:spPr>
          <a:xfrm>
            <a:off x="2279576" y="2060848"/>
            <a:ext cx="7632848" cy="3960440"/>
          </a:xfrm>
        </p:spPr>
        <p:txBody>
          <a:bodyPr>
            <a:normAutofit/>
          </a:bodyPr>
          <a:lstStyle/>
          <a:p>
            <a:pPr>
              <a:lnSpc>
                <a:spcPts val="4400"/>
              </a:lnSpc>
            </a:pPr>
            <a:r>
              <a:rPr lang="en-US" sz="4400">
                <a:solidFill>
                  <a:schemeClr val="tx2"/>
                </a:solidFill>
                <a:latin typeface="Candara" pitchFamily="34" charset="0"/>
              </a:rPr>
              <a:t>CAT tool?</a:t>
            </a:r>
          </a:p>
          <a:p>
            <a:pPr>
              <a:lnSpc>
                <a:spcPts val="4400"/>
              </a:lnSpc>
            </a:pPr>
            <a:endParaRPr lang="en-US" sz="4400">
              <a:solidFill>
                <a:schemeClr val="tx2"/>
              </a:solidFill>
              <a:latin typeface="Candara" pitchFamily="34" charset="0"/>
            </a:endParaRPr>
          </a:p>
          <a:p>
            <a:pPr>
              <a:lnSpc>
                <a:spcPts val="4400"/>
              </a:lnSpc>
            </a:pPr>
            <a:r>
              <a:rPr lang="en-US" sz="4400">
                <a:solidFill>
                  <a:schemeClr val="tx2"/>
                </a:solidFill>
                <a:latin typeface="Candara" pitchFamily="34" charset="0"/>
              </a:rPr>
              <a:t>translation memories?</a:t>
            </a:r>
          </a:p>
          <a:p>
            <a:pPr>
              <a:lnSpc>
                <a:spcPts val="4400"/>
              </a:lnSpc>
            </a:pPr>
            <a:endParaRPr lang="en-US" sz="4400">
              <a:solidFill>
                <a:schemeClr val="tx2"/>
              </a:solidFill>
              <a:latin typeface="Candara" pitchFamily="34" charset="0"/>
            </a:endParaRPr>
          </a:p>
          <a:p>
            <a:pPr>
              <a:lnSpc>
                <a:spcPts val="4400"/>
              </a:lnSpc>
            </a:pPr>
            <a:r>
              <a:rPr lang="en-US" sz="4400">
                <a:solidFill>
                  <a:schemeClr val="tx2"/>
                </a:solidFill>
                <a:latin typeface="Candara" pitchFamily="34" charset="0"/>
              </a:rPr>
              <a:t>source files</a:t>
            </a:r>
            <a:endParaRPr lang="en-US" sz="1600">
              <a:solidFill>
                <a:schemeClr val="tx1"/>
              </a:solidFill>
              <a:latin typeface="Candara" pitchFamily="34" charset="0"/>
            </a:endParaRPr>
          </a:p>
        </p:txBody>
      </p:sp>
      <p:sp>
        <p:nvSpPr>
          <p:cNvPr id="6" name="TextBox 5"/>
          <p:cNvSpPr txBox="1"/>
          <p:nvPr/>
        </p:nvSpPr>
        <p:spPr>
          <a:xfrm>
            <a:off x="1631504" y="6309320"/>
            <a:ext cx="1872208" cy="369332"/>
          </a:xfrm>
          <a:prstGeom prst="rect">
            <a:avLst/>
          </a:prstGeom>
          <a:solidFill>
            <a:srgbClr val="FF8633"/>
          </a:solidFill>
        </p:spPr>
        <p:txBody>
          <a:bodyPr wrap="square" rtlCol="0">
            <a:spAutoFit/>
          </a:bodyPr>
          <a:lstStyle/>
          <a:p>
            <a:r>
              <a:rPr lang="da-DK" sz="1600" dirty="0">
                <a:solidFill>
                  <a:schemeClr val="bg1"/>
                </a:solidFill>
                <a:latin typeface="Candara" pitchFamily="34" charset="0"/>
              </a:rPr>
              <a:t>Part </a:t>
            </a:r>
            <a:r>
              <a:rPr lang="da-DK" dirty="0">
                <a:solidFill>
                  <a:schemeClr val="bg1"/>
                </a:solidFill>
                <a:latin typeface="Candara" pitchFamily="34" charset="0"/>
              </a:rPr>
              <a:t>1</a:t>
            </a:r>
            <a:r>
              <a:rPr lang="da-DK" sz="1600" dirty="0">
                <a:solidFill>
                  <a:schemeClr val="bg1"/>
                </a:solidFill>
                <a:latin typeface="Candara" pitchFamily="34" charset="0"/>
              </a:rPr>
              <a:t>: background</a:t>
            </a:r>
          </a:p>
        </p:txBody>
      </p:sp>
    </p:spTree>
    <p:extLst>
      <p:ext uri="{BB962C8B-B14F-4D97-AF65-F5344CB8AC3E}">
        <p14:creationId xmlns:p14="http://schemas.microsoft.com/office/powerpoint/2010/main" val="10828036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28605"/>
            <a:ext cx="7772400" cy="869947"/>
          </a:xfrm>
        </p:spPr>
        <p:style>
          <a:lnRef idx="2">
            <a:schemeClr val="accent6">
              <a:shade val="50000"/>
            </a:schemeClr>
          </a:lnRef>
          <a:fillRef idx="1">
            <a:schemeClr val="accent6"/>
          </a:fillRef>
          <a:effectRef idx="0">
            <a:schemeClr val="accent6"/>
          </a:effectRef>
          <a:fontRef idx="minor">
            <a:schemeClr val="lt1"/>
          </a:fontRef>
        </p:style>
        <p:txBody>
          <a:bodyPr>
            <a:scene3d>
              <a:camera prst="orthographicFront">
                <a:rot lat="1800000" lon="0" rev="0"/>
              </a:camera>
              <a:lightRig rig="threePt" dir="t"/>
            </a:scene3d>
          </a:bodyPr>
          <a:lstStyle/>
          <a:p>
            <a:r>
              <a:rPr lang="da-DK" smtClean="0">
                <a:latin typeface="Candara" pitchFamily="34" charset="0"/>
                <a:cs typeface="Aharoni" pitchFamily="2" charset="-79"/>
              </a:rPr>
              <a:t>distribution scope</a:t>
            </a:r>
            <a:endParaRPr lang="da-DK" dirty="0">
              <a:latin typeface="Candara" pitchFamily="34" charset="0"/>
              <a:cs typeface="Aharoni" pitchFamily="2" charset="-79"/>
            </a:endParaRPr>
          </a:p>
        </p:txBody>
      </p:sp>
      <p:sp>
        <p:nvSpPr>
          <p:cNvPr id="7" name="Subtitle 2"/>
          <p:cNvSpPr>
            <a:spLocks noGrp="1"/>
          </p:cNvSpPr>
          <p:nvPr>
            <p:ph type="subTitle" idx="1"/>
          </p:nvPr>
        </p:nvSpPr>
        <p:spPr>
          <a:xfrm>
            <a:off x="2279576" y="2060848"/>
            <a:ext cx="7632848" cy="4320480"/>
          </a:xfrm>
        </p:spPr>
        <p:txBody>
          <a:bodyPr>
            <a:noAutofit/>
          </a:bodyPr>
          <a:lstStyle/>
          <a:p>
            <a:pPr>
              <a:lnSpc>
                <a:spcPts val="4400"/>
              </a:lnSpc>
              <a:spcAft>
                <a:spcPts val="2400"/>
              </a:spcAft>
            </a:pPr>
            <a:r>
              <a:rPr lang="en-US" sz="3600">
                <a:solidFill>
                  <a:schemeClr val="tx2"/>
                </a:solidFill>
                <a:latin typeface="Candara" pitchFamily="34" charset="0"/>
              </a:rPr>
              <a:t>across languages</a:t>
            </a:r>
          </a:p>
          <a:p>
            <a:pPr>
              <a:lnSpc>
                <a:spcPts val="4400"/>
              </a:lnSpc>
              <a:spcAft>
                <a:spcPts val="2400"/>
              </a:spcAft>
            </a:pPr>
            <a:r>
              <a:rPr lang="en-US" sz="3600">
                <a:solidFill>
                  <a:schemeClr val="tx2"/>
                </a:solidFill>
                <a:latin typeface="Candara" pitchFamily="34" charset="0"/>
              </a:rPr>
              <a:t>across versions</a:t>
            </a:r>
          </a:p>
          <a:p>
            <a:pPr>
              <a:lnSpc>
                <a:spcPts val="4400"/>
              </a:lnSpc>
              <a:spcAft>
                <a:spcPts val="2400"/>
              </a:spcAft>
            </a:pPr>
            <a:r>
              <a:rPr lang="en-US" sz="3600">
                <a:solidFill>
                  <a:schemeClr val="tx2"/>
                </a:solidFill>
                <a:latin typeface="Candara" pitchFamily="34" charset="0"/>
              </a:rPr>
              <a:t>across organizations</a:t>
            </a:r>
            <a:endParaRPr lang="en-US" sz="3600">
              <a:solidFill>
                <a:schemeClr val="tx2"/>
              </a:solidFill>
              <a:latin typeface="Candara" pitchFamily="34" charset="0"/>
            </a:endParaRPr>
          </a:p>
          <a:p>
            <a:pPr>
              <a:lnSpc>
                <a:spcPts val="4400"/>
              </a:lnSpc>
              <a:spcAft>
                <a:spcPts val="2400"/>
              </a:spcAft>
            </a:pPr>
            <a:r>
              <a:rPr lang="en-US" sz="3600">
                <a:solidFill>
                  <a:schemeClr val="tx2"/>
                </a:solidFill>
                <a:latin typeface="Candara" pitchFamily="34" charset="0"/>
              </a:rPr>
              <a:t>across tools</a:t>
            </a:r>
            <a:endParaRPr lang="en-US" sz="3600">
              <a:solidFill>
                <a:schemeClr val="tx1"/>
              </a:solidFill>
              <a:latin typeface="Candara" pitchFamily="34" charset="0"/>
            </a:endParaRPr>
          </a:p>
        </p:txBody>
      </p:sp>
      <p:sp>
        <p:nvSpPr>
          <p:cNvPr id="6" name="TextBox 5"/>
          <p:cNvSpPr txBox="1"/>
          <p:nvPr/>
        </p:nvSpPr>
        <p:spPr>
          <a:xfrm>
            <a:off x="1631504" y="6309320"/>
            <a:ext cx="1872208" cy="369332"/>
          </a:xfrm>
          <a:prstGeom prst="rect">
            <a:avLst/>
          </a:prstGeom>
          <a:solidFill>
            <a:srgbClr val="FF8633"/>
          </a:solidFill>
        </p:spPr>
        <p:txBody>
          <a:bodyPr wrap="square" rtlCol="0">
            <a:spAutoFit/>
          </a:bodyPr>
          <a:lstStyle/>
          <a:p>
            <a:r>
              <a:rPr lang="da-DK" sz="1600" dirty="0">
                <a:solidFill>
                  <a:schemeClr val="bg1"/>
                </a:solidFill>
                <a:latin typeface="Candara" pitchFamily="34" charset="0"/>
              </a:rPr>
              <a:t>Part </a:t>
            </a:r>
            <a:r>
              <a:rPr lang="da-DK" dirty="0">
                <a:solidFill>
                  <a:schemeClr val="bg1"/>
                </a:solidFill>
                <a:latin typeface="Candara" pitchFamily="34" charset="0"/>
              </a:rPr>
              <a:t>1</a:t>
            </a:r>
            <a:r>
              <a:rPr lang="da-DK" sz="1600" dirty="0">
                <a:solidFill>
                  <a:schemeClr val="bg1"/>
                </a:solidFill>
                <a:latin typeface="Candara" pitchFamily="34" charset="0"/>
              </a:rPr>
              <a:t>: background</a:t>
            </a:r>
          </a:p>
        </p:txBody>
      </p:sp>
    </p:spTree>
    <p:extLst>
      <p:ext uri="{BB962C8B-B14F-4D97-AF65-F5344CB8AC3E}">
        <p14:creationId xmlns:p14="http://schemas.microsoft.com/office/powerpoint/2010/main" val="34668657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04665"/>
            <a:ext cx="7772400" cy="869947"/>
          </a:xfrm>
          <a:solidFill>
            <a:srgbClr val="006600"/>
          </a:solidFill>
        </p:spPr>
        <p:style>
          <a:lnRef idx="1">
            <a:schemeClr val="accent2"/>
          </a:lnRef>
          <a:fillRef idx="2">
            <a:schemeClr val="accent2"/>
          </a:fillRef>
          <a:effectRef idx="1">
            <a:schemeClr val="accent2"/>
          </a:effectRef>
          <a:fontRef idx="minor">
            <a:schemeClr val="dk1"/>
          </a:fontRef>
        </p:style>
        <p:txBody>
          <a:bodyPr>
            <a:scene3d>
              <a:camera prst="orthographicFront">
                <a:rot lat="1800000" lon="0" rev="0"/>
              </a:camera>
              <a:lightRig rig="threePt" dir="t"/>
            </a:scene3d>
          </a:bodyPr>
          <a:lstStyle/>
          <a:p>
            <a:r>
              <a:rPr lang="da-DK" smtClean="0">
                <a:solidFill>
                  <a:schemeClr val="accent3">
                    <a:lumMod val="60000"/>
                    <a:lumOff val="40000"/>
                  </a:schemeClr>
                </a:solidFill>
                <a:latin typeface="Candara" pitchFamily="34" charset="0"/>
                <a:cs typeface="Aharoni" pitchFamily="2" charset="-79"/>
              </a:rPr>
              <a:t>use </a:t>
            </a:r>
            <a:r>
              <a:rPr lang="da-DK">
                <a:solidFill>
                  <a:schemeClr val="accent3">
                    <a:lumMod val="60000"/>
                    <a:lumOff val="40000"/>
                  </a:schemeClr>
                </a:solidFill>
                <a:latin typeface="Candara" pitchFamily="34" charset="0"/>
                <a:cs typeface="Aharoni" pitchFamily="2" charset="-79"/>
              </a:rPr>
              <a:t>terminology </a:t>
            </a:r>
            <a:r>
              <a:rPr lang="da-DK" smtClean="0">
                <a:solidFill>
                  <a:schemeClr val="accent3">
                    <a:lumMod val="60000"/>
                    <a:lumOff val="40000"/>
                  </a:schemeClr>
                </a:solidFill>
                <a:latin typeface="Candara" pitchFamily="34" charset="0"/>
                <a:cs typeface="Aharoni" pitchFamily="2" charset="-79"/>
              </a:rPr>
              <a:t>paradigm</a:t>
            </a:r>
            <a:endParaRPr lang="da-DK" dirty="0">
              <a:solidFill>
                <a:schemeClr val="accent3">
                  <a:lumMod val="60000"/>
                  <a:lumOff val="40000"/>
                </a:schemeClr>
              </a:solidFill>
              <a:latin typeface="Candara" pitchFamily="34" charset="0"/>
              <a:cs typeface="Aharoni" pitchFamily="2" charset="-79"/>
            </a:endParaRPr>
          </a:p>
        </p:txBody>
      </p:sp>
      <p:sp>
        <p:nvSpPr>
          <p:cNvPr id="4" name="TextBox 3"/>
          <p:cNvSpPr txBox="1"/>
          <p:nvPr/>
        </p:nvSpPr>
        <p:spPr>
          <a:xfrm>
            <a:off x="1703512" y="6309320"/>
            <a:ext cx="1944216" cy="338554"/>
          </a:xfrm>
          <a:prstGeom prst="rect">
            <a:avLst/>
          </a:prstGeom>
          <a:solidFill>
            <a:srgbClr val="006600"/>
          </a:solidFill>
        </p:spPr>
        <p:txBody>
          <a:bodyPr wrap="square" rtlCol="0">
            <a:spAutoFit/>
          </a:bodyPr>
          <a:lstStyle/>
          <a:p>
            <a:r>
              <a:rPr lang="da-DK" sz="1400" dirty="0">
                <a:solidFill>
                  <a:schemeClr val="accent3">
                    <a:lumMod val="60000"/>
                    <a:lumOff val="40000"/>
                  </a:schemeClr>
                </a:solidFill>
                <a:latin typeface="Candara" pitchFamily="34" charset="0"/>
              </a:rPr>
              <a:t>Part </a:t>
            </a:r>
            <a:r>
              <a:rPr lang="da-DK" sz="1600" dirty="0">
                <a:solidFill>
                  <a:schemeClr val="accent3">
                    <a:lumMod val="60000"/>
                    <a:lumOff val="40000"/>
                  </a:schemeClr>
                </a:solidFill>
                <a:latin typeface="Candara" pitchFamily="34" charset="0"/>
              </a:rPr>
              <a:t>2</a:t>
            </a:r>
            <a:r>
              <a:rPr lang="da-DK" sz="1400" dirty="0">
                <a:solidFill>
                  <a:schemeClr val="accent3">
                    <a:lumMod val="60000"/>
                    <a:lumOff val="40000"/>
                  </a:schemeClr>
                </a:solidFill>
                <a:latin typeface="Candara" pitchFamily="34" charset="0"/>
              </a:rPr>
              <a:t>: the system itself</a:t>
            </a:r>
            <a:endParaRPr lang="da-DK" sz="1400" dirty="0">
              <a:solidFill>
                <a:schemeClr val="accent3">
                  <a:lumMod val="60000"/>
                  <a:lumOff val="40000"/>
                </a:schemeClr>
              </a:solidFill>
              <a:latin typeface="Candara" panose="020E0502030303020204" pitchFamily="34" charset="0"/>
            </a:endParaRPr>
          </a:p>
        </p:txBody>
      </p:sp>
      <p:sp>
        <p:nvSpPr>
          <p:cNvPr id="7" name="Subtitle 2"/>
          <p:cNvSpPr>
            <a:spLocks noGrp="1"/>
          </p:cNvSpPr>
          <p:nvPr>
            <p:ph type="subTitle" idx="1"/>
          </p:nvPr>
        </p:nvSpPr>
        <p:spPr>
          <a:xfrm>
            <a:off x="2279576" y="1988840"/>
            <a:ext cx="7632848" cy="3888432"/>
          </a:xfrm>
        </p:spPr>
        <p:txBody>
          <a:bodyPr>
            <a:noAutofit/>
          </a:bodyPr>
          <a:lstStyle/>
          <a:p>
            <a:pPr>
              <a:lnSpc>
                <a:spcPts val="4400"/>
              </a:lnSpc>
              <a:spcAft>
                <a:spcPts val="2400"/>
              </a:spcAft>
            </a:pPr>
            <a:r>
              <a:rPr lang="en-US" sz="3600">
                <a:solidFill>
                  <a:schemeClr val="tx2"/>
                </a:solidFill>
                <a:latin typeface="Candara" pitchFamily="34" charset="0"/>
              </a:rPr>
              <a:t>capture</a:t>
            </a:r>
          </a:p>
          <a:p>
            <a:pPr>
              <a:lnSpc>
                <a:spcPts val="4400"/>
              </a:lnSpc>
              <a:spcAft>
                <a:spcPts val="2400"/>
              </a:spcAft>
            </a:pPr>
            <a:r>
              <a:rPr lang="en-US" sz="3600">
                <a:solidFill>
                  <a:schemeClr val="tx2"/>
                </a:solidFill>
                <a:latin typeface="Candara" pitchFamily="34" charset="0"/>
              </a:rPr>
              <a:t>storage</a:t>
            </a:r>
          </a:p>
          <a:p>
            <a:pPr>
              <a:lnSpc>
                <a:spcPts val="4400"/>
              </a:lnSpc>
              <a:spcAft>
                <a:spcPts val="2400"/>
              </a:spcAft>
            </a:pPr>
            <a:r>
              <a:rPr lang="en-US" sz="3600">
                <a:solidFill>
                  <a:schemeClr val="tx2"/>
                </a:solidFill>
                <a:latin typeface="Candara" pitchFamily="34" charset="0"/>
              </a:rPr>
              <a:t>retrieval</a:t>
            </a:r>
          </a:p>
          <a:p>
            <a:pPr>
              <a:lnSpc>
                <a:spcPts val="4400"/>
              </a:lnSpc>
              <a:spcAft>
                <a:spcPts val="2400"/>
              </a:spcAft>
            </a:pPr>
            <a:r>
              <a:rPr lang="en-US" sz="3600">
                <a:solidFill>
                  <a:schemeClr val="tx2"/>
                </a:solidFill>
                <a:latin typeface="Candara" pitchFamily="34" charset="0"/>
              </a:rPr>
              <a:t>delivery</a:t>
            </a:r>
            <a:endParaRPr lang="en-US" sz="3600">
              <a:solidFill>
                <a:schemeClr val="tx1"/>
              </a:solidFill>
              <a:latin typeface="Candara" pitchFamily="34" charset="0"/>
            </a:endParaRPr>
          </a:p>
        </p:txBody>
      </p:sp>
    </p:spTree>
    <p:extLst>
      <p:ext uri="{BB962C8B-B14F-4D97-AF65-F5344CB8AC3E}">
        <p14:creationId xmlns:p14="http://schemas.microsoft.com/office/powerpoint/2010/main" val="6118435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8400256" y="260648"/>
            <a:ext cx="1512168" cy="792088"/>
          </a:xfrm>
          <a:prstGeom prst="round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6" name="Picture 5"/>
          <p:cNvPicPr>
            <a:picLocks noChangeAspect="1"/>
          </p:cNvPicPr>
          <p:nvPr/>
        </p:nvPicPr>
        <p:blipFill>
          <a:blip r:embed="rId3"/>
          <a:stretch>
            <a:fillRect/>
          </a:stretch>
        </p:blipFill>
        <p:spPr>
          <a:xfrm>
            <a:off x="1847528" y="404664"/>
            <a:ext cx="1721140" cy="927224"/>
          </a:xfrm>
          <a:prstGeom prst="rect">
            <a:avLst/>
          </a:prstGeom>
          <a:ln w="3175">
            <a:solidFill>
              <a:schemeClr val="tx1"/>
            </a:solidFill>
          </a:ln>
        </p:spPr>
      </p:pic>
      <p:pic>
        <p:nvPicPr>
          <p:cNvPr id="8" name="Picture 7"/>
          <p:cNvPicPr>
            <a:picLocks noChangeAspect="1"/>
          </p:cNvPicPr>
          <p:nvPr/>
        </p:nvPicPr>
        <p:blipFill>
          <a:blip r:embed="rId4"/>
          <a:stretch>
            <a:fillRect/>
          </a:stretch>
        </p:blipFill>
        <p:spPr>
          <a:xfrm>
            <a:off x="3106336" y="1709688"/>
            <a:ext cx="1721140" cy="927224"/>
          </a:xfrm>
          <a:prstGeom prst="rect">
            <a:avLst/>
          </a:prstGeom>
          <a:ln w="3175">
            <a:solidFill>
              <a:schemeClr val="tx1"/>
            </a:solidFill>
          </a:ln>
        </p:spPr>
      </p:pic>
      <p:sp>
        <p:nvSpPr>
          <p:cNvPr id="9" name="Rounded Rectangle 8"/>
          <p:cNvSpPr/>
          <p:nvPr/>
        </p:nvSpPr>
        <p:spPr>
          <a:xfrm>
            <a:off x="8472264" y="3068960"/>
            <a:ext cx="1512168" cy="792088"/>
          </a:xfrm>
          <a:prstGeom prst="round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1" name="Picture 10"/>
          <p:cNvPicPr>
            <a:picLocks noChangeAspect="1"/>
          </p:cNvPicPr>
          <p:nvPr/>
        </p:nvPicPr>
        <p:blipFill>
          <a:blip r:embed="rId5"/>
          <a:stretch>
            <a:fillRect/>
          </a:stretch>
        </p:blipFill>
        <p:spPr>
          <a:xfrm>
            <a:off x="4583832" y="2980215"/>
            <a:ext cx="1728192" cy="972587"/>
          </a:xfrm>
          <a:prstGeom prst="rect">
            <a:avLst/>
          </a:prstGeom>
          <a:ln w="3175">
            <a:solidFill>
              <a:schemeClr val="tx1"/>
            </a:solidFill>
          </a:ln>
        </p:spPr>
      </p:pic>
      <p:pic>
        <p:nvPicPr>
          <p:cNvPr id="12" name="Picture 11"/>
          <p:cNvPicPr>
            <a:picLocks noChangeAspect="1"/>
          </p:cNvPicPr>
          <p:nvPr/>
        </p:nvPicPr>
        <p:blipFill>
          <a:blip r:embed="rId6"/>
          <a:stretch>
            <a:fillRect/>
          </a:stretch>
        </p:blipFill>
        <p:spPr>
          <a:xfrm>
            <a:off x="6223249" y="4402609"/>
            <a:ext cx="1704657" cy="918344"/>
          </a:xfrm>
          <a:prstGeom prst="rect">
            <a:avLst/>
          </a:prstGeom>
          <a:ln w="3175">
            <a:solidFill>
              <a:schemeClr val="tx1"/>
            </a:solidFill>
          </a:ln>
        </p:spPr>
      </p:pic>
      <p:pic>
        <p:nvPicPr>
          <p:cNvPr id="13" name="Picture 12"/>
          <p:cNvPicPr>
            <a:picLocks noChangeAspect="1"/>
          </p:cNvPicPr>
          <p:nvPr/>
        </p:nvPicPr>
        <p:blipFill>
          <a:blip r:embed="rId7"/>
          <a:stretch>
            <a:fillRect/>
          </a:stretch>
        </p:blipFill>
        <p:spPr>
          <a:xfrm>
            <a:off x="8184232" y="5340052"/>
            <a:ext cx="1728192" cy="1257300"/>
          </a:xfrm>
          <a:prstGeom prst="rect">
            <a:avLst/>
          </a:prstGeom>
          <a:ln w="3175">
            <a:solidFill>
              <a:schemeClr val="tx1"/>
            </a:solidFill>
          </a:ln>
        </p:spPr>
      </p:pic>
      <p:sp>
        <p:nvSpPr>
          <p:cNvPr id="14" name="TextBox 13"/>
          <p:cNvSpPr txBox="1"/>
          <p:nvPr/>
        </p:nvSpPr>
        <p:spPr>
          <a:xfrm>
            <a:off x="8472264" y="260648"/>
            <a:ext cx="1440160" cy="830997"/>
          </a:xfrm>
          <a:prstGeom prst="rect">
            <a:avLst/>
          </a:prstGeom>
          <a:noFill/>
        </p:spPr>
        <p:txBody>
          <a:bodyPr wrap="square" rtlCol="0">
            <a:spAutoFit/>
          </a:bodyPr>
          <a:lstStyle/>
          <a:p>
            <a:r>
              <a:rPr lang="da-DK" sz="2400" dirty="0"/>
              <a:t>query</a:t>
            </a:r>
          </a:p>
          <a:p>
            <a:r>
              <a:rPr lang="da-DK" sz="2400" dirty="0" smtClean="0"/>
              <a:t>   </a:t>
            </a:r>
            <a:r>
              <a:rPr lang="da-DK" sz="2400" dirty="0"/>
              <a:t>system</a:t>
            </a:r>
            <a:endParaRPr lang="da-DK" sz="2400" dirty="0"/>
          </a:p>
        </p:txBody>
      </p:sp>
      <p:sp>
        <p:nvSpPr>
          <p:cNvPr id="15" name="TextBox 14"/>
          <p:cNvSpPr txBox="1"/>
          <p:nvPr/>
        </p:nvSpPr>
        <p:spPr>
          <a:xfrm>
            <a:off x="8544272" y="3068960"/>
            <a:ext cx="1368152" cy="830997"/>
          </a:xfrm>
          <a:prstGeom prst="rect">
            <a:avLst/>
          </a:prstGeom>
          <a:noFill/>
        </p:spPr>
        <p:txBody>
          <a:bodyPr wrap="square" rtlCol="0">
            <a:spAutoFit/>
          </a:bodyPr>
          <a:lstStyle/>
          <a:p>
            <a:r>
              <a:rPr lang="da-DK" sz="2400" dirty="0"/>
              <a:t>string</a:t>
            </a:r>
          </a:p>
          <a:p>
            <a:r>
              <a:rPr lang="da-DK" sz="2400" dirty="0"/>
              <a:t> </a:t>
            </a:r>
            <a:r>
              <a:rPr lang="da-DK" sz="2400" dirty="0"/>
              <a:t>      bank</a:t>
            </a:r>
            <a:endParaRPr lang="da-DK" sz="2400" dirty="0"/>
          </a:p>
        </p:txBody>
      </p:sp>
      <p:sp>
        <p:nvSpPr>
          <p:cNvPr id="16" name="TextBox 15"/>
          <p:cNvSpPr txBox="1"/>
          <p:nvPr/>
        </p:nvSpPr>
        <p:spPr>
          <a:xfrm>
            <a:off x="1782572" y="44624"/>
            <a:ext cx="1937164" cy="400110"/>
          </a:xfrm>
          <a:prstGeom prst="rect">
            <a:avLst/>
          </a:prstGeom>
          <a:noFill/>
        </p:spPr>
        <p:txBody>
          <a:bodyPr wrap="square" rtlCol="0">
            <a:spAutoFit/>
          </a:bodyPr>
          <a:lstStyle/>
          <a:p>
            <a:r>
              <a:rPr lang="da-DK" sz="2000" dirty="0"/>
              <a:t>assessement list</a:t>
            </a:r>
            <a:endParaRPr lang="da-DK" sz="2000" dirty="0"/>
          </a:p>
        </p:txBody>
      </p:sp>
      <p:sp>
        <p:nvSpPr>
          <p:cNvPr id="17" name="TextBox 16"/>
          <p:cNvSpPr txBox="1"/>
          <p:nvPr/>
        </p:nvSpPr>
        <p:spPr>
          <a:xfrm>
            <a:off x="3106336" y="1340771"/>
            <a:ext cx="1721140" cy="369332"/>
          </a:xfrm>
          <a:prstGeom prst="rect">
            <a:avLst/>
          </a:prstGeom>
          <a:noFill/>
        </p:spPr>
        <p:txBody>
          <a:bodyPr wrap="square" rtlCol="0">
            <a:spAutoFit/>
          </a:bodyPr>
          <a:lstStyle/>
          <a:p>
            <a:r>
              <a:rPr lang="da-DK" dirty="0"/>
              <a:t>submit form</a:t>
            </a:r>
            <a:endParaRPr lang="da-DK" dirty="0"/>
          </a:p>
        </p:txBody>
      </p:sp>
      <p:sp>
        <p:nvSpPr>
          <p:cNvPr id="18" name="TextBox 17"/>
          <p:cNvSpPr txBox="1"/>
          <p:nvPr/>
        </p:nvSpPr>
        <p:spPr>
          <a:xfrm>
            <a:off x="4360755" y="2636912"/>
            <a:ext cx="2239301" cy="369332"/>
          </a:xfrm>
          <a:prstGeom prst="rect">
            <a:avLst/>
          </a:prstGeom>
          <a:noFill/>
        </p:spPr>
        <p:txBody>
          <a:bodyPr wrap="square" rtlCol="0">
            <a:spAutoFit/>
          </a:bodyPr>
          <a:lstStyle/>
          <a:p>
            <a:r>
              <a:rPr lang="da-DK" dirty="0"/>
              <a:t>annotations - editable</a:t>
            </a:r>
            <a:endParaRPr lang="da-DK" dirty="0"/>
          </a:p>
        </p:txBody>
      </p:sp>
      <p:sp>
        <p:nvSpPr>
          <p:cNvPr id="19" name="TextBox 18"/>
          <p:cNvSpPr txBox="1"/>
          <p:nvPr/>
        </p:nvSpPr>
        <p:spPr>
          <a:xfrm>
            <a:off x="5935217" y="4005064"/>
            <a:ext cx="2359494" cy="369332"/>
          </a:xfrm>
          <a:prstGeom prst="rect">
            <a:avLst/>
          </a:prstGeom>
          <a:noFill/>
        </p:spPr>
        <p:txBody>
          <a:bodyPr wrap="square" rtlCol="0">
            <a:spAutoFit/>
          </a:bodyPr>
          <a:lstStyle/>
          <a:p>
            <a:r>
              <a:rPr lang="da-DK" dirty="0"/>
              <a:t>martif dictionary (xml)</a:t>
            </a:r>
            <a:endParaRPr lang="da-DK" dirty="0"/>
          </a:p>
        </p:txBody>
      </p:sp>
      <p:sp>
        <p:nvSpPr>
          <p:cNvPr id="20" name="TextBox 19"/>
          <p:cNvSpPr txBox="1"/>
          <p:nvPr/>
        </p:nvSpPr>
        <p:spPr>
          <a:xfrm>
            <a:off x="8167464" y="4941168"/>
            <a:ext cx="2105000" cy="369332"/>
          </a:xfrm>
          <a:prstGeom prst="rect">
            <a:avLst/>
          </a:prstGeom>
          <a:noFill/>
        </p:spPr>
        <p:txBody>
          <a:bodyPr wrap="square" rtlCol="0">
            <a:spAutoFit/>
          </a:bodyPr>
          <a:lstStyle/>
          <a:p>
            <a:r>
              <a:rPr lang="da-DK" dirty="0"/>
              <a:t>CAT tool interaction</a:t>
            </a:r>
            <a:endParaRPr lang="da-DK" dirty="0"/>
          </a:p>
        </p:txBody>
      </p:sp>
      <p:cxnSp>
        <p:nvCxnSpPr>
          <p:cNvPr id="24" name="Straight Arrow Connector 23"/>
          <p:cNvCxnSpPr/>
          <p:nvPr/>
        </p:nvCxnSpPr>
        <p:spPr>
          <a:xfrm flipH="1">
            <a:off x="4079776" y="692696"/>
            <a:ext cx="3672408"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a:off x="6744072" y="3573016"/>
            <a:ext cx="1423392"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1" name="Curved Connector 30"/>
          <p:cNvCxnSpPr/>
          <p:nvPr/>
        </p:nvCxnSpPr>
        <p:spPr>
          <a:xfrm>
            <a:off x="1919536" y="1484784"/>
            <a:ext cx="936104" cy="504056"/>
          </a:xfrm>
          <a:prstGeom prst="curvedConnector3">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34" name="Curved Connector 33"/>
          <p:cNvCxnSpPr/>
          <p:nvPr/>
        </p:nvCxnSpPr>
        <p:spPr>
          <a:xfrm>
            <a:off x="6816080" y="5517232"/>
            <a:ext cx="936104" cy="504056"/>
          </a:xfrm>
          <a:prstGeom prst="curvedConnector3">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36" name="Curved Connector 35"/>
          <p:cNvCxnSpPr/>
          <p:nvPr/>
        </p:nvCxnSpPr>
        <p:spPr>
          <a:xfrm>
            <a:off x="5087888" y="1988841"/>
            <a:ext cx="3096344" cy="1027857"/>
          </a:xfrm>
          <a:prstGeom prst="curvedConnector3">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6760840" y="3365377"/>
            <a:ext cx="1423392" cy="1136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4" name="Curved Connector 43"/>
          <p:cNvCxnSpPr/>
          <p:nvPr/>
        </p:nvCxnSpPr>
        <p:spPr>
          <a:xfrm rot="10800000" flipV="1">
            <a:off x="8112227" y="3952801"/>
            <a:ext cx="1440159" cy="556318"/>
          </a:xfrm>
          <a:prstGeom prst="curvedConnector3">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7" name="Curved Connector 6"/>
          <p:cNvCxnSpPr/>
          <p:nvPr/>
        </p:nvCxnSpPr>
        <p:spPr>
          <a:xfrm rot="10800000" flipV="1">
            <a:off x="4527038" y="4497798"/>
            <a:ext cx="1231188" cy="350168"/>
          </a:xfrm>
          <a:prstGeom prst="curvedConnector3">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0" name="Rounded Rectangle 9"/>
          <p:cNvSpPr/>
          <p:nvPr/>
        </p:nvSpPr>
        <p:spPr>
          <a:xfrm>
            <a:off x="2063551" y="4672882"/>
            <a:ext cx="2319191" cy="1162867"/>
          </a:xfrm>
          <a:prstGeom prst="round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1" name="TextBox 20"/>
          <p:cNvSpPr txBox="1"/>
          <p:nvPr/>
        </p:nvSpPr>
        <p:spPr>
          <a:xfrm>
            <a:off x="2103855" y="4754397"/>
            <a:ext cx="2256900" cy="923330"/>
          </a:xfrm>
          <a:prstGeom prst="rect">
            <a:avLst/>
          </a:prstGeom>
          <a:noFill/>
        </p:spPr>
        <p:txBody>
          <a:bodyPr wrap="square" rtlCol="0">
            <a:spAutoFit/>
          </a:bodyPr>
          <a:lstStyle/>
          <a:p>
            <a:r>
              <a:rPr lang="da-DK" dirty="0"/>
              <a:t>term base – direct update and display in CAT tool in real time</a:t>
            </a:r>
            <a:endParaRPr lang="da-DK" dirty="0"/>
          </a:p>
        </p:txBody>
      </p:sp>
      <p:cxnSp>
        <p:nvCxnSpPr>
          <p:cNvPr id="23" name="Straight Connector 22"/>
          <p:cNvCxnSpPr/>
          <p:nvPr/>
        </p:nvCxnSpPr>
        <p:spPr>
          <a:xfrm>
            <a:off x="1847528" y="4365104"/>
            <a:ext cx="273630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4567064" y="4365104"/>
            <a:ext cx="16768" cy="1584176"/>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1864296" y="4365104"/>
            <a:ext cx="0" cy="1656184"/>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1847528" y="5949280"/>
            <a:ext cx="273630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1864296" y="4365104"/>
            <a:ext cx="2702768" cy="369332"/>
          </a:xfrm>
          <a:prstGeom prst="rect">
            <a:avLst/>
          </a:prstGeom>
          <a:solidFill>
            <a:srgbClr val="B2B2B2">
              <a:alpha val="30196"/>
            </a:srgbClr>
          </a:solidFill>
        </p:spPr>
        <p:txBody>
          <a:bodyPr wrap="square" rtlCol="0">
            <a:spAutoFit/>
          </a:bodyPr>
          <a:lstStyle/>
          <a:p>
            <a:endParaRPr lang="da-DK"/>
          </a:p>
        </p:txBody>
      </p:sp>
      <p:sp>
        <p:nvSpPr>
          <p:cNvPr id="33" name="TextBox 32"/>
          <p:cNvSpPr txBox="1"/>
          <p:nvPr/>
        </p:nvSpPr>
        <p:spPr>
          <a:xfrm>
            <a:off x="1703512" y="6309320"/>
            <a:ext cx="1944216" cy="338554"/>
          </a:xfrm>
          <a:prstGeom prst="rect">
            <a:avLst/>
          </a:prstGeom>
          <a:solidFill>
            <a:srgbClr val="006600"/>
          </a:solidFill>
        </p:spPr>
        <p:txBody>
          <a:bodyPr wrap="square" rtlCol="0">
            <a:spAutoFit/>
          </a:bodyPr>
          <a:lstStyle/>
          <a:p>
            <a:r>
              <a:rPr lang="da-DK" sz="1400" dirty="0">
                <a:solidFill>
                  <a:schemeClr val="accent3">
                    <a:lumMod val="60000"/>
                    <a:lumOff val="40000"/>
                  </a:schemeClr>
                </a:solidFill>
                <a:latin typeface="Candara" pitchFamily="34" charset="0"/>
              </a:rPr>
              <a:t>Part </a:t>
            </a:r>
            <a:r>
              <a:rPr lang="da-DK" sz="1600" dirty="0">
                <a:solidFill>
                  <a:schemeClr val="accent3">
                    <a:lumMod val="60000"/>
                    <a:lumOff val="40000"/>
                  </a:schemeClr>
                </a:solidFill>
                <a:latin typeface="Candara" pitchFamily="34" charset="0"/>
              </a:rPr>
              <a:t>2</a:t>
            </a:r>
            <a:r>
              <a:rPr lang="da-DK" sz="1400" dirty="0">
                <a:solidFill>
                  <a:schemeClr val="accent3">
                    <a:lumMod val="60000"/>
                    <a:lumOff val="40000"/>
                  </a:schemeClr>
                </a:solidFill>
                <a:latin typeface="Candara" pitchFamily="34" charset="0"/>
              </a:rPr>
              <a:t>: the system itself</a:t>
            </a:r>
            <a:endParaRPr lang="da-DK" sz="1400" dirty="0">
              <a:solidFill>
                <a:schemeClr val="accent3">
                  <a:lumMod val="60000"/>
                  <a:lumOff val="40000"/>
                </a:schemeClr>
              </a:solidFill>
              <a:latin typeface="Candara" panose="020E0502030303020204" pitchFamily="34" charset="0"/>
            </a:endParaRPr>
          </a:p>
        </p:txBody>
      </p:sp>
    </p:spTree>
    <p:extLst>
      <p:ext uri="{BB962C8B-B14F-4D97-AF65-F5344CB8AC3E}">
        <p14:creationId xmlns:p14="http://schemas.microsoft.com/office/powerpoint/2010/main" val="38459210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tle 1"/>
          <p:cNvSpPr>
            <a:spLocks noGrp="1"/>
          </p:cNvSpPr>
          <p:nvPr>
            <p:ph type="ctrTitle"/>
          </p:nvPr>
        </p:nvSpPr>
        <p:spPr>
          <a:xfrm>
            <a:off x="2209800" y="428605"/>
            <a:ext cx="7772400" cy="869947"/>
          </a:xfrm>
          <a:solidFill>
            <a:srgbClr val="006600"/>
          </a:solidFill>
        </p:spPr>
        <p:style>
          <a:lnRef idx="1">
            <a:schemeClr val="accent2"/>
          </a:lnRef>
          <a:fillRef idx="2">
            <a:schemeClr val="accent2"/>
          </a:fillRef>
          <a:effectRef idx="1">
            <a:schemeClr val="accent2"/>
          </a:effectRef>
          <a:fontRef idx="minor">
            <a:schemeClr val="dk1"/>
          </a:fontRef>
        </p:style>
        <p:txBody>
          <a:bodyPr>
            <a:scene3d>
              <a:camera prst="orthographicFront">
                <a:rot lat="1800000" lon="0" rev="0"/>
              </a:camera>
              <a:lightRig rig="threePt" dir="t"/>
            </a:scene3d>
          </a:bodyPr>
          <a:lstStyle/>
          <a:p>
            <a:r>
              <a:rPr lang="da-DK" smtClean="0">
                <a:solidFill>
                  <a:schemeClr val="accent3">
                    <a:lumMod val="60000"/>
                    <a:lumOff val="40000"/>
                  </a:schemeClr>
                </a:solidFill>
                <a:latin typeface="Candara" pitchFamily="34" charset="0"/>
                <a:cs typeface="Aharoni" pitchFamily="2" charset="-79"/>
              </a:rPr>
              <a:t>query assessment list</a:t>
            </a:r>
            <a:endParaRPr lang="da-DK" dirty="0">
              <a:solidFill>
                <a:schemeClr val="accent3">
                  <a:lumMod val="60000"/>
                  <a:lumOff val="40000"/>
                </a:schemeClr>
              </a:solidFill>
              <a:latin typeface="Candara" pitchFamily="34" charset="0"/>
              <a:cs typeface="Aharoni" pitchFamily="2" charset="-79"/>
            </a:endParaRPr>
          </a:p>
        </p:txBody>
      </p:sp>
      <p:pic>
        <p:nvPicPr>
          <p:cNvPr id="3" name="Picture 2"/>
          <p:cNvPicPr>
            <a:picLocks noChangeAspect="1"/>
          </p:cNvPicPr>
          <p:nvPr/>
        </p:nvPicPr>
        <p:blipFill>
          <a:blip r:embed="rId3"/>
          <a:stretch>
            <a:fillRect/>
          </a:stretch>
        </p:blipFill>
        <p:spPr>
          <a:xfrm>
            <a:off x="1775520" y="1568822"/>
            <a:ext cx="8595264" cy="4596483"/>
          </a:xfrm>
          <a:prstGeom prst="rect">
            <a:avLst/>
          </a:prstGeom>
        </p:spPr>
      </p:pic>
      <p:sp>
        <p:nvSpPr>
          <p:cNvPr id="5" name="TextBox 4"/>
          <p:cNvSpPr txBox="1"/>
          <p:nvPr/>
        </p:nvSpPr>
        <p:spPr>
          <a:xfrm>
            <a:off x="1703512" y="6309320"/>
            <a:ext cx="1944216" cy="338554"/>
          </a:xfrm>
          <a:prstGeom prst="rect">
            <a:avLst/>
          </a:prstGeom>
          <a:solidFill>
            <a:srgbClr val="006600"/>
          </a:solidFill>
        </p:spPr>
        <p:txBody>
          <a:bodyPr wrap="square" rtlCol="0">
            <a:spAutoFit/>
          </a:bodyPr>
          <a:lstStyle/>
          <a:p>
            <a:r>
              <a:rPr lang="da-DK" sz="1400" dirty="0">
                <a:solidFill>
                  <a:schemeClr val="accent3">
                    <a:lumMod val="60000"/>
                    <a:lumOff val="40000"/>
                  </a:schemeClr>
                </a:solidFill>
                <a:latin typeface="Candara" pitchFamily="34" charset="0"/>
              </a:rPr>
              <a:t>Part </a:t>
            </a:r>
            <a:r>
              <a:rPr lang="da-DK" sz="1600" dirty="0">
                <a:solidFill>
                  <a:schemeClr val="accent3">
                    <a:lumMod val="60000"/>
                    <a:lumOff val="40000"/>
                  </a:schemeClr>
                </a:solidFill>
                <a:latin typeface="Candara" pitchFamily="34" charset="0"/>
              </a:rPr>
              <a:t>2</a:t>
            </a:r>
            <a:r>
              <a:rPr lang="da-DK" sz="1400" dirty="0">
                <a:solidFill>
                  <a:schemeClr val="accent3">
                    <a:lumMod val="60000"/>
                    <a:lumOff val="40000"/>
                  </a:schemeClr>
                </a:solidFill>
                <a:latin typeface="Candara" pitchFamily="34" charset="0"/>
              </a:rPr>
              <a:t>: the system itself</a:t>
            </a:r>
            <a:endParaRPr lang="da-DK" sz="1400" dirty="0">
              <a:solidFill>
                <a:schemeClr val="accent3">
                  <a:lumMod val="60000"/>
                  <a:lumOff val="40000"/>
                </a:schemeClr>
              </a:solidFill>
              <a:latin typeface="Candara" panose="020E0502030303020204" pitchFamily="34" charset="0"/>
            </a:endParaRPr>
          </a:p>
        </p:txBody>
      </p:sp>
    </p:spTree>
    <p:extLst>
      <p:ext uri="{BB962C8B-B14F-4D97-AF65-F5344CB8AC3E}">
        <p14:creationId xmlns:p14="http://schemas.microsoft.com/office/powerpoint/2010/main" val="26611792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07568" y="1628800"/>
            <a:ext cx="7920880" cy="3816424"/>
          </a:xfrm>
        </p:spPr>
        <p:txBody>
          <a:bodyPr>
            <a:normAutofit/>
          </a:bodyPr>
          <a:lstStyle/>
          <a:p>
            <a:pPr>
              <a:lnSpc>
                <a:spcPts val="4400"/>
              </a:lnSpc>
            </a:pPr>
            <a:r>
              <a:rPr lang="da-DK" sz="4000" dirty="0">
                <a:solidFill>
                  <a:schemeClr val="tx2"/>
                </a:solidFill>
                <a:latin typeface="Candara" pitchFamily="34" charset="0"/>
              </a:rPr>
              <a:t>Ronan Martin </a:t>
            </a:r>
            <a:r>
              <a:rPr lang="da-DK" sz="2400" dirty="0">
                <a:solidFill>
                  <a:schemeClr val="tx2"/>
                </a:solidFill>
                <a:latin typeface="Candara" pitchFamily="34" charset="0"/>
              </a:rPr>
              <a:t>– terminology manager</a:t>
            </a:r>
          </a:p>
          <a:p>
            <a:pPr>
              <a:lnSpc>
                <a:spcPts val="4400"/>
              </a:lnSpc>
            </a:pPr>
            <a:endParaRPr lang="da-DK" sz="2400" dirty="0">
              <a:solidFill>
                <a:schemeClr val="tx2"/>
              </a:solidFill>
              <a:latin typeface="Candara" pitchFamily="34" charset="0"/>
            </a:endParaRPr>
          </a:p>
          <a:p>
            <a:pPr>
              <a:lnSpc>
                <a:spcPts val="4400"/>
              </a:lnSpc>
            </a:pPr>
            <a:r>
              <a:rPr lang="da-DK" sz="4000" dirty="0">
                <a:solidFill>
                  <a:schemeClr val="tx2"/>
                </a:solidFill>
                <a:latin typeface="Candara" pitchFamily="34" charset="0"/>
              </a:rPr>
              <a:t>SAS Software </a:t>
            </a:r>
            <a:r>
              <a:rPr lang="da-DK" sz="2400" dirty="0">
                <a:solidFill>
                  <a:schemeClr val="tx2"/>
                </a:solidFill>
                <a:latin typeface="Candara" pitchFamily="34" charset="0"/>
              </a:rPr>
              <a:t>(not the airline)</a:t>
            </a:r>
          </a:p>
          <a:p>
            <a:pPr>
              <a:lnSpc>
                <a:spcPts val="4400"/>
              </a:lnSpc>
            </a:pPr>
            <a:endParaRPr lang="da-DK" sz="2400" dirty="0">
              <a:solidFill>
                <a:schemeClr val="tx2"/>
              </a:solidFill>
              <a:latin typeface="Candara" pitchFamily="34" charset="0"/>
            </a:endParaRPr>
          </a:p>
          <a:p>
            <a:pPr>
              <a:lnSpc>
                <a:spcPts val="4400"/>
              </a:lnSpc>
            </a:pPr>
            <a:r>
              <a:rPr lang="da-DK" sz="4000" dirty="0">
                <a:solidFill>
                  <a:schemeClr val="tx2"/>
                </a:solidFill>
                <a:latin typeface="Candara" pitchFamily="34" charset="0"/>
              </a:rPr>
              <a:t>terminology and language support</a:t>
            </a:r>
          </a:p>
        </p:txBody>
      </p:sp>
    </p:spTree>
    <p:extLst>
      <p:ext uri="{BB962C8B-B14F-4D97-AF65-F5344CB8AC3E}">
        <p14:creationId xmlns:p14="http://schemas.microsoft.com/office/powerpoint/2010/main" val="19260594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tle 1"/>
          <p:cNvSpPr>
            <a:spLocks noGrp="1"/>
          </p:cNvSpPr>
          <p:nvPr>
            <p:ph type="ctrTitle"/>
          </p:nvPr>
        </p:nvSpPr>
        <p:spPr>
          <a:xfrm>
            <a:off x="2209800" y="428605"/>
            <a:ext cx="7772400" cy="869947"/>
          </a:xfrm>
          <a:solidFill>
            <a:srgbClr val="006600"/>
          </a:solidFill>
        </p:spPr>
        <p:style>
          <a:lnRef idx="1">
            <a:schemeClr val="accent2"/>
          </a:lnRef>
          <a:fillRef idx="2">
            <a:schemeClr val="accent2"/>
          </a:fillRef>
          <a:effectRef idx="1">
            <a:schemeClr val="accent2"/>
          </a:effectRef>
          <a:fontRef idx="minor">
            <a:schemeClr val="dk1"/>
          </a:fontRef>
        </p:style>
        <p:txBody>
          <a:bodyPr>
            <a:scene3d>
              <a:camera prst="orthographicFront">
                <a:rot lat="1800000" lon="0" rev="0"/>
              </a:camera>
              <a:lightRig rig="threePt" dir="t"/>
            </a:scene3d>
          </a:bodyPr>
          <a:lstStyle/>
          <a:p>
            <a:r>
              <a:rPr lang="da-DK" smtClean="0">
                <a:solidFill>
                  <a:schemeClr val="accent3">
                    <a:lumMod val="60000"/>
                    <a:lumOff val="40000"/>
                  </a:schemeClr>
                </a:solidFill>
                <a:latin typeface="Candara" pitchFamily="34" charset="0"/>
                <a:cs typeface="Aharoni" pitchFamily="2" charset="-79"/>
              </a:rPr>
              <a:t>query assessment list</a:t>
            </a:r>
            <a:endParaRPr lang="da-DK" dirty="0">
              <a:solidFill>
                <a:schemeClr val="accent3">
                  <a:lumMod val="60000"/>
                  <a:lumOff val="40000"/>
                </a:schemeClr>
              </a:solidFill>
              <a:latin typeface="Candara" pitchFamily="34" charset="0"/>
              <a:cs typeface="Aharoni" pitchFamily="2" charset="-79"/>
            </a:endParaRPr>
          </a:p>
        </p:txBody>
      </p:sp>
      <p:pic>
        <p:nvPicPr>
          <p:cNvPr id="3" name="Picture 2"/>
          <p:cNvPicPr>
            <a:picLocks noChangeAspect="1"/>
          </p:cNvPicPr>
          <p:nvPr/>
        </p:nvPicPr>
        <p:blipFill>
          <a:blip r:embed="rId3"/>
          <a:stretch>
            <a:fillRect/>
          </a:stretch>
        </p:blipFill>
        <p:spPr>
          <a:xfrm>
            <a:off x="1775520" y="1568822"/>
            <a:ext cx="8595264" cy="4596483"/>
          </a:xfrm>
          <a:prstGeom prst="rect">
            <a:avLst/>
          </a:prstGeom>
        </p:spPr>
      </p:pic>
      <p:pic>
        <p:nvPicPr>
          <p:cNvPr id="10" name="Picture 9"/>
          <p:cNvPicPr>
            <a:picLocks noChangeAspect="1"/>
          </p:cNvPicPr>
          <p:nvPr/>
        </p:nvPicPr>
        <p:blipFill>
          <a:blip r:embed="rId4"/>
          <a:stretch>
            <a:fillRect/>
          </a:stretch>
        </p:blipFill>
        <p:spPr>
          <a:xfrm>
            <a:off x="7246738" y="3501008"/>
            <a:ext cx="2593679" cy="1801738"/>
          </a:xfrm>
          <a:prstGeom prst="rect">
            <a:avLst/>
          </a:prstGeom>
          <a:ln w="76200">
            <a:solidFill>
              <a:srgbClr val="000000">
                <a:alpha val="29020"/>
              </a:srgbClr>
            </a:solidFill>
          </a:ln>
        </p:spPr>
      </p:pic>
      <p:sp>
        <p:nvSpPr>
          <p:cNvPr id="23" name="Curved Right Arrow 22"/>
          <p:cNvSpPr/>
          <p:nvPr/>
        </p:nvSpPr>
        <p:spPr>
          <a:xfrm>
            <a:off x="5663952" y="4222626"/>
            <a:ext cx="1512168" cy="1080120"/>
          </a:xfrm>
          <a:prstGeom prst="curvedRightArrow">
            <a:avLst/>
          </a:prstGeom>
          <a:solidFill>
            <a:srgbClr val="4F81BD">
              <a:alpha val="16863"/>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chemeClr val="tx1"/>
              </a:solidFill>
            </a:endParaRPr>
          </a:p>
        </p:txBody>
      </p:sp>
      <p:sp>
        <p:nvSpPr>
          <p:cNvPr id="7" name="TextBox 6"/>
          <p:cNvSpPr txBox="1"/>
          <p:nvPr/>
        </p:nvSpPr>
        <p:spPr>
          <a:xfrm>
            <a:off x="1703512" y="6309320"/>
            <a:ext cx="1944216" cy="338554"/>
          </a:xfrm>
          <a:prstGeom prst="rect">
            <a:avLst/>
          </a:prstGeom>
          <a:solidFill>
            <a:srgbClr val="006600"/>
          </a:solidFill>
        </p:spPr>
        <p:txBody>
          <a:bodyPr wrap="square" rtlCol="0">
            <a:spAutoFit/>
          </a:bodyPr>
          <a:lstStyle/>
          <a:p>
            <a:r>
              <a:rPr lang="da-DK" sz="1400" dirty="0">
                <a:solidFill>
                  <a:schemeClr val="accent3">
                    <a:lumMod val="60000"/>
                    <a:lumOff val="40000"/>
                  </a:schemeClr>
                </a:solidFill>
                <a:latin typeface="Candara" pitchFamily="34" charset="0"/>
              </a:rPr>
              <a:t>Part </a:t>
            </a:r>
            <a:r>
              <a:rPr lang="da-DK" sz="1600" dirty="0">
                <a:solidFill>
                  <a:schemeClr val="accent3">
                    <a:lumMod val="60000"/>
                    <a:lumOff val="40000"/>
                  </a:schemeClr>
                </a:solidFill>
                <a:latin typeface="Candara" pitchFamily="34" charset="0"/>
              </a:rPr>
              <a:t>2</a:t>
            </a:r>
            <a:r>
              <a:rPr lang="da-DK" sz="1400" dirty="0">
                <a:solidFill>
                  <a:schemeClr val="accent3">
                    <a:lumMod val="60000"/>
                    <a:lumOff val="40000"/>
                  </a:schemeClr>
                </a:solidFill>
                <a:latin typeface="Candara" pitchFamily="34" charset="0"/>
              </a:rPr>
              <a:t>: the system itself</a:t>
            </a:r>
            <a:endParaRPr lang="da-DK" sz="1400" dirty="0">
              <a:solidFill>
                <a:schemeClr val="accent3">
                  <a:lumMod val="60000"/>
                  <a:lumOff val="40000"/>
                </a:schemeClr>
              </a:solidFill>
              <a:latin typeface="Candara" panose="020E0502030303020204" pitchFamily="34" charset="0"/>
            </a:endParaRPr>
          </a:p>
        </p:txBody>
      </p:sp>
    </p:spTree>
    <p:extLst>
      <p:ext uri="{BB962C8B-B14F-4D97-AF65-F5344CB8AC3E}">
        <p14:creationId xmlns:p14="http://schemas.microsoft.com/office/powerpoint/2010/main" val="17984580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tle 1"/>
          <p:cNvSpPr>
            <a:spLocks noGrp="1"/>
          </p:cNvSpPr>
          <p:nvPr>
            <p:ph type="ctrTitle"/>
          </p:nvPr>
        </p:nvSpPr>
        <p:spPr>
          <a:xfrm>
            <a:off x="2209800" y="428605"/>
            <a:ext cx="7772400" cy="869947"/>
          </a:xfrm>
          <a:solidFill>
            <a:srgbClr val="006600"/>
          </a:solidFill>
        </p:spPr>
        <p:style>
          <a:lnRef idx="1">
            <a:schemeClr val="accent2"/>
          </a:lnRef>
          <a:fillRef idx="2">
            <a:schemeClr val="accent2"/>
          </a:fillRef>
          <a:effectRef idx="1">
            <a:schemeClr val="accent2"/>
          </a:effectRef>
          <a:fontRef idx="minor">
            <a:schemeClr val="dk1"/>
          </a:fontRef>
        </p:style>
        <p:txBody>
          <a:bodyPr>
            <a:scene3d>
              <a:camera prst="orthographicFront">
                <a:rot lat="1800000" lon="0" rev="0"/>
              </a:camera>
              <a:lightRig rig="threePt" dir="t"/>
            </a:scene3d>
          </a:bodyPr>
          <a:lstStyle/>
          <a:p>
            <a:r>
              <a:rPr lang="da-DK" smtClean="0">
                <a:solidFill>
                  <a:schemeClr val="accent3">
                    <a:lumMod val="60000"/>
                    <a:lumOff val="40000"/>
                  </a:schemeClr>
                </a:solidFill>
                <a:latin typeface="Candara" pitchFamily="34" charset="0"/>
                <a:cs typeface="Aharoni" pitchFamily="2" charset="-79"/>
              </a:rPr>
              <a:t>query assessment list</a:t>
            </a:r>
            <a:endParaRPr lang="da-DK" dirty="0">
              <a:solidFill>
                <a:schemeClr val="accent3">
                  <a:lumMod val="60000"/>
                  <a:lumOff val="40000"/>
                </a:schemeClr>
              </a:solidFill>
              <a:latin typeface="Candara" pitchFamily="34" charset="0"/>
              <a:cs typeface="Aharoni" pitchFamily="2" charset="-79"/>
            </a:endParaRPr>
          </a:p>
        </p:txBody>
      </p:sp>
      <p:pic>
        <p:nvPicPr>
          <p:cNvPr id="3" name="Picture 2"/>
          <p:cNvPicPr>
            <a:picLocks noChangeAspect="1"/>
          </p:cNvPicPr>
          <p:nvPr/>
        </p:nvPicPr>
        <p:blipFill>
          <a:blip r:embed="rId3"/>
          <a:stretch>
            <a:fillRect/>
          </a:stretch>
        </p:blipFill>
        <p:spPr>
          <a:xfrm>
            <a:off x="1775520" y="1568822"/>
            <a:ext cx="8595264" cy="4596483"/>
          </a:xfrm>
          <a:prstGeom prst="rect">
            <a:avLst/>
          </a:prstGeom>
        </p:spPr>
      </p:pic>
      <p:pic>
        <p:nvPicPr>
          <p:cNvPr id="39" name="Picture 38"/>
          <p:cNvPicPr>
            <a:picLocks noChangeAspect="1"/>
          </p:cNvPicPr>
          <p:nvPr/>
        </p:nvPicPr>
        <p:blipFill>
          <a:blip r:embed="rId4"/>
          <a:stretch>
            <a:fillRect/>
          </a:stretch>
        </p:blipFill>
        <p:spPr>
          <a:xfrm>
            <a:off x="1991544" y="4035072"/>
            <a:ext cx="2880320" cy="1626177"/>
          </a:xfrm>
          <a:prstGeom prst="rect">
            <a:avLst/>
          </a:prstGeom>
          <a:ln w="76200">
            <a:solidFill>
              <a:srgbClr val="4F81BD">
                <a:alpha val="14118"/>
              </a:srgbClr>
            </a:solidFill>
          </a:ln>
        </p:spPr>
      </p:pic>
      <p:sp>
        <p:nvSpPr>
          <p:cNvPr id="42" name="Curved Right Arrow 41"/>
          <p:cNvSpPr/>
          <p:nvPr/>
        </p:nvSpPr>
        <p:spPr>
          <a:xfrm rot="10800000">
            <a:off x="4943873" y="4581128"/>
            <a:ext cx="1512168" cy="1080120"/>
          </a:xfrm>
          <a:prstGeom prst="curvedRightArrow">
            <a:avLst/>
          </a:prstGeom>
          <a:solidFill>
            <a:srgbClr val="4F81BD">
              <a:alpha val="16863"/>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chemeClr val="tx1"/>
              </a:solidFill>
            </a:endParaRPr>
          </a:p>
        </p:txBody>
      </p:sp>
      <p:sp>
        <p:nvSpPr>
          <p:cNvPr id="7" name="TextBox 6"/>
          <p:cNvSpPr txBox="1"/>
          <p:nvPr/>
        </p:nvSpPr>
        <p:spPr>
          <a:xfrm>
            <a:off x="1703512" y="6309320"/>
            <a:ext cx="1944216" cy="338554"/>
          </a:xfrm>
          <a:prstGeom prst="rect">
            <a:avLst/>
          </a:prstGeom>
          <a:solidFill>
            <a:srgbClr val="006600"/>
          </a:solidFill>
        </p:spPr>
        <p:txBody>
          <a:bodyPr wrap="square" rtlCol="0">
            <a:spAutoFit/>
          </a:bodyPr>
          <a:lstStyle/>
          <a:p>
            <a:r>
              <a:rPr lang="da-DK" sz="1400" dirty="0">
                <a:solidFill>
                  <a:schemeClr val="accent3">
                    <a:lumMod val="60000"/>
                    <a:lumOff val="40000"/>
                  </a:schemeClr>
                </a:solidFill>
                <a:latin typeface="Candara" pitchFamily="34" charset="0"/>
              </a:rPr>
              <a:t>Part </a:t>
            </a:r>
            <a:r>
              <a:rPr lang="da-DK" sz="1600" dirty="0">
                <a:solidFill>
                  <a:schemeClr val="accent3">
                    <a:lumMod val="60000"/>
                    <a:lumOff val="40000"/>
                  </a:schemeClr>
                </a:solidFill>
                <a:latin typeface="Candara" pitchFamily="34" charset="0"/>
              </a:rPr>
              <a:t>2</a:t>
            </a:r>
            <a:r>
              <a:rPr lang="da-DK" sz="1400" dirty="0">
                <a:solidFill>
                  <a:schemeClr val="accent3">
                    <a:lumMod val="60000"/>
                    <a:lumOff val="40000"/>
                  </a:schemeClr>
                </a:solidFill>
                <a:latin typeface="Candara" pitchFamily="34" charset="0"/>
              </a:rPr>
              <a:t>: the system itself</a:t>
            </a:r>
            <a:endParaRPr lang="da-DK" sz="1400" dirty="0">
              <a:solidFill>
                <a:schemeClr val="accent3">
                  <a:lumMod val="60000"/>
                  <a:lumOff val="40000"/>
                </a:schemeClr>
              </a:solidFill>
              <a:latin typeface="Candara" panose="020E0502030303020204" pitchFamily="34" charset="0"/>
            </a:endParaRPr>
          </a:p>
        </p:txBody>
      </p:sp>
    </p:spTree>
    <p:extLst>
      <p:ext uri="{BB962C8B-B14F-4D97-AF65-F5344CB8AC3E}">
        <p14:creationId xmlns:p14="http://schemas.microsoft.com/office/powerpoint/2010/main" val="29725582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tle 1"/>
          <p:cNvSpPr>
            <a:spLocks noGrp="1"/>
          </p:cNvSpPr>
          <p:nvPr>
            <p:ph type="ctrTitle"/>
          </p:nvPr>
        </p:nvSpPr>
        <p:spPr>
          <a:xfrm>
            <a:off x="2209800" y="428605"/>
            <a:ext cx="7772400" cy="869947"/>
          </a:xfrm>
          <a:solidFill>
            <a:srgbClr val="006600"/>
          </a:solidFill>
        </p:spPr>
        <p:style>
          <a:lnRef idx="1">
            <a:schemeClr val="accent2"/>
          </a:lnRef>
          <a:fillRef idx="2">
            <a:schemeClr val="accent2"/>
          </a:fillRef>
          <a:effectRef idx="1">
            <a:schemeClr val="accent2"/>
          </a:effectRef>
          <a:fontRef idx="minor">
            <a:schemeClr val="dk1"/>
          </a:fontRef>
        </p:style>
        <p:txBody>
          <a:bodyPr>
            <a:scene3d>
              <a:camera prst="orthographicFront">
                <a:rot lat="1800000" lon="0" rev="0"/>
              </a:camera>
              <a:lightRig rig="threePt" dir="t"/>
            </a:scene3d>
          </a:bodyPr>
          <a:lstStyle/>
          <a:p>
            <a:r>
              <a:rPr lang="da-DK" smtClean="0">
                <a:solidFill>
                  <a:schemeClr val="accent3">
                    <a:lumMod val="60000"/>
                    <a:lumOff val="40000"/>
                  </a:schemeClr>
                </a:solidFill>
                <a:latin typeface="Candara" pitchFamily="34" charset="0"/>
                <a:cs typeface="Aharoni" pitchFamily="2" charset="-79"/>
              </a:rPr>
              <a:t>inside a query</a:t>
            </a:r>
            <a:endParaRPr lang="da-DK" dirty="0">
              <a:solidFill>
                <a:schemeClr val="accent3">
                  <a:lumMod val="60000"/>
                  <a:lumOff val="40000"/>
                </a:schemeClr>
              </a:solidFill>
              <a:latin typeface="Candara" pitchFamily="34" charset="0"/>
              <a:cs typeface="Aharoni" pitchFamily="2" charset="-79"/>
            </a:endParaRPr>
          </a:p>
        </p:txBody>
      </p:sp>
      <p:pic>
        <p:nvPicPr>
          <p:cNvPr id="3" name="Picture 2"/>
          <p:cNvPicPr>
            <a:picLocks noChangeAspect="1"/>
          </p:cNvPicPr>
          <p:nvPr/>
        </p:nvPicPr>
        <p:blipFill>
          <a:blip r:embed="rId3"/>
          <a:stretch>
            <a:fillRect/>
          </a:stretch>
        </p:blipFill>
        <p:spPr>
          <a:xfrm>
            <a:off x="2567609" y="1412776"/>
            <a:ext cx="7106343" cy="4824536"/>
          </a:xfrm>
          <a:prstGeom prst="rect">
            <a:avLst/>
          </a:prstGeom>
        </p:spPr>
      </p:pic>
      <p:sp>
        <p:nvSpPr>
          <p:cNvPr id="5" name="TextBox 4"/>
          <p:cNvSpPr txBox="1"/>
          <p:nvPr/>
        </p:nvSpPr>
        <p:spPr>
          <a:xfrm>
            <a:off x="1703512" y="6309320"/>
            <a:ext cx="1944216" cy="338554"/>
          </a:xfrm>
          <a:prstGeom prst="rect">
            <a:avLst/>
          </a:prstGeom>
          <a:solidFill>
            <a:srgbClr val="006600"/>
          </a:solidFill>
        </p:spPr>
        <p:txBody>
          <a:bodyPr wrap="square" rtlCol="0">
            <a:spAutoFit/>
          </a:bodyPr>
          <a:lstStyle/>
          <a:p>
            <a:r>
              <a:rPr lang="da-DK" sz="1400" dirty="0">
                <a:solidFill>
                  <a:schemeClr val="accent3">
                    <a:lumMod val="60000"/>
                    <a:lumOff val="40000"/>
                  </a:schemeClr>
                </a:solidFill>
                <a:latin typeface="Candara" pitchFamily="34" charset="0"/>
              </a:rPr>
              <a:t>Part </a:t>
            </a:r>
            <a:r>
              <a:rPr lang="da-DK" sz="1600" dirty="0">
                <a:solidFill>
                  <a:schemeClr val="accent3">
                    <a:lumMod val="60000"/>
                    <a:lumOff val="40000"/>
                  </a:schemeClr>
                </a:solidFill>
                <a:latin typeface="Candara" pitchFamily="34" charset="0"/>
              </a:rPr>
              <a:t>2</a:t>
            </a:r>
            <a:r>
              <a:rPr lang="da-DK" sz="1400" dirty="0">
                <a:solidFill>
                  <a:schemeClr val="accent3">
                    <a:lumMod val="60000"/>
                    <a:lumOff val="40000"/>
                  </a:schemeClr>
                </a:solidFill>
                <a:latin typeface="Candara" pitchFamily="34" charset="0"/>
              </a:rPr>
              <a:t>: the system itself</a:t>
            </a:r>
            <a:endParaRPr lang="da-DK" sz="1400" dirty="0">
              <a:solidFill>
                <a:schemeClr val="accent3">
                  <a:lumMod val="60000"/>
                  <a:lumOff val="40000"/>
                </a:schemeClr>
              </a:solidFill>
              <a:latin typeface="Candara" panose="020E0502030303020204" pitchFamily="34" charset="0"/>
            </a:endParaRPr>
          </a:p>
        </p:txBody>
      </p:sp>
    </p:spTree>
    <p:extLst>
      <p:ext uri="{BB962C8B-B14F-4D97-AF65-F5344CB8AC3E}">
        <p14:creationId xmlns:p14="http://schemas.microsoft.com/office/powerpoint/2010/main" val="37925050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tle 1"/>
          <p:cNvSpPr>
            <a:spLocks noGrp="1"/>
          </p:cNvSpPr>
          <p:nvPr>
            <p:ph type="ctrTitle"/>
          </p:nvPr>
        </p:nvSpPr>
        <p:spPr>
          <a:xfrm>
            <a:off x="2209800" y="428605"/>
            <a:ext cx="7772400" cy="869947"/>
          </a:xfrm>
          <a:solidFill>
            <a:srgbClr val="006600"/>
          </a:solidFill>
        </p:spPr>
        <p:style>
          <a:lnRef idx="1">
            <a:schemeClr val="accent2"/>
          </a:lnRef>
          <a:fillRef idx="2">
            <a:schemeClr val="accent2"/>
          </a:fillRef>
          <a:effectRef idx="1">
            <a:schemeClr val="accent2"/>
          </a:effectRef>
          <a:fontRef idx="minor">
            <a:schemeClr val="dk1"/>
          </a:fontRef>
        </p:style>
        <p:txBody>
          <a:bodyPr>
            <a:scene3d>
              <a:camera prst="orthographicFront">
                <a:rot lat="1800000" lon="0" rev="0"/>
              </a:camera>
              <a:lightRig rig="threePt" dir="t"/>
            </a:scene3d>
          </a:bodyPr>
          <a:lstStyle/>
          <a:p>
            <a:r>
              <a:rPr lang="da-DK" smtClean="0">
                <a:solidFill>
                  <a:schemeClr val="accent3">
                    <a:lumMod val="60000"/>
                    <a:lumOff val="40000"/>
                  </a:schemeClr>
                </a:solidFill>
                <a:latin typeface="Candara" pitchFamily="34" charset="0"/>
                <a:cs typeface="Aharoni" pitchFamily="2" charset="-79"/>
              </a:rPr>
              <a:t>inside a query</a:t>
            </a:r>
            <a:endParaRPr lang="da-DK" dirty="0">
              <a:solidFill>
                <a:schemeClr val="accent3">
                  <a:lumMod val="60000"/>
                  <a:lumOff val="40000"/>
                </a:schemeClr>
              </a:solidFill>
              <a:latin typeface="Candara" pitchFamily="34" charset="0"/>
              <a:cs typeface="Aharoni" pitchFamily="2" charset="-79"/>
            </a:endParaRPr>
          </a:p>
        </p:txBody>
      </p:sp>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2801184" y="1556792"/>
            <a:ext cx="6175137" cy="3725768"/>
          </a:xfrm>
          <a:prstGeom prst="rect">
            <a:avLst/>
          </a:prstGeom>
          <a:noFill/>
          <a:ln>
            <a:noFill/>
          </a:ln>
        </p:spPr>
      </p:pic>
      <p:sp>
        <p:nvSpPr>
          <p:cNvPr id="2" name="TextBox 1"/>
          <p:cNvSpPr txBox="1"/>
          <p:nvPr/>
        </p:nvSpPr>
        <p:spPr>
          <a:xfrm>
            <a:off x="2783632" y="5301209"/>
            <a:ext cx="7632848" cy="954107"/>
          </a:xfrm>
          <a:prstGeom prst="rect">
            <a:avLst/>
          </a:prstGeom>
          <a:noFill/>
          <a:ln w="28575">
            <a:solidFill>
              <a:schemeClr val="tx1"/>
            </a:solidFill>
          </a:ln>
        </p:spPr>
        <p:txBody>
          <a:bodyPr wrap="square" rtlCol="0">
            <a:spAutoFit/>
          </a:bodyPr>
          <a:lstStyle/>
          <a:p>
            <a:r>
              <a:rPr lang="en-US" sz="1400" u="sng" dirty="0"/>
              <a:t>http://koelcterm.sdk.sas.com/add_string_info.htm?</a:t>
            </a:r>
            <a:r>
              <a:rPr lang="en-US" sz="1400" b="1" u="sng" dirty="0"/>
              <a:t>string</a:t>
            </a:r>
            <a:r>
              <a:rPr lang="en-US" sz="1400" u="sng" dirty="0"/>
              <a:t>=Remediation%%2ALead%%2A&amp;</a:t>
            </a:r>
            <a:r>
              <a:rPr lang="en-US" sz="1400" b="1" u="sng" dirty="0"/>
              <a:t>product</a:t>
            </a:r>
            <a:r>
              <a:rPr lang="en-US" sz="1400" u="sng" dirty="0"/>
              <a:t>=\vertical\Products\RiskAndCompliance\Monitor\Source\mrm\Config\Deployment\Content\Preload\Config::d4grc62&amp;</a:t>
            </a:r>
            <a:r>
              <a:rPr lang="en-US" sz="1400" b="1" u="sng" dirty="0"/>
              <a:t>properties_key</a:t>
            </a:r>
            <a:r>
              <a:rPr lang="en-US" sz="1400" u="sng" dirty="0"/>
              <a:t>=linkType.MRM.finding_remediationLead.name1.txt%3D&amp;</a:t>
            </a:r>
            <a:r>
              <a:rPr lang="en-US" sz="1400" b="1" u="sng" dirty="0"/>
              <a:t>scope</a:t>
            </a:r>
            <a:r>
              <a:rPr lang="en-US" sz="1400" u="sng" dirty="0"/>
              <a:t>=MRM&amp;</a:t>
            </a:r>
            <a:r>
              <a:rPr lang="en-US" sz="1400" b="1" u="sng" dirty="0"/>
              <a:t>author</a:t>
            </a:r>
            <a:r>
              <a:rPr lang="en-US" sz="1400" u="sng" dirty="0"/>
              <a:t>=spnmxc</a:t>
            </a:r>
            <a:endParaRPr lang="da-DK" sz="1400" dirty="0"/>
          </a:p>
        </p:txBody>
      </p:sp>
      <p:sp>
        <p:nvSpPr>
          <p:cNvPr id="9" name="Curved Right Arrow 8"/>
          <p:cNvSpPr/>
          <p:nvPr/>
        </p:nvSpPr>
        <p:spPr>
          <a:xfrm>
            <a:off x="1703513" y="3573016"/>
            <a:ext cx="953655" cy="244827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chemeClr val="tx1"/>
              </a:solidFill>
            </a:endParaRPr>
          </a:p>
        </p:txBody>
      </p:sp>
      <p:sp>
        <p:nvSpPr>
          <p:cNvPr id="8" name="TextBox 7"/>
          <p:cNvSpPr txBox="1"/>
          <p:nvPr/>
        </p:nvSpPr>
        <p:spPr>
          <a:xfrm>
            <a:off x="1703512" y="6309320"/>
            <a:ext cx="1944216" cy="338554"/>
          </a:xfrm>
          <a:prstGeom prst="rect">
            <a:avLst/>
          </a:prstGeom>
          <a:solidFill>
            <a:srgbClr val="006600"/>
          </a:solidFill>
        </p:spPr>
        <p:txBody>
          <a:bodyPr wrap="square" rtlCol="0">
            <a:spAutoFit/>
          </a:bodyPr>
          <a:lstStyle/>
          <a:p>
            <a:r>
              <a:rPr lang="da-DK" sz="1400" dirty="0">
                <a:solidFill>
                  <a:schemeClr val="accent3">
                    <a:lumMod val="60000"/>
                    <a:lumOff val="40000"/>
                  </a:schemeClr>
                </a:solidFill>
                <a:latin typeface="Candara" pitchFamily="34" charset="0"/>
              </a:rPr>
              <a:t>Part </a:t>
            </a:r>
            <a:r>
              <a:rPr lang="da-DK" sz="1600" dirty="0">
                <a:solidFill>
                  <a:schemeClr val="accent3">
                    <a:lumMod val="60000"/>
                    <a:lumOff val="40000"/>
                  </a:schemeClr>
                </a:solidFill>
                <a:latin typeface="Candara" pitchFamily="34" charset="0"/>
              </a:rPr>
              <a:t>2</a:t>
            </a:r>
            <a:r>
              <a:rPr lang="da-DK" sz="1400" dirty="0">
                <a:solidFill>
                  <a:schemeClr val="accent3">
                    <a:lumMod val="60000"/>
                    <a:lumOff val="40000"/>
                  </a:schemeClr>
                </a:solidFill>
                <a:latin typeface="Candara" pitchFamily="34" charset="0"/>
              </a:rPr>
              <a:t>: the system itself</a:t>
            </a:r>
            <a:endParaRPr lang="da-DK" sz="1400" dirty="0">
              <a:solidFill>
                <a:schemeClr val="accent3">
                  <a:lumMod val="60000"/>
                  <a:lumOff val="40000"/>
                </a:schemeClr>
              </a:solidFill>
              <a:latin typeface="Candara" panose="020E0502030303020204" pitchFamily="34" charset="0"/>
            </a:endParaRPr>
          </a:p>
        </p:txBody>
      </p:sp>
    </p:spTree>
    <p:extLst>
      <p:ext uri="{BB962C8B-B14F-4D97-AF65-F5344CB8AC3E}">
        <p14:creationId xmlns:p14="http://schemas.microsoft.com/office/powerpoint/2010/main" val="28069458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tle 1"/>
          <p:cNvSpPr>
            <a:spLocks noGrp="1"/>
          </p:cNvSpPr>
          <p:nvPr>
            <p:ph type="ctrTitle"/>
          </p:nvPr>
        </p:nvSpPr>
        <p:spPr>
          <a:xfrm>
            <a:off x="2209800" y="428605"/>
            <a:ext cx="7772400" cy="869947"/>
          </a:xfrm>
          <a:solidFill>
            <a:srgbClr val="006600"/>
          </a:solidFill>
        </p:spPr>
        <p:style>
          <a:lnRef idx="1">
            <a:schemeClr val="accent2"/>
          </a:lnRef>
          <a:fillRef idx="2">
            <a:schemeClr val="accent2"/>
          </a:fillRef>
          <a:effectRef idx="1">
            <a:schemeClr val="accent2"/>
          </a:effectRef>
          <a:fontRef idx="minor">
            <a:schemeClr val="dk1"/>
          </a:fontRef>
        </p:style>
        <p:txBody>
          <a:bodyPr>
            <a:scene3d>
              <a:camera prst="orthographicFront">
                <a:rot lat="1800000" lon="0" rev="0"/>
              </a:camera>
              <a:lightRig rig="threePt" dir="t"/>
            </a:scene3d>
          </a:bodyPr>
          <a:lstStyle/>
          <a:p>
            <a:r>
              <a:rPr lang="da-DK" smtClean="0">
                <a:solidFill>
                  <a:schemeClr val="accent3">
                    <a:lumMod val="60000"/>
                    <a:lumOff val="40000"/>
                  </a:schemeClr>
                </a:solidFill>
                <a:latin typeface="Candara" pitchFamily="34" charset="0"/>
                <a:cs typeface="Aharoni" pitchFamily="2" charset="-79"/>
              </a:rPr>
              <a:t>submit form</a:t>
            </a:r>
            <a:endParaRPr lang="da-DK" dirty="0">
              <a:solidFill>
                <a:schemeClr val="accent3">
                  <a:lumMod val="60000"/>
                  <a:lumOff val="40000"/>
                </a:schemeClr>
              </a:solidFill>
              <a:latin typeface="Candara" pitchFamily="34" charset="0"/>
              <a:cs typeface="Aharoni" pitchFamily="2" charset="-79"/>
            </a:endParaRPr>
          </a:p>
        </p:txBody>
      </p:sp>
      <p:pic>
        <p:nvPicPr>
          <p:cNvPr id="5" name="Picture 4"/>
          <p:cNvPicPr>
            <a:picLocks noChangeAspect="1"/>
          </p:cNvPicPr>
          <p:nvPr/>
        </p:nvPicPr>
        <p:blipFill>
          <a:blip r:embed="rId3"/>
          <a:stretch>
            <a:fillRect/>
          </a:stretch>
        </p:blipFill>
        <p:spPr>
          <a:xfrm>
            <a:off x="1798724" y="1484784"/>
            <a:ext cx="8617757" cy="4608512"/>
          </a:xfrm>
          <a:prstGeom prst="rect">
            <a:avLst/>
          </a:prstGeom>
        </p:spPr>
      </p:pic>
      <p:sp>
        <p:nvSpPr>
          <p:cNvPr id="6" name="TextBox 5"/>
          <p:cNvSpPr txBox="1"/>
          <p:nvPr/>
        </p:nvSpPr>
        <p:spPr>
          <a:xfrm>
            <a:off x="1703512" y="6309320"/>
            <a:ext cx="1944216" cy="338554"/>
          </a:xfrm>
          <a:prstGeom prst="rect">
            <a:avLst/>
          </a:prstGeom>
          <a:solidFill>
            <a:srgbClr val="006600"/>
          </a:solidFill>
        </p:spPr>
        <p:txBody>
          <a:bodyPr wrap="square" rtlCol="0">
            <a:spAutoFit/>
          </a:bodyPr>
          <a:lstStyle/>
          <a:p>
            <a:r>
              <a:rPr lang="da-DK" sz="1400" dirty="0">
                <a:solidFill>
                  <a:schemeClr val="accent3">
                    <a:lumMod val="60000"/>
                    <a:lumOff val="40000"/>
                  </a:schemeClr>
                </a:solidFill>
                <a:latin typeface="Candara" pitchFamily="34" charset="0"/>
              </a:rPr>
              <a:t>Part </a:t>
            </a:r>
            <a:r>
              <a:rPr lang="da-DK" sz="1600" dirty="0">
                <a:solidFill>
                  <a:schemeClr val="accent3">
                    <a:lumMod val="60000"/>
                    <a:lumOff val="40000"/>
                  </a:schemeClr>
                </a:solidFill>
                <a:latin typeface="Candara" pitchFamily="34" charset="0"/>
              </a:rPr>
              <a:t>2</a:t>
            </a:r>
            <a:r>
              <a:rPr lang="da-DK" sz="1400" dirty="0">
                <a:solidFill>
                  <a:schemeClr val="accent3">
                    <a:lumMod val="60000"/>
                    <a:lumOff val="40000"/>
                  </a:schemeClr>
                </a:solidFill>
                <a:latin typeface="Candara" pitchFamily="34" charset="0"/>
              </a:rPr>
              <a:t>: the system itself</a:t>
            </a:r>
            <a:endParaRPr lang="da-DK" sz="1400" dirty="0">
              <a:solidFill>
                <a:schemeClr val="accent3">
                  <a:lumMod val="60000"/>
                  <a:lumOff val="40000"/>
                </a:schemeClr>
              </a:solidFill>
              <a:latin typeface="Candara" panose="020E0502030303020204" pitchFamily="34" charset="0"/>
            </a:endParaRPr>
          </a:p>
        </p:txBody>
      </p:sp>
    </p:spTree>
    <p:extLst>
      <p:ext uri="{BB962C8B-B14F-4D97-AF65-F5344CB8AC3E}">
        <p14:creationId xmlns:p14="http://schemas.microsoft.com/office/powerpoint/2010/main" val="9437601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tle 1"/>
          <p:cNvSpPr>
            <a:spLocks noGrp="1"/>
          </p:cNvSpPr>
          <p:nvPr>
            <p:ph type="ctrTitle"/>
          </p:nvPr>
        </p:nvSpPr>
        <p:spPr>
          <a:xfrm>
            <a:off x="2209800" y="428605"/>
            <a:ext cx="7772400" cy="869947"/>
          </a:xfrm>
          <a:solidFill>
            <a:srgbClr val="006600"/>
          </a:solidFill>
        </p:spPr>
        <p:style>
          <a:lnRef idx="1">
            <a:schemeClr val="accent2"/>
          </a:lnRef>
          <a:fillRef idx="2">
            <a:schemeClr val="accent2"/>
          </a:fillRef>
          <a:effectRef idx="1">
            <a:schemeClr val="accent2"/>
          </a:effectRef>
          <a:fontRef idx="minor">
            <a:schemeClr val="dk1"/>
          </a:fontRef>
        </p:style>
        <p:txBody>
          <a:bodyPr>
            <a:scene3d>
              <a:camera prst="orthographicFront">
                <a:rot lat="1800000" lon="0" rev="0"/>
              </a:camera>
              <a:lightRig rig="threePt" dir="t"/>
            </a:scene3d>
          </a:bodyPr>
          <a:lstStyle/>
          <a:p>
            <a:r>
              <a:rPr lang="da-DK" smtClean="0">
                <a:solidFill>
                  <a:schemeClr val="accent3">
                    <a:lumMod val="60000"/>
                    <a:lumOff val="40000"/>
                  </a:schemeClr>
                </a:solidFill>
                <a:latin typeface="Candara" pitchFamily="34" charset="0"/>
                <a:cs typeface="Aharoni" pitchFamily="2" charset="-79"/>
              </a:rPr>
              <a:t>submit form</a:t>
            </a:r>
            <a:endParaRPr lang="da-DK" dirty="0">
              <a:solidFill>
                <a:schemeClr val="accent3">
                  <a:lumMod val="60000"/>
                  <a:lumOff val="40000"/>
                </a:schemeClr>
              </a:solidFill>
              <a:latin typeface="Candara" pitchFamily="34" charset="0"/>
              <a:cs typeface="Aharoni" pitchFamily="2" charset="-79"/>
            </a:endParaRPr>
          </a:p>
        </p:txBody>
      </p:sp>
      <p:pic>
        <p:nvPicPr>
          <p:cNvPr id="2" name="Picture 1"/>
          <p:cNvPicPr>
            <a:picLocks noChangeAspect="1"/>
          </p:cNvPicPr>
          <p:nvPr/>
        </p:nvPicPr>
        <p:blipFill>
          <a:blip r:embed="rId3"/>
          <a:stretch>
            <a:fillRect/>
          </a:stretch>
        </p:blipFill>
        <p:spPr>
          <a:xfrm>
            <a:off x="1821216" y="1496814"/>
            <a:ext cx="8595264" cy="4596483"/>
          </a:xfrm>
          <a:prstGeom prst="rect">
            <a:avLst/>
          </a:prstGeom>
        </p:spPr>
      </p:pic>
      <p:sp>
        <p:nvSpPr>
          <p:cNvPr id="5" name="TextBox 4"/>
          <p:cNvSpPr txBox="1"/>
          <p:nvPr/>
        </p:nvSpPr>
        <p:spPr>
          <a:xfrm>
            <a:off x="1703512" y="6309320"/>
            <a:ext cx="1944216" cy="338554"/>
          </a:xfrm>
          <a:prstGeom prst="rect">
            <a:avLst/>
          </a:prstGeom>
          <a:solidFill>
            <a:srgbClr val="006600"/>
          </a:solidFill>
        </p:spPr>
        <p:txBody>
          <a:bodyPr wrap="square" rtlCol="0">
            <a:spAutoFit/>
          </a:bodyPr>
          <a:lstStyle/>
          <a:p>
            <a:r>
              <a:rPr lang="da-DK" sz="1400" dirty="0">
                <a:solidFill>
                  <a:schemeClr val="accent3">
                    <a:lumMod val="60000"/>
                    <a:lumOff val="40000"/>
                  </a:schemeClr>
                </a:solidFill>
                <a:latin typeface="Candara" pitchFamily="34" charset="0"/>
              </a:rPr>
              <a:t>Part </a:t>
            </a:r>
            <a:r>
              <a:rPr lang="da-DK" sz="1600" dirty="0">
                <a:solidFill>
                  <a:schemeClr val="accent3">
                    <a:lumMod val="60000"/>
                    <a:lumOff val="40000"/>
                  </a:schemeClr>
                </a:solidFill>
                <a:latin typeface="Candara" pitchFamily="34" charset="0"/>
              </a:rPr>
              <a:t>2</a:t>
            </a:r>
            <a:r>
              <a:rPr lang="da-DK" sz="1400" dirty="0">
                <a:solidFill>
                  <a:schemeClr val="accent3">
                    <a:lumMod val="60000"/>
                    <a:lumOff val="40000"/>
                  </a:schemeClr>
                </a:solidFill>
                <a:latin typeface="Candara" pitchFamily="34" charset="0"/>
              </a:rPr>
              <a:t>: the system itself</a:t>
            </a:r>
            <a:endParaRPr lang="da-DK" sz="1400" dirty="0">
              <a:solidFill>
                <a:schemeClr val="accent3">
                  <a:lumMod val="60000"/>
                  <a:lumOff val="40000"/>
                </a:schemeClr>
              </a:solidFill>
              <a:latin typeface="Candara" panose="020E0502030303020204" pitchFamily="34" charset="0"/>
            </a:endParaRPr>
          </a:p>
        </p:txBody>
      </p:sp>
    </p:spTree>
    <p:extLst>
      <p:ext uri="{BB962C8B-B14F-4D97-AF65-F5344CB8AC3E}">
        <p14:creationId xmlns:p14="http://schemas.microsoft.com/office/powerpoint/2010/main" val="19759657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tle 1"/>
          <p:cNvSpPr>
            <a:spLocks noGrp="1"/>
          </p:cNvSpPr>
          <p:nvPr>
            <p:ph type="ctrTitle"/>
          </p:nvPr>
        </p:nvSpPr>
        <p:spPr>
          <a:xfrm>
            <a:off x="2209800" y="428605"/>
            <a:ext cx="7772400" cy="869947"/>
          </a:xfrm>
          <a:solidFill>
            <a:srgbClr val="006600"/>
          </a:solidFill>
        </p:spPr>
        <p:style>
          <a:lnRef idx="1">
            <a:schemeClr val="accent2"/>
          </a:lnRef>
          <a:fillRef idx="2">
            <a:schemeClr val="accent2"/>
          </a:fillRef>
          <a:effectRef idx="1">
            <a:schemeClr val="accent2"/>
          </a:effectRef>
          <a:fontRef idx="minor">
            <a:schemeClr val="dk1"/>
          </a:fontRef>
        </p:style>
        <p:txBody>
          <a:bodyPr>
            <a:scene3d>
              <a:camera prst="orthographicFront">
                <a:rot lat="1800000" lon="0" rev="0"/>
              </a:camera>
              <a:lightRig rig="threePt" dir="t"/>
            </a:scene3d>
          </a:bodyPr>
          <a:lstStyle/>
          <a:p>
            <a:r>
              <a:rPr lang="da-DK" smtClean="0">
                <a:solidFill>
                  <a:schemeClr val="accent3">
                    <a:lumMod val="60000"/>
                    <a:lumOff val="40000"/>
                  </a:schemeClr>
                </a:solidFill>
                <a:latin typeface="Candara" pitchFamily="34" charset="0"/>
                <a:cs typeface="Aharoni" pitchFamily="2" charset="-79"/>
              </a:rPr>
              <a:t>submit form</a:t>
            </a:r>
            <a:endParaRPr lang="da-DK" dirty="0">
              <a:solidFill>
                <a:schemeClr val="accent3">
                  <a:lumMod val="60000"/>
                  <a:lumOff val="40000"/>
                </a:schemeClr>
              </a:solidFill>
              <a:latin typeface="Candara" pitchFamily="34" charset="0"/>
              <a:cs typeface="Aharoni" pitchFamily="2" charset="-79"/>
            </a:endParaRPr>
          </a:p>
        </p:txBody>
      </p:sp>
      <p:pic>
        <p:nvPicPr>
          <p:cNvPr id="2" name="Picture 1"/>
          <p:cNvPicPr>
            <a:picLocks noChangeAspect="1"/>
          </p:cNvPicPr>
          <p:nvPr/>
        </p:nvPicPr>
        <p:blipFill>
          <a:blip r:embed="rId3"/>
          <a:stretch>
            <a:fillRect/>
          </a:stretch>
        </p:blipFill>
        <p:spPr>
          <a:xfrm>
            <a:off x="1821216" y="1496814"/>
            <a:ext cx="8595264" cy="4596483"/>
          </a:xfrm>
          <a:prstGeom prst="rect">
            <a:avLst/>
          </a:prstGeom>
        </p:spPr>
      </p:pic>
      <p:pic>
        <p:nvPicPr>
          <p:cNvPr id="3" name="Picture 2"/>
          <p:cNvPicPr>
            <a:picLocks noChangeAspect="1"/>
          </p:cNvPicPr>
          <p:nvPr/>
        </p:nvPicPr>
        <p:blipFill>
          <a:blip r:embed="rId4"/>
          <a:stretch>
            <a:fillRect/>
          </a:stretch>
        </p:blipFill>
        <p:spPr>
          <a:xfrm>
            <a:off x="3500452" y="3717032"/>
            <a:ext cx="6916028" cy="1174998"/>
          </a:xfrm>
          <a:prstGeom prst="rect">
            <a:avLst/>
          </a:prstGeom>
          <a:ln w="76200">
            <a:solidFill>
              <a:srgbClr val="4F81BD">
                <a:alpha val="10196"/>
              </a:srgbClr>
            </a:solidFill>
          </a:ln>
        </p:spPr>
      </p:pic>
      <p:cxnSp>
        <p:nvCxnSpPr>
          <p:cNvPr id="7" name="Straight Arrow Connector 6"/>
          <p:cNvCxnSpPr/>
          <p:nvPr/>
        </p:nvCxnSpPr>
        <p:spPr>
          <a:xfrm>
            <a:off x="5807968" y="2924944"/>
            <a:ext cx="936104" cy="72008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703512" y="6309320"/>
            <a:ext cx="1944216" cy="338554"/>
          </a:xfrm>
          <a:prstGeom prst="rect">
            <a:avLst/>
          </a:prstGeom>
          <a:solidFill>
            <a:srgbClr val="006600"/>
          </a:solidFill>
        </p:spPr>
        <p:txBody>
          <a:bodyPr wrap="square" rtlCol="0">
            <a:spAutoFit/>
          </a:bodyPr>
          <a:lstStyle/>
          <a:p>
            <a:r>
              <a:rPr lang="da-DK" sz="1400" dirty="0">
                <a:solidFill>
                  <a:schemeClr val="accent3">
                    <a:lumMod val="60000"/>
                    <a:lumOff val="40000"/>
                  </a:schemeClr>
                </a:solidFill>
                <a:latin typeface="Candara" pitchFamily="34" charset="0"/>
              </a:rPr>
              <a:t>Part </a:t>
            </a:r>
            <a:r>
              <a:rPr lang="da-DK" sz="1600" dirty="0">
                <a:solidFill>
                  <a:schemeClr val="accent3">
                    <a:lumMod val="60000"/>
                    <a:lumOff val="40000"/>
                  </a:schemeClr>
                </a:solidFill>
                <a:latin typeface="Candara" pitchFamily="34" charset="0"/>
              </a:rPr>
              <a:t>2</a:t>
            </a:r>
            <a:r>
              <a:rPr lang="da-DK" sz="1400" dirty="0">
                <a:solidFill>
                  <a:schemeClr val="accent3">
                    <a:lumMod val="60000"/>
                    <a:lumOff val="40000"/>
                  </a:schemeClr>
                </a:solidFill>
                <a:latin typeface="Candara" pitchFamily="34" charset="0"/>
              </a:rPr>
              <a:t>: the system itself</a:t>
            </a:r>
            <a:endParaRPr lang="da-DK" sz="1400" dirty="0">
              <a:solidFill>
                <a:schemeClr val="accent3">
                  <a:lumMod val="60000"/>
                  <a:lumOff val="40000"/>
                </a:schemeClr>
              </a:solidFill>
              <a:latin typeface="Candara" panose="020E0502030303020204" pitchFamily="34" charset="0"/>
            </a:endParaRPr>
          </a:p>
        </p:txBody>
      </p:sp>
    </p:spTree>
    <p:extLst>
      <p:ext uri="{BB962C8B-B14F-4D97-AF65-F5344CB8AC3E}">
        <p14:creationId xmlns:p14="http://schemas.microsoft.com/office/powerpoint/2010/main" val="12739515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tle 1"/>
          <p:cNvSpPr>
            <a:spLocks noGrp="1"/>
          </p:cNvSpPr>
          <p:nvPr>
            <p:ph type="ctrTitle"/>
          </p:nvPr>
        </p:nvSpPr>
        <p:spPr>
          <a:xfrm>
            <a:off x="2209800" y="428605"/>
            <a:ext cx="7772400" cy="869947"/>
          </a:xfrm>
          <a:solidFill>
            <a:srgbClr val="006600"/>
          </a:solidFill>
        </p:spPr>
        <p:style>
          <a:lnRef idx="1">
            <a:schemeClr val="accent2"/>
          </a:lnRef>
          <a:fillRef idx="2">
            <a:schemeClr val="accent2"/>
          </a:fillRef>
          <a:effectRef idx="1">
            <a:schemeClr val="accent2"/>
          </a:effectRef>
          <a:fontRef idx="minor">
            <a:schemeClr val="dk1"/>
          </a:fontRef>
        </p:style>
        <p:txBody>
          <a:bodyPr>
            <a:scene3d>
              <a:camera prst="orthographicFront">
                <a:rot lat="1800000" lon="0" rev="0"/>
              </a:camera>
              <a:lightRig rig="threePt" dir="t"/>
            </a:scene3d>
          </a:bodyPr>
          <a:lstStyle/>
          <a:p>
            <a:r>
              <a:rPr lang="da-DK" smtClean="0">
                <a:solidFill>
                  <a:schemeClr val="accent3">
                    <a:lumMod val="60000"/>
                    <a:lumOff val="40000"/>
                  </a:schemeClr>
                </a:solidFill>
                <a:latin typeface="Candara" pitchFamily="34" charset="0"/>
                <a:cs typeface="Aharoni" pitchFamily="2" charset="-79"/>
              </a:rPr>
              <a:t>submit form</a:t>
            </a:r>
            <a:endParaRPr lang="da-DK" dirty="0">
              <a:solidFill>
                <a:schemeClr val="accent3">
                  <a:lumMod val="60000"/>
                  <a:lumOff val="40000"/>
                </a:schemeClr>
              </a:solidFill>
              <a:latin typeface="Candara" pitchFamily="34" charset="0"/>
              <a:cs typeface="Aharoni" pitchFamily="2" charset="-79"/>
            </a:endParaRPr>
          </a:p>
        </p:txBody>
      </p:sp>
      <p:pic>
        <p:nvPicPr>
          <p:cNvPr id="2" name="Picture 1"/>
          <p:cNvPicPr>
            <a:picLocks noChangeAspect="1"/>
          </p:cNvPicPr>
          <p:nvPr/>
        </p:nvPicPr>
        <p:blipFill>
          <a:blip r:embed="rId3"/>
          <a:stretch>
            <a:fillRect/>
          </a:stretch>
        </p:blipFill>
        <p:spPr>
          <a:xfrm>
            <a:off x="1821216" y="1496814"/>
            <a:ext cx="8595264" cy="4596483"/>
          </a:xfrm>
          <a:prstGeom prst="rect">
            <a:avLst/>
          </a:prstGeom>
        </p:spPr>
      </p:pic>
      <p:pic>
        <p:nvPicPr>
          <p:cNvPr id="5" name="Picture 4"/>
          <p:cNvPicPr>
            <a:picLocks noChangeAspect="1"/>
          </p:cNvPicPr>
          <p:nvPr/>
        </p:nvPicPr>
        <p:blipFill>
          <a:blip r:embed="rId4"/>
          <a:stretch>
            <a:fillRect/>
          </a:stretch>
        </p:blipFill>
        <p:spPr>
          <a:xfrm>
            <a:off x="5303912" y="1978848"/>
            <a:ext cx="4248472" cy="4310551"/>
          </a:xfrm>
          <a:prstGeom prst="rect">
            <a:avLst/>
          </a:prstGeom>
          <a:ln w="76200">
            <a:solidFill>
              <a:srgbClr val="4F81BD">
                <a:alpha val="18039"/>
              </a:srgbClr>
            </a:solidFill>
          </a:ln>
        </p:spPr>
      </p:pic>
      <p:cxnSp>
        <p:nvCxnSpPr>
          <p:cNvPr id="9" name="Straight Arrow Connector 8"/>
          <p:cNvCxnSpPr/>
          <p:nvPr/>
        </p:nvCxnSpPr>
        <p:spPr>
          <a:xfrm flipV="1">
            <a:off x="3863752" y="4005064"/>
            <a:ext cx="1296144" cy="50405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703512" y="6309320"/>
            <a:ext cx="1944216" cy="338554"/>
          </a:xfrm>
          <a:prstGeom prst="rect">
            <a:avLst/>
          </a:prstGeom>
          <a:solidFill>
            <a:srgbClr val="006600"/>
          </a:solidFill>
        </p:spPr>
        <p:txBody>
          <a:bodyPr wrap="square" rtlCol="0">
            <a:spAutoFit/>
          </a:bodyPr>
          <a:lstStyle/>
          <a:p>
            <a:r>
              <a:rPr lang="da-DK" sz="1400" dirty="0">
                <a:solidFill>
                  <a:schemeClr val="accent3">
                    <a:lumMod val="60000"/>
                    <a:lumOff val="40000"/>
                  </a:schemeClr>
                </a:solidFill>
                <a:latin typeface="Candara" pitchFamily="34" charset="0"/>
              </a:rPr>
              <a:t>Part </a:t>
            </a:r>
            <a:r>
              <a:rPr lang="da-DK" sz="1600" dirty="0">
                <a:solidFill>
                  <a:schemeClr val="accent3">
                    <a:lumMod val="60000"/>
                    <a:lumOff val="40000"/>
                  </a:schemeClr>
                </a:solidFill>
                <a:latin typeface="Candara" pitchFamily="34" charset="0"/>
              </a:rPr>
              <a:t>2</a:t>
            </a:r>
            <a:r>
              <a:rPr lang="da-DK" sz="1400" dirty="0">
                <a:solidFill>
                  <a:schemeClr val="accent3">
                    <a:lumMod val="60000"/>
                    <a:lumOff val="40000"/>
                  </a:schemeClr>
                </a:solidFill>
                <a:latin typeface="Candara" pitchFamily="34" charset="0"/>
              </a:rPr>
              <a:t>: the system itself</a:t>
            </a:r>
            <a:endParaRPr lang="da-DK" sz="1400" dirty="0">
              <a:solidFill>
                <a:schemeClr val="accent3">
                  <a:lumMod val="60000"/>
                  <a:lumOff val="40000"/>
                </a:schemeClr>
              </a:solidFill>
              <a:latin typeface="Candara" panose="020E0502030303020204" pitchFamily="34" charset="0"/>
            </a:endParaRPr>
          </a:p>
        </p:txBody>
      </p:sp>
    </p:spTree>
    <p:extLst>
      <p:ext uri="{BB962C8B-B14F-4D97-AF65-F5344CB8AC3E}">
        <p14:creationId xmlns:p14="http://schemas.microsoft.com/office/powerpoint/2010/main" val="123494710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tle 1"/>
          <p:cNvSpPr>
            <a:spLocks noGrp="1"/>
          </p:cNvSpPr>
          <p:nvPr>
            <p:ph type="ctrTitle"/>
          </p:nvPr>
        </p:nvSpPr>
        <p:spPr>
          <a:xfrm>
            <a:off x="2209800" y="428605"/>
            <a:ext cx="7772400" cy="869947"/>
          </a:xfrm>
          <a:solidFill>
            <a:srgbClr val="006600"/>
          </a:solidFill>
        </p:spPr>
        <p:style>
          <a:lnRef idx="1">
            <a:schemeClr val="accent2"/>
          </a:lnRef>
          <a:fillRef idx="2">
            <a:schemeClr val="accent2"/>
          </a:fillRef>
          <a:effectRef idx="1">
            <a:schemeClr val="accent2"/>
          </a:effectRef>
          <a:fontRef idx="minor">
            <a:schemeClr val="dk1"/>
          </a:fontRef>
        </p:style>
        <p:txBody>
          <a:bodyPr>
            <a:scene3d>
              <a:camera prst="orthographicFront">
                <a:rot lat="1800000" lon="0" rev="0"/>
              </a:camera>
              <a:lightRig rig="threePt" dir="t"/>
            </a:scene3d>
          </a:bodyPr>
          <a:lstStyle/>
          <a:p>
            <a:r>
              <a:rPr lang="da-DK" smtClean="0">
                <a:solidFill>
                  <a:schemeClr val="accent3">
                    <a:lumMod val="60000"/>
                    <a:lumOff val="40000"/>
                  </a:schemeClr>
                </a:solidFill>
                <a:latin typeface="Candara" pitchFamily="34" charset="0"/>
                <a:cs typeface="Aharoni" pitchFamily="2" charset="-79"/>
              </a:rPr>
              <a:t>dictionary build</a:t>
            </a:r>
            <a:endParaRPr lang="da-DK" dirty="0">
              <a:solidFill>
                <a:schemeClr val="accent3">
                  <a:lumMod val="60000"/>
                  <a:lumOff val="40000"/>
                </a:schemeClr>
              </a:solidFill>
              <a:latin typeface="Candara" pitchFamily="34" charset="0"/>
              <a:cs typeface="Aharoni" pitchFamily="2" charset="-79"/>
            </a:endParaRPr>
          </a:p>
        </p:txBody>
      </p:sp>
      <p:pic>
        <p:nvPicPr>
          <p:cNvPr id="3" name="Picture 2"/>
          <p:cNvPicPr>
            <a:picLocks noChangeAspect="1"/>
          </p:cNvPicPr>
          <p:nvPr/>
        </p:nvPicPr>
        <p:blipFill>
          <a:blip r:embed="rId3"/>
          <a:stretch>
            <a:fillRect/>
          </a:stretch>
        </p:blipFill>
        <p:spPr>
          <a:xfrm>
            <a:off x="1919537" y="1484784"/>
            <a:ext cx="8273883" cy="4478238"/>
          </a:xfrm>
          <a:prstGeom prst="rect">
            <a:avLst/>
          </a:prstGeom>
        </p:spPr>
      </p:pic>
      <p:sp>
        <p:nvSpPr>
          <p:cNvPr id="5" name="TextBox 4"/>
          <p:cNvSpPr txBox="1"/>
          <p:nvPr/>
        </p:nvSpPr>
        <p:spPr>
          <a:xfrm>
            <a:off x="1703512" y="6309320"/>
            <a:ext cx="1944216" cy="338554"/>
          </a:xfrm>
          <a:prstGeom prst="rect">
            <a:avLst/>
          </a:prstGeom>
          <a:solidFill>
            <a:srgbClr val="006600"/>
          </a:solidFill>
        </p:spPr>
        <p:txBody>
          <a:bodyPr wrap="square" rtlCol="0">
            <a:spAutoFit/>
          </a:bodyPr>
          <a:lstStyle/>
          <a:p>
            <a:r>
              <a:rPr lang="da-DK" sz="1400" dirty="0">
                <a:solidFill>
                  <a:schemeClr val="accent3">
                    <a:lumMod val="60000"/>
                    <a:lumOff val="40000"/>
                  </a:schemeClr>
                </a:solidFill>
                <a:latin typeface="Candara" pitchFamily="34" charset="0"/>
              </a:rPr>
              <a:t>Part </a:t>
            </a:r>
            <a:r>
              <a:rPr lang="da-DK" sz="1600" dirty="0">
                <a:solidFill>
                  <a:schemeClr val="accent3">
                    <a:lumMod val="60000"/>
                    <a:lumOff val="40000"/>
                  </a:schemeClr>
                </a:solidFill>
                <a:latin typeface="Candara" pitchFamily="34" charset="0"/>
              </a:rPr>
              <a:t>2</a:t>
            </a:r>
            <a:r>
              <a:rPr lang="da-DK" sz="1400" dirty="0">
                <a:solidFill>
                  <a:schemeClr val="accent3">
                    <a:lumMod val="60000"/>
                    <a:lumOff val="40000"/>
                  </a:schemeClr>
                </a:solidFill>
                <a:latin typeface="Candara" pitchFamily="34" charset="0"/>
              </a:rPr>
              <a:t>: the system itself</a:t>
            </a:r>
            <a:endParaRPr lang="da-DK" sz="1400" dirty="0">
              <a:solidFill>
                <a:schemeClr val="accent3">
                  <a:lumMod val="60000"/>
                  <a:lumOff val="40000"/>
                </a:schemeClr>
              </a:solidFill>
              <a:latin typeface="Candara" panose="020E0502030303020204" pitchFamily="34" charset="0"/>
            </a:endParaRPr>
          </a:p>
        </p:txBody>
      </p:sp>
    </p:spTree>
    <p:extLst>
      <p:ext uri="{BB962C8B-B14F-4D97-AF65-F5344CB8AC3E}">
        <p14:creationId xmlns:p14="http://schemas.microsoft.com/office/powerpoint/2010/main" val="24640593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tle 1"/>
          <p:cNvSpPr>
            <a:spLocks noGrp="1"/>
          </p:cNvSpPr>
          <p:nvPr>
            <p:ph type="ctrTitle"/>
          </p:nvPr>
        </p:nvSpPr>
        <p:spPr>
          <a:xfrm>
            <a:off x="2209800" y="428605"/>
            <a:ext cx="7772400" cy="869947"/>
          </a:xfrm>
          <a:solidFill>
            <a:srgbClr val="006600"/>
          </a:solidFill>
        </p:spPr>
        <p:style>
          <a:lnRef idx="1">
            <a:schemeClr val="accent2"/>
          </a:lnRef>
          <a:fillRef idx="2">
            <a:schemeClr val="accent2"/>
          </a:fillRef>
          <a:effectRef idx="1">
            <a:schemeClr val="accent2"/>
          </a:effectRef>
          <a:fontRef idx="minor">
            <a:schemeClr val="dk1"/>
          </a:fontRef>
        </p:style>
        <p:txBody>
          <a:bodyPr>
            <a:scene3d>
              <a:camera prst="orthographicFront">
                <a:rot lat="1800000" lon="0" rev="0"/>
              </a:camera>
              <a:lightRig rig="threePt" dir="t"/>
            </a:scene3d>
          </a:bodyPr>
          <a:lstStyle/>
          <a:p>
            <a:r>
              <a:rPr lang="da-DK" smtClean="0">
                <a:solidFill>
                  <a:schemeClr val="accent3">
                    <a:lumMod val="60000"/>
                    <a:lumOff val="40000"/>
                  </a:schemeClr>
                </a:solidFill>
                <a:latin typeface="Candara" pitchFamily="34" charset="0"/>
                <a:cs typeface="Aharoni" pitchFamily="2" charset="-79"/>
              </a:rPr>
              <a:t>dictionary in CAT tool</a:t>
            </a:r>
            <a:endParaRPr lang="da-DK" dirty="0">
              <a:solidFill>
                <a:schemeClr val="accent3">
                  <a:lumMod val="60000"/>
                  <a:lumOff val="40000"/>
                </a:schemeClr>
              </a:solidFill>
              <a:latin typeface="Candara" pitchFamily="34" charset="0"/>
              <a:cs typeface="Aharoni" pitchFamily="2" charset="-79"/>
            </a:endParaRPr>
          </a:p>
        </p:txBody>
      </p:sp>
      <p:pic>
        <p:nvPicPr>
          <p:cNvPr id="2" name="Picture 1"/>
          <p:cNvPicPr>
            <a:picLocks noChangeAspect="1"/>
          </p:cNvPicPr>
          <p:nvPr/>
        </p:nvPicPr>
        <p:blipFill>
          <a:blip r:embed="rId3"/>
          <a:stretch>
            <a:fillRect/>
          </a:stretch>
        </p:blipFill>
        <p:spPr>
          <a:xfrm>
            <a:off x="2021306" y="1538188"/>
            <a:ext cx="8149389" cy="4483100"/>
          </a:xfrm>
          <a:prstGeom prst="rect">
            <a:avLst/>
          </a:prstGeom>
        </p:spPr>
      </p:pic>
      <p:sp>
        <p:nvSpPr>
          <p:cNvPr id="5" name="TextBox 4"/>
          <p:cNvSpPr txBox="1"/>
          <p:nvPr/>
        </p:nvSpPr>
        <p:spPr>
          <a:xfrm>
            <a:off x="1703512" y="6309320"/>
            <a:ext cx="1944216" cy="338554"/>
          </a:xfrm>
          <a:prstGeom prst="rect">
            <a:avLst/>
          </a:prstGeom>
          <a:solidFill>
            <a:srgbClr val="006600"/>
          </a:solidFill>
        </p:spPr>
        <p:txBody>
          <a:bodyPr wrap="square" rtlCol="0">
            <a:spAutoFit/>
          </a:bodyPr>
          <a:lstStyle/>
          <a:p>
            <a:r>
              <a:rPr lang="da-DK" sz="1400" dirty="0">
                <a:solidFill>
                  <a:schemeClr val="accent3">
                    <a:lumMod val="60000"/>
                    <a:lumOff val="40000"/>
                  </a:schemeClr>
                </a:solidFill>
                <a:latin typeface="Candara" pitchFamily="34" charset="0"/>
              </a:rPr>
              <a:t>Part </a:t>
            </a:r>
            <a:r>
              <a:rPr lang="da-DK" sz="1600" dirty="0">
                <a:solidFill>
                  <a:schemeClr val="accent3">
                    <a:lumMod val="60000"/>
                    <a:lumOff val="40000"/>
                  </a:schemeClr>
                </a:solidFill>
                <a:latin typeface="Candara" pitchFamily="34" charset="0"/>
              </a:rPr>
              <a:t>2</a:t>
            </a:r>
            <a:r>
              <a:rPr lang="da-DK" sz="1400" dirty="0">
                <a:solidFill>
                  <a:schemeClr val="accent3">
                    <a:lumMod val="60000"/>
                    <a:lumOff val="40000"/>
                  </a:schemeClr>
                </a:solidFill>
                <a:latin typeface="Candara" pitchFamily="34" charset="0"/>
              </a:rPr>
              <a:t>: the system itself</a:t>
            </a:r>
            <a:endParaRPr lang="da-DK" sz="1400" dirty="0">
              <a:solidFill>
                <a:schemeClr val="accent3">
                  <a:lumMod val="60000"/>
                  <a:lumOff val="40000"/>
                </a:schemeClr>
              </a:solidFill>
              <a:latin typeface="Candara" panose="020E0502030303020204" pitchFamily="34" charset="0"/>
            </a:endParaRPr>
          </a:p>
        </p:txBody>
      </p:sp>
    </p:spTree>
    <p:extLst>
      <p:ext uri="{BB962C8B-B14F-4D97-AF65-F5344CB8AC3E}">
        <p14:creationId xmlns:p14="http://schemas.microsoft.com/office/powerpoint/2010/main" val="40550507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a:stretch>
            <a:fillRect/>
          </a:stretch>
        </p:blipFill>
        <p:spPr>
          <a:xfrm>
            <a:off x="2423591" y="693812"/>
            <a:ext cx="2205974" cy="2520000"/>
          </a:xfrm>
          <a:prstGeom prst="rect">
            <a:avLst/>
          </a:prstGeom>
        </p:spPr>
      </p:pic>
      <p:pic>
        <p:nvPicPr>
          <p:cNvPr id="15" name="Picture 14"/>
          <p:cNvPicPr>
            <a:picLocks noChangeAspect="1"/>
          </p:cNvPicPr>
          <p:nvPr/>
        </p:nvPicPr>
        <p:blipFill>
          <a:blip r:embed="rId4"/>
          <a:stretch>
            <a:fillRect/>
          </a:stretch>
        </p:blipFill>
        <p:spPr>
          <a:xfrm>
            <a:off x="7275356" y="3718148"/>
            <a:ext cx="2205974" cy="2520000"/>
          </a:xfrm>
          <a:prstGeom prst="rect">
            <a:avLst/>
          </a:prstGeom>
        </p:spPr>
      </p:pic>
      <p:pic>
        <p:nvPicPr>
          <p:cNvPr id="16" name="Picture 15"/>
          <p:cNvPicPr>
            <a:picLocks noChangeAspect="1"/>
          </p:cNvPicPr>
          <p:nvPr/>
        </p:nvPicPr>
        <p:blipFill>
          <a:blip r:embed="rId5"/>
          <a:stretch>
            <a:fillRect/>
          </a:stretch>
        </p:blipFill>
        <p:spPr>
          <a:xfrm>
            <a:off x="4899092" y="2276872"/>
            <a:ext cx="2205974" cy="2520000"/>
          </a:xfrm>
          <a:prstGeom prst="rect">
            <a:avLst/>
          </a:prstGeom>
        </p:spPr>
      </p:pic>
    </p:spTree>
    <p:extLst>
      <p:ext uri="{BB962C8B-B14F-4D97-AF65-F5344CB8AC3E}">
        <p14:creationId xmlns:p14="http://schemas.microsoft.com/office/powerpoint/2010/main" val="32503958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tle 1"/>
          <p:cNvSpPr>
            <a:spLocks noGrp="1"/>
          </p:cNvSpPr>
          <p:nvPr>
            <p:ph type="ctrTitle"/>
          </p:nvPr>
        </p:nvSpPr>
        <p:spPr>
          <a:xfrm>
            <a:off x="2209800" y="428605"/>
            <a:ext cx="7772400" cy="869947"/>
          </a:xfrm>
          <a:solidFill>
            <a:srgbClr val="006600"/>
          </a:solidFill>
        </p:spPr>
        <p:style>
          <a:lnRef idx="1">
            <a:schemeClr val="accent2"/>
          </a:lnRef>
          <a:fillRef idx="2">
            <a:schemeClr val="accent2"/>
          </a:fillRef>
          <a:effectRef idx="1">
            <a:schemeClr val="accent2"/>
          </a:effectRef>
          <a:fontRef idx="minor">
            <a:schemeClr val="dk1"/>
          </a:fontRef>
        </p:style>
        <p:txBody>
          <a:bodyPr>
            <a:scene3d>
              <a:camera prst="orthographicFront">
                <a:rot lat="1800000" lon="0" rev="0"/>
              </a:camera>
              <a:lightRig rig="threePt" dir="t"/>
            </a:scene3d>
          </a:bodyPr>
          <a:lstStyle/>
          <a:p>
            <a:r>
              <a:rPr lang="da-DK" smtClean="0">
                <a:solidFill>
                  <a:schemeClr val="accent3">
                    <a:lumMod val="60000"/>
                    <a:lumOff val="40000"/>
                  </a:schemeClr>
                </a:solidFill>
                <a:latin typeface="Candara" pitchFamily="34" charset="0"/>
                <a:cs typeface="Aharoni" pitchFamily="2" charset="-79"/>
              </a:rPr>
              <a:t>dictionary in CAT tool</a:t>
            </a:r>
            <a:endParaRPr lang="da-DK" dirty="0">
              <a:solidFill>
                <a:schemeClr val="accent3">
                  <a:lumMod val="60000"/>
                  <a:lumOff val="40000"/>
                </a:schemeClr>
              </a:solidFill>
              <a:latin typeface="Candara" pitchFamily="34" charset="0"/>
              <a:cs typeface="Aharoni" pitchFamily="2" charset="-79"/>
            </a:endParaRPr>
          </a:p>
        </p:txBody>
      </p:sp>
      <p:pic>
        <p:nvPicPr>
          <p:cNvPr id="2" name="Picture 1"/>
          <p:cNvPicPr>
            <a:picLocks noChangeAspect="1"/>
          </p:cNvPicPr>
          <p:nvPr/>
        </p:nvPicPr>
        <p:blipFill>
          <a:blip r:embed="rId3"/>
          <a:stretch>
            <a:fillRect/>
          </a:stretch>
        </p:blipFill>
        <p:spPr>
          <a:xfrm>
            <a:off x="2021306" y="1538188"/>
            <a:ext cx="8149389" cy="4483100"/>
          </a:xfrm>
          <a:prstGeom prst="rect">
            <a:avLst/>
          </a:prstGeom>
        </p:spPr>
      </p:pic>
      <p:pic>
        <p:nvPicPr>
          <p:cNvPr id="3" name="Picture 2"/>
          <p:cNvPicPr>
            <a:picLocks noChangeAspect="1"/>
          </p:cNvPicPr>
          <p:nvPr/>
        </p:nvPicPr>
        <p:blipFill>
          <a:blip r:embed="rId4"/>
          <a:stretch>
            <a:fillRect/>
          </a:stretch>
        </p:blipFill>
        <p:spPr>
          <a:xfrm>
            <a:off x="4290944" y="3212976"/>
            <a:ext cx="4901400" cy="3296758"/>
          </a:xfrm>
          <a:prstGeom prst="rect">
            <a:avLst/>
          </a:prstGeom>
          <a:ln w="19050">
            <a:solidFill>
              <a:schemeClr val="tx1"/>
            </a:solidFill>
          </a:ln>
        </p:spPr>
      </p:pic>
      <p:sp>
        <p:nvSpPr>
          <p:cNvPr id="5" name="Curved Right Arrow 4"/>
          <p:cNvSpPr/>
          <p:nvPr/>
        </p:nvSpPr>
        <p:spPr>
          <a:xfrm>
            <a:off x="7536160" y="2564904"/>
            <a:ext cx="936104" cy="936104"/>
          </a:xfrm>
          <a:prstGeom prst="curvedRightArrow">
            <a:avLst/>
          </a:prstGeom>
          <a:solidFill>
            <a:srgbClr val="4F81BD">
              <a:alpha val="1607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chemeClr val="tx1"/>
              </a:solidFill>
            </a:endParaRPr>
          </a:p>
        </p:txBody>
      </p:sp>
      <p:sp>
        <p:nvSpPr>
          <p:cNvPr id="8" name="TextBox 7"/>
          <p:cNvSpPr txBox="1"/>
          <p:nvPr/>
        </p:nvSpPr>
        <p:spPr>
          <a:xfrm>
            <a:off x="1703512" y="6309320"/>
            <a:ext cx="1944216" cy="338554"/>
          </a:xfrm>
          <a:prstGeom prst="rect">
            <a:avLst/>
          </a:prstGeom>
          <a:solidFill>
            <a:srgbClr val="006600"/>
          </a:solidFill>
        </p:spPr>
        <p:txBody>
          <a:bodyPr wrap="square" rtlCol="0">
            <a:spAutoFit/>
          </a:bodyPr>
          <a:lstStyle/>
          <a:p>
            <a:r>
              <a:rPr lang="da-DK" sz="1400" dirty="0">
                <a:solidFill>
                  <a:schemeClr val="accent3">
                    <a:lumMod val="60000"/>
                    <a:lumOff val="40000"/>
                  </a:schemeClr>
                </a:solidFill>
                <a:latin typeface="Candara" pitchFamily="34" charset="0"/>
              </a:rPr>
              <a:t>Part </a:t>
            </a:r>
            <a:r>
              <a:rPr lang="da-DK" sz="1600" dirty="0">
                <a:solidFill>
                  <a:schemeClr val="accent3">
                    <a:lumMod val="60000"/>
                    <a:lumOff val="40000"/>
                  </a:schemeClr>
                </a:solidFill>
                <a:latin typeface="Candara" pitchFamily="34" charset="0"/>
              </a:rPr>
              <a:t>2</a:t>
            </a:r>
            <a:r>
              <a:rPr lang="da-DK" sz="1400" dirty="0">
                <a:solidFill>
                  <a:schemeClr val="accent3">
                    <a:lumMod val="60000"/>
                    <a:lumOff val="40000"/>
                  </a:schemeClr>
                </a:solidFill>
                <a:latin typeface="Candara" pitchFamily="34" charset="0"/>
              </a:rPr>
              <a:t>: the system itself</a:t>
            </a:r>
            <a:endParaRPr lang="da-DK" sz="1400" dirty="0">
              <a:solidFill>
                <a:schemeClr val="accent3">
                  <a:lumMod val="60000"/>
                  <a:lumOff val="40000"/>
                </a:schemeClr>
              </a:solidFill>
              <a:latin typeface="Candara" panose="020E0502030303020204" pitchFamily="34" charset="0"/>
            </a:endParaRPr>
          </a:p>
        </p:txBody>
      </p:sp>
    </p:spTree>
    <p:extLst>
      <p:ext uri="{BB962C8B-B14F-4D97-AF65-F5344CB8AC3E}">
        <p14:creationId xmlns:p14="http://schemas.microsoft.com/office/powerpoint/2010/main" val="410833608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tle 1"/>
          <p:cNvSpPr>
            <a:spLocks noGrp="1"/>
          </p:cNvSpPr>
          <p:nvPr>
            <p:ph type="ctrTitle"/>
          </p:nvPr>
        </p:nvSpPr>
        <p:spPr>
          <a:xfrm>
            <a:off x="2209800" y="428605"/>
            <a:ext cx="7772400" cy="869947"/>
          </a:xfrm>
          <a:solidFill>
            <a:srgbClr val="006600"/>
          </a:solidFill>
        </p:spPr>
        <p:style>
          <a:lnRef idx="1">
            <a:schemeClr val="accent2"/>
          </a:lnRef>
          <a:fillRef idx="2">
            <a:schemeClr val="accent2"/>
          </a:fillRef>
          <a:effectRef idx="1">
            <a:schemeClr val="accent2"/>
          </a:effectRef>
          <a:fontRef idx="minor">
            <a:schemeClr val="dk1"/>
          </a:fontRef>
        </p:style>
        <p:txBody>
          <a:bodyPr>
            <a:scene3d>
              <a:camera prst="orthographicFront">
                <a:rot lat="1800000" lon="0" rev="0"/>
              </a:camera>
              <a:lightRig rig="threePt" dir="t"/>
            </a:scene3d>
          </a:bodyPr>
          <a:lstStyle/>
          <a:p>
            <a:r>
              <a:rPr lang="da-DK" smtClean="0">
                <a:solidFill>
                  <a:schemeClr val="accent3">
                    <a:lumMod val="60000"/>
                    <a:lumOff val="40000"/>
                  </a:schemeClr>
                </a:solidFill>
                <a:latin typeface="Candara" pitchFamily="34" charset="0"/>
                <a:cs typeface="Aharoni" pitchFamily="2" charset="-79"/>
              </a:rPr>
              <a:t>technologies</a:t>
            </a:r>
            <a:endParaRPr lang="da-DK" dirty="0">
              <a:solidFill>
                <a:schemeClr val="accent3">
                  <a:lumMod val="60000"/>
                  <a:lumOff val="40000"/>
                </a:schemeClr>
              </a:solidFill>
              <a:latin typeface="Candara" pitchFamily="34" charset="0"/>
              <a:cs typeface="Aharoni" pitchFamily="2" charset="-79"/>
            </a:endParaRPr>
          </a:p>
        </p:txBody>
      </p:sp>
      <p:sp>
        <p:nvSpPr>
          <p:cNvPr id="6" name="Rounded Rectangle 5"/>
          <p:cNvSpPr/>
          <p:nvPr/>
        </p:nvSpPr>
        <p:spPr>
          <a:xfrm>
            <a:off x="7680176" y="3429000"/>
            <a:ext cx="2160240" cy="1008112"/>
          </a:xfrm>
          <a:prstGeom prst="round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extBox 6"/>
          <p:cNvSpPr txBox="1"/>
          <p:nvPr/>
        </p:nvSpPr>
        <p:spPr>
          <a:xfrm>
            <a:off x="8220236" y="3567427"/>
            <a:ext cx="1224136" cy="830997"/>
          </a:xfrm>
          <a:prstGeom prst="rect">
            <a:avLst/>
          </a:prstGeom>
          <a:noFill/>
        </p:spPr>
        <p:txBody>
          <a:bodyPr wrap="square" rtlCol="0">
            <a:spAutoFit/>
          </a:bodyPr>
          <a:lstStyle/>
          <a:p>
            <a:r>
              <a:rPr lang="da-DK" sz="2400" dirty="0"/>
              <a:t>SAS scripts</a:t>
            </a:r>
            <a:endParaRPr lang="da-DK" sz="2400" dirty="0"/>
          </a:p>
        </p:txBody>
      </p:sp>
      <p:sp>
        <p:nvSpPr>
          <p:cNvPr id="9" name="Rounded Rectangle 8"/>
          <p:cNvSpPr/>
          <p:nvPr/>
        </p:nvSpPr>
        <p:spPr>
          <a:xfrm>
            <a:off x="2639616" y="1844824"/>
            <a:ext cx="2160240" cy="1008112"/>
          </a:xfrm>
          <a:prstGeom prst="round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TextBox 9"/>
          <p:cNvSpPr txBox="1"/>
          <p:nvPr/>
        </p:nvSpPr>
        <p:spPr>
          <a:xfrm>
            <a:off x="3251684" y="1928845"/>
            <a:ext cx="936104" cy="830997"/>
          </a:xfrm>
          <a:prstGeom prst="rect">
            <a:avLst/>
          </a:prstGeom>
          <a:noFill/>
        </p:spPr>
        <p:txBody>
          <a:bodyPr wrap="square" rtlCol="0">
            <a:spAutoFit/>
          </a:bodyPr>
          <a:lstStyle/>
          <a:p>
            <a:r>
              <a:rPr lang="da-DK" sz="2400" dirty="0"/>
              <a:t>HTML forms</a:t>
            </a:r>
            <a:endParaRPr lang="da-DK" sz="2400" dirty="0"/>
          </a:p>
        </p:txBody>
      </p:sp>
      <p:sp>
        <p:nvSpPr>
          <p:cNvPr id="11" name="Rounded Rectangle 10"/>
          <p:cNvSpPr/>
          <p:nvPr/>
        </p:nvSpPr>
        <p:spPr>
          <a:xfrm>
            <a:off x="5159896" y="2636912"/>
            <a:ext cx="2160240" cy="1008112"/>
          </a:xfrm>
          <a:prstGeom prst="round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2" name="TextBox 11"/>
          <p:cNvSpPr txBox="1"/>
          <p:nvPr/>
        </p:nvSpPr>
        <p:spPr>
          <a:xfrm>
            <a:off x="5631696" y="2896197"/>
            <a:ext cx="1224136" cy="461665"/>
          </a:xfrm>
          <a:prstGeom prst="rect">
            <a:avLst/>
          </a:prstGeom>
          <a:noFill/>
        </p:spPr>
        <p:txBody>
          <a:bodyPr wrap="square" rtlCol="0">
            <a:spAutoFit/>
          </a:bodyPr>
          <a:lstStyle/>
          <a:p>
            <a:r>
              <a:rPr lang="da-DK" sz="2400" dirty="0"/>
              <a:t>CGI perl</a:t>
            </a:r>
            <a:endParaRPr lang="da-DK" sz="2400" dirty="0"/>
          </a:p>
        </p:txBody>
      </p:sp>
      <p:sp>
        <p:nvSpPr>
          <p:cNvPr id="13" name="Rounded Rectangle 12"/>
          <p:cNvSpPr/>
          <p:nvPr/>
        </p:nvSpPr>
        <p:spPr>
          <a:xfrm>
            <a:off x="2639616" y="4653136"/>
            <a:ext cx="2160240" cy="1008112"/>
          </a:xfrm>
          <a:prstGeom prst="round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4" name="TextBox 13"/>
          <p:cNvSpPr txBox="1"/>
          <p:nvPr/>
        </p:nvSpPr>
        <p:spPr>
          <a:xfrm>
            <a:off x="2996602" y="4756568"/>
            <a:ext cx="1440160" cy="830997"/>
          </a:xfrm>
          <a:prstGeom prst="rect">
            <a:avLst/>
          </a:prstGeom>
          <a:noFill/>
        </p:spPr>
        <p:txBody>
          <a:bodyPr wrap="square" rtlCol="0">
            <a:spAutoFit/>
          </a:bodyPr>
          <a:lstStyle/>
          <a:p>
            <a:r>
              <a:rPr lang="da-DK" sz="2400" dirty="0"/>
              <a:t>javascript arrays</a:t>
            </a:r>
            <a:endParaRPr lang="da-DK" sz="2400" dirty="0"/>
          </a:p>
        </p:txBody>
      </p:sp>
      <p:sp>
        <p:nvSpPr>
          <p:cNvPr id="15" name="Rounded Rectangle 14"/>
          <p:cNvSpPr/>
          <p:nvPr/>
        </p:nvSpPr>
        <p:spPr>
          <a:xfrm>
            <a:off x="8400256" y="5229200"/>
            <a:ext cx="2160240" cy="1008112"/>
          </a:xfrm>
          <a:prstGeom prst="round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6" name="TextBox 15"/>
          <p:cNvSpPr txBox="1"/>
          <p:nvPr/>
        </p:nvSpPr>
        <p:spPr>
          <a:xfrm>
            <a:off x="8688288" y="5301208"/>
            <a:ext cx="1656184" cy="830997"/>
          </a:xfrm>
          <a:prstGeom prst="rect">
            <a:avLst/>
          </a:prstGeom>
          <a:noFill/>
        </p:spPr>
        <p:txBody>
          <a:bodyPr wrap="square" rtlCol="0">
            <a:spAutoFit/>
          </a:bodyPr>
          <a:lstStyle/>
          <a:p>
            <a:r>
              <a:rPr lang="da-DK" sz="2400" dirty="0"/>
              <a:t>martif dictionary</a:t>
            </a:r>
            <a:endParaRPr lang="da-DK" sz="2400" dirty="0"/>
          </a:p>
        </p:txBody>
      </p:sp>
      <p:cxnSp>
        <p:nvCxnSpPr>
          <p:cNvPr id="20" name="Curved Connector 19"/>
          <p:cNvCxnSpPr/>
          <p:nvPr/>
        </p:nvCxnSpPr>
        <p:spPr>
          <a:xfrm rot="10800000" flipV="1">
            <a:off x="5159896" y="4222829"/>
            <a:ext cx="2304256" cy="862355"/>
          </a:xfrm>
          <a:prstGeom prst="curvedConnector3">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4" name="Curved Connector 23"/>
          <p:cNvCxnSpPr/>
          <p:nvPr/>
        </p:nvCxnSpPr>
        <p:spPr>
          <a:xfrm>
            <a:off x="4943872" y="1988840"/>
            <a:ext cx="1224136" cy="504056"/>
          </a:xfrm>
          <a:prstGeom prst="curvedConnector3">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6" name="Curved Connector 25"/>
          <p:cNvCxnSpPr/>
          <p:nvPr/>
        </p:nvCxnSpPr>
        <p:spPr>
          <a:xfrm>
            <a:off x="7536160" y="2780928"/>
            <a:ext cx="1224136" cy="504056"/>
          </a:xfrm>
          <a:prstGeom prst="curvedConnector3">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3719736" y="3172326"/>
            <a:ext cx="0" cy="1264786"/>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9048328" y="4581128"/>
            <a:ext cx="720080" cy="432048"/>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9" name="Rounded Rectangle 18"/>
          <p:cNvSpPr/>
          <p:nvPr/>
        </p:nvSpPr>
        <p:spPr>
          <a:xfrm>
            <a:off x="6023992" y="5229200"/>
            <a:ext cx="2160240" cy="1008112"/>
          </a:xfrm>
          <a:prstGeom prst="round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1" name="TextBox 20"/>
          <p:cNvSpPr txBox="1"/>
          <p:nvPr/>
        </p:nvSpPr>
        <p:spPr>
          <a:xfrm>
            <a:off x="6384032" y="5446965"/>
            <a:ext cx="1368152" cy="461665"/>
          </a:xfrm>
          <a:prstGeom prst="rect">
            <a:avLst/>
          </a:prstGeom>
          <a:noFill/>
        </p:spPr>
        <p:txBody>
          <a:bodyPr wrap="square" rtlCol="0">
            <a:spAutoFit/>
          </a:bodyPr>
          <a:lstStyle/>
          <a:p>
            <a:r>
              <a:rPr lang="da-DK" sz="2400" dirty="0"/>
              <a:t>termbase</a:t>
            </a:r>
            <a:endParaRPr lang="da-DK" sz="2400" dirty="0"/>
          </a:p>
        </p:txBody>
      </p:sp>
      <p:cxnSp>
        <p:nvCxnSpPr>
          <p:cNvPr id="22" name="Straight Arrow Connector 21"/>
          <p:cNvCxnSpPr/>
          <p:nvPr/>
        </p:nvCxnSpPr>
        <p:spPr>
          <a:xfrm flipH="1">
            <a:off x="7176120" y="4581129"/>
            <a:ext cx="792088" cy="470223"/>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879976" y="5085184"/>
            <a:ext cx="2448272"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876922" y="5085184"/>
            <a:ext cx="3054" cy="1296144"/>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5878450" y="6381328"/>
            <a:ext cx="2449798"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5878450" y="5085184"/>
            <a:ext cx="2449798" cy="369332"/>
          </a:xfrm>
          <a:prstGeom prst="rect">
            <a:avLst/>
          </a:prstGeom>
          <a:solidFill>
            <a:srgbClr val="B2B2B2">
              <a:alpha val="30196"/>
            </a:srgbClr>
          </a:solidFill>
        </p:spPr>
        <p:txBody>
          <a:bodyPr wrap="square" rtlCol="0">
            <a:spAutoFit/>
          </a:bodyPr>
          <a:lstStyle/>
          <a:p>
            <a:endParaRPr lang="da-DK"/>
          </a:p>
        </p:txBody>
      </p:sp>
      <p:cxnSp>
        <p:nvCxnSpPr>
          <p:cNvPr id="40" name="Straight Connector 39"/>
          <p:cNvCxnSpPr/>
          <p:nvPr/>
        </p:nvCxnSpPr>
        <p:spPr>
          <a:xfrm flipH="1">
            <a:off x="8325194" y="5085184"/>
            <a:ext cx="3054" cy="1296144"/>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1703512" y="6309320"/>
            <a:ext cx="1944216" cy="338554"/>
          </a:xfrm>
          <a:prstGeom prst="rect">
            <a:avLst/>
          </a:prstGeom>
          <a:solidFill>
            <a:srgbClr val="006600"/>
          </a:solidFill>
        </p:spPr>
        <p:txBody>
          <a:bodyPr wrap="square" rtlCol="0">
            <a:spAutoFit/>
          </a:bodyPr>
          <a:lstStyle/>
          <a:p>
            <a:r>
              <a:rPr lang="da-DK" sz="1400" dirty="0">
                <a:solidFill>
                  <a:schemeClr val="accent3">
                    <a:lumMod val="60000"/>
                    <a:lumOff val="40000"/>
                  </a:schemeClr>
                </a:solidFill>
                <a:latin typeface="Candara" pitchFamily="34" charset="0"/>
              </a:rPr>
              <a:t>Part </a:t>
            </a:r>
            <a:r>
              <a:rPr lang="da-DK" sz="1600" dirty="0">
                <a:solidFill>
                  <a:schemeClr val="accent3">
                    <a:lumMod val="60000"/>
                    <a:lumOff val="40000"/>
                  </a:schemeClr>
                </a:solidFill>
                <a:latin typeface="Candara" pitchFamily="34" charset="0"/>
              </a:rPr>
              <a:t>2</a:t>
            </a:r>
            <a:r>
              <a:rPr lang="da-DK" sz="1400" dirty="0">
                <a:solidFill>
                  <a:schemeClr val="accent3">
                    <a:lumMod val="60000"/>
                    <a:lumOff val="40000"/>
                  </a:schemeClr>
                </a:solidFill>
                <a:latin typeface="Candara" pitchFamily="34" charset="0"/>
              </a:rPr>
              <a:t>: the system itself</a:t>
            </a:r>
            <a:endParaRPr lang="da-DK" sz="1400" dirty="0">
              <a:solidFill>
                <a:schemeClr val="accent3">
                  <a:lumMod val="60000"/>
                  <a:lumOff val="40000"/>
                </a:schemeClr>
              </a:solidFill>
              <a:latin typeface="Candara" panose="020E0502030303020204" pitchFamily="34" charset="0"/>
            </a:endParaRPr>
          </a:p>
        </p:txBody>
      </p:sp>
    </p:spTree>
    <p:extLst>
      <p:ext uri="{BB962C8B-B14F-4D97-AF65-F5344CB8AC3E}">
        <p14:creationId xmlns:p14="http://schemas.microsoft.com/office/powerpoint/2010/main" val="258263610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tle 1"/>
          <p:cNvSpPr>
            <a:spLocks noGrp="1"/>
          </p:cNvSpPr>
          <p:nvPr>
            <p:ph type="ctrTitle"/>
          </p:nvPr>
        </p:nvSpPr>
        <p:spPr>
          <a:xfrm>
            <a:off x="2209800" y="428605"/>
            <a:ext cx="7772400" cy="869947"/>
          </a:xfrm>
          <a:solidFill>
            <a:srgbClr val="006600"/>
          </a:solidFill>
        </p:spPr>
        <p:style>
          <a:lnRef idx="1">
            <a:schemeClr val="accent2"/>
          </a:lnRef>
          <a:fillRef idx="2">
            <a:schemeClr val="accent2"/>
          </a:fillRef>
          <a:effectRef idx="1">
            <a:schemeClr val="accent2"/>
          </a:effectRef>
          <a:fontRef idx="minor">
            <a:schemeClr val="dk1"/>
          </a:fontRef>
        </p:style>
        <p:txBody>
          <a:bodyPr>
            <a:scene3d>
              <a:camera prst="orthographicFront">
                <a:rot lat="1800000" lon="0" rev="0"/>
              </a:camera>
              <a:lightRig rig="threePt" dir="t"/>
            </a:scene3d>
          </a:bodyPr>
          <a:lstStyle/>
          <a:p>
            <a:r>
              <a:rPr lang="da-DK" smtClean="0">
                <a:solidFill>
                  <a:schemeClr val="accent3">
                    <a:lumMod val="60000"/>
                    <a:lumOff val="40000"/>
                  </a:schemeClr>
                </a:solidFill>
                <a:latin typeface="Candara" pitchFamily="34" charset="0"/>
                <a:cs typeface="Aharoni" pitchFamily="2" charset="-79"/>
              </a:rPr>
              <a:t>timing challenges</a:t>
            </a:r>
            <a:endParaRPr lang="da-DK" dirty="0">
              <a:solidFill>
                <a:schemeClr val="accent3">
                  <a:lumMod val="60000"/>
                  <a:lumOff val="40000"/>
                </a:schemeClr>
              </a:solidFill>
              <a:latin typeface="Candara" pitchFamily="34" charset="0"/>
              <a:cs typeface="Aharoni" pitchFamily="2" charset="-79"/>
            </a:endParaRPr>
          </a:p>
        </p:txBody>
      </p:sp>
      <p:sp>
        <p:nvSpPr>
          <p:cNvPr id="19" name="Subtitle 2"/>
          <p:cNvSpPr>
            <a:spLocks noGrp="1"/>
          </p:cNvSpPr>
          <p:nvPr>
            <p:ph type="subTitle" idx="1"/>
          </p:nvPr>
        </p:nvSpPr>
        <p:spPr>
          <a:xfrm>
            <a:off x="1631504" y="2276872"/>
            <a:ext cx="8928992" cy="3024336"/>
          </a:xfrm>
        </p:spPr>
        <p:txBody>
          <a:bodyPr>
            <a:normAutofit/>
          </a:bodyPr>
          <a:lstStyle/>
          <a:p>
            <a:pPr>
              <a:lnSpc>
                <a:spcPts val="4400"/>
              </a:lnSpc>
              <a:spcAft>
                <a:spcPts val="2400"/>
              </a:spcAft>
            </a:pPr>
            <a:r>
              <a:rPr lang="en-US" sz="3600" dirty="0" smtClean="0">
                <a:solidFill>
                  <a:schemeClr val="tx2"/>
                </a:solidFill>
                <a:latin typeface="Candara" pitchFamily="34" charset="0"/>
              </a:rPr>
              <a:t>data changes daily</a:t>
            </a:r>
          </a:p>
          <a:p>
            <a:pPr>
              <a:lnSpc>
                <a:spcPts val="4400"/>
              </a:lnSpc>
              <a:spcAft>
                <a:spcPts val="2400"/>
              </a:spcAft>
            </a:pPr>
            <a:r>
              <a:rPr lang="en-US" sz="3600" dirty="0" smtClean="0">
                <a:solidFill>
                  <a:schemeClr val="tx2"/>
                </a:solidFill>
                <a:latin typeface="Candara" pitchFamily="34" charset="0"/>
              </a:rPr>
              <a:t>best time to build a dictionary?</a:t>
            </a:r>
          </a:p>
          <a:p>
            <a:pPr>
              <a:lnSpc>
                <a:spcPts val="4400"/>
              </a:lnSpc>
              <a:spcAft>
                <a:spcPts val="2400"/>
              </a:spcAft>
            </a:pPr>
            <a:r>
              <a:rPr lang="en-US" sz="3600" dirty="0" smtClean="0">
                <a:solidFill>
                  <a:schemeClr val="tx2"/>
                </a:solidFill>
                <a:latin typeface="Candara" pitchFamily="34" charset="0"/>
              </a:rPr>
              <a:t>translators sometimes need prompting</a:t>
            </a:r>
            <a:endParaRPr lang="en-US" sz="4800" dirty="0">
              <a:solidFill>
                <a:schemeClr val="tx2"/>
              </a:solidFill>
              <a:latin typeface="Candara" pitchFamily="34" charset="0"/>
            </a:endParaRPr>
          </a:p>
          <a:p>
            <a:pPr>
              <a:lnSpc>
                <a:spcPts val="4400"/>
              </a:lnSpc>
            </a:pPr>
            <a:endParaRPr lang="en-US" sz="1600" dirty="0">
              <a:solidFill>
                <a:schemeClr val="tx1"/>
              </a:solidFill>
              <a:latin typeface="Candara" pitchFamily="34" charset="0"/>
            </a:endParaRPr>
          </a:p>
        </p:txBody>
      </p:sp>
      <p:sp>
        <p:nvSpPr>
          <p:cNvPr id="5" name="TextBox 4"/>
          <p:cNvSpPr txBox="1"/>
          <p:nvPr/>
        </p:nvSpPr>
        <p:spPr>
          <a:xfrm>
            <a:off x="1703512" y="6309320"/>
            <a:ext cx="1944216" cy="338554"/>
          </a:xfrm>
          <a:prstGeom prst="rect">
            <a:avLst/>
          </a:prstGeom>
          <a:solidFill>
            <a:srgbClr val="006600"/>
          </a:solidFill>
        </p:spPr>
        <p:txBody>
          <a:bodyPr wrap="square" rtlCol="0">
            <a:spAutoFit/>
          </a:bodyPr>
          <a:lstStyle/>
          <a:p>
            <a:r>
              <a:rPr lang="da-DK" sz="1400" dirty="0">
                <a:solidFill>
                  <a:schemeClr val="accent3">
                    <a:lumMod val="60000"/>
                    <a:lumOff val="40000"/>
                  </a:schemeClr>
                </a:solidFill>
                <a:latin typeface="Candara" pitchFamily="34" charset="0"/>
              </a:rPr>
              <a:t>Part </a:t>
            </a:r>
            <a:r>
              <a:rPr lang="da-DK" sz="1600" dirty="0">
                <a:solidFill>
                  <a:schemeClr val="accent3">
                    <a:lumMod val="60000"/>
                    <a:lumOff val="40000"/>
                  </a:schemeClr>
                </a:solidFill>
                <a:latin typeface="Candara" pitchFamily="34" charset="0"/>
              </a:rPr>
              <a:t>2</a:t>
            </a:r>
            <a:r>
              <a:rPr lang="da-DK" sz="1400" dirty="0">
                <a:solidFill>
                  <a:schemeClr val="accent3">
                    <a:lumMod val="60000"/>
                    <a:lumOff val="40000"/>
                  </a:schemeClr>
                </a:solidFill>
                <a:latin typeface="Candara" pitchFamily="34" charset="0"/>
              </a:rPr>
              <a:t>: the system itself</a:t>
            </a:r>
            <a:endParaRPr lang="da-DK" sz="1400" dirty="0">
              <a:solidFill>
                <a:schemeClr val="accent3">
                  <a:lumMod val="60000"/>
                  <a:lumOff val="40000"/>
                </a:schemeClr>
              </a:solidFill>
              <a:latin typeface="Candara" panose="020E0502030303020204" pitchFamily="34" charset="0"/>
            </a:endParaRPr>
          </a:p>
        </p:txBody>
      </p:sp>
    </p:spTree>
    <p:extLst>
      <p:ext uri="{BB962C8B-B14F-4D97-AF65-F5344CB8AC3E}">
        <p14:creationId xmlns:p14="http://schemas.microsoft.com/office/powerpoint/2010/main" val="23605008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tle 1"/>
          <p:cNvSpPr>
            <a:spLocks noGrp="1"/>
          </p:cNvSpPr>
          <p:nvPr>
            <p:ph type="ctrTitle"/>
          </p:nvPr>
        </p:nvSpPr>
        <p:spPr>
          <a:xfrm>
            <a:off x="2209800" y="428605"/>
            <a:ext cx="7772400" cy="869947"/>
          </a:xfrm>
          <a:solidFill>
            <a:srgbClr val="006600"/>
          </a:solidFill>
        </p:spPr>
        <p:style>
          <a:lnRef idx="1">
            <a:schemeClr val="accent2"/>
          </a:lnRef>
          <a:fillRef idx="2">
            <a:schemeClr val="accent2"/>
          </a:fillRef>
          <a:effectRef idx="1">
            <a:schemeClr val="accent2"/>
          </a:effectRef>
          <a:fontRef idx="minor">
            <a:schemeClr val="dk1"/>
          </a:fontRef>
        </p:style>
        <p:txBody>
          <a:bodyPr>
            <a:scene3d>
              <a:camera prst="orthographicFront">
                <a:rot lat="1800000" lon="0" rev="0"/>
              </a:camera>
              <a:lightRig rig="threePt" dir="t"/>
            </a:scene3d>
          </a:bodyPr>
          <a:lstStyle/>
          <a:p>
            <a:r>
              <a:rPr lang="da-DK" smtClean="0">
                <a:solidFill>
                  <a:schemeClr val="accent3">
                    <a:lumMod val="60000"/>
                    <a:lumOff val="40000"/>
                  </a:schemeClr>
                </a:solidFill>
                <a:latin typeface="Candara" pitchFamily="34" charset="0"/>
                <a:cs typeface="Aharoni" pitchFamily="2" charset="-79"/>
              </a:rPr>
              <a:t>attitude challenges?</a:t>
            </a:r>
            <a:endParaRPr lang="da-DK" dirty="0">
              <a:solidFill>
                <a:schemeClr val="accent3">
                  <a:lumMod val="60000"/>
                  <a:lumOff val="40000"/>
                </a:schemeClr>
              </a:solidFill>
              <a:latin typeface="Candara" pitchFamily="34" charset="0"/>
              <a:cs typeface="Aharoni" pitchFamily="2" charset="-79"/>
            </a:endParaRPr>
          </a:p>
        </p:txBody>
      </p:sp>
      <p:sp>
        <p:nvSpPr>
          <p:cNvPr id="19" name="Subtitle 2"/>
          <p:cNvSpPr>
            <a:spLocks noGrp="1"/>
          </p:cNvSpPr>
          <p:nvPr>
            <p:ph type="subTitle" idx="1"/>
          </p:nvPr>
        </p:nvSpPr>
        <p:spPr>
          <a:xfrm>
            <a:off x="1703512" y="1844824"/>
            <a:ext cx="8784976" cy="3816424"/>
          </a:xfrm>
        </p:spPr>
        <p:txBody>
          <a:bodyPr>
            <a:noAutofit/>
          </a:bodyPr>
          <a:lstStyle/>
          <a:p>
            <a:pPr>
              <a:lnSpc>
                <a:spcPts val="4400"/>
              </a:lnSpc>
              <a:spcAft>
                <a:spcPts val="2400"/>
              </a:spcAft>
            </a:pPr>
            <a:r>
              <a:rPr lang="en-US" sz="3600" dirty="0" smtClean="0">
                <a:solidFill>
                  <a:schemeClr val="tx2"/>
                </a:solidFill>
                <a:latin typeface="Candara" pitchFamily="34" charset="0"/>
              </a:rPr>
              <a:t>surprisingly – no negativity at all!</a:t>
            </a:r>
          </a:p>
          <a:p>
            <a:pPr>
              <a:lnSpc>
                <a:spcPts val="4400"/>
              </a:lnSpc>
              <a:spcAft>
                <a:spcPts val="2400"/>
              </a:spcAft>
            </a:pPr>
            <a:r>
              <a:rPr lang="en-US" sz="3600" dirty="0" smtClean="0">
                <a:solidFill>
                  <a:schemeClr val="tx2"/>
                </a:solidFill>
                <a:latin typeface="Candara" pitchFamily="34" charset="0"/>
              </a:rPr>
              <a:t>full support all round!</a:t>
            </a:r>
          </a:p>
          <a:p>
            <a:pPr>
              <a:lnSpc>
                <a:spcPts val="4400"/>
              </a:lnSpc>
              <a:spcAft>
                <a:spcPts val="2400"/>
              </a:spcAft>
            </a:pPr>
            <a:r>
              <a:rPr lang="en-US" sz="3600" dirty="0" smtClean="0">
                <a:solidFill>
                  <a:schemeClr val="tx2"/>
                </a:solidFill>
                <a:latin typeface="Candara" pitchFamily="34" charset="0"/>
              </a:rPr>
              <a:t>vendors needed more detailed instruction</a:t>
            </a:r>
          </a:p>
          <a:p>
            <a:pPr>
              <a:lnSpc>
                <a:spcPts val="4400"/>
              </a:lnSpc>
              <a:spcAft>
                <a:spcPts val="2400"/>
              </a:spcAft>
            </a:pPr>
            <a:r>
              <a:rPr lang="en-US" sz="3600" dirty="0" smtClean="0">
                <a:solidFill>
                  <a:schemeClr val="tx2"/>
                </a:solidFill>
                <a:latin typeface="Candara" pitchFamily="34" charset="0"/>
              </a:rPr>
              <a:t>immediate management support</a:t>
            </a:r>
          </a:p>
          <a:p>
            <a:pPr>
              <a:lnSpc>
                <a:spcPts val="4400"/>
              </a:lnSpc>
            </a:pPr>
            <a:endParaRPr lang="en-US" dirty="0">
              <a:solidFill>
                <a:schemeClr val="tx1"/>
              </a:solidFill>
              <a:latin typeface="Candara" pitchFamily="34" charset="0"/>
            </a:endParaRPr>
          </a:p>
        </p:txBody>
      </p:sp>
      <p:sp>
        <p:nvSpPr>
          <p:cNvPr id="5" name="TextBox 4"/>
          <p:cNvSpPr txBox="1"/>
          <p:nvPr/>
        </p:nvSpPr>
        <p:spPr>
          <a:xfrm>
            <a:off x="1703512" y="6309320"/>
            <a:ext cx="1944216" cy="338554"/>
          </a:xfrm>
          <a:prstGeom prst="rect">
            <a:avLst/>
          </a:prstGeom>
          <a:solidFill>
            <a:srgbClr val="006600"/>
          </a:solidFill>
        </p:spPr>
        <p:txBody>
          <a:bodyPr wrap="square" rtlCol="0">
            <a:spAutoFit/>
          </a:bodyPr>
          <a:lstStyle/>
          <a:p>
            <a:r>
              <a:rPr lang="da-DK" sz="1400" dirty="0">
                <a:solidFill>
                  <a:schemeClr val="accent3">
                    <a:lumMod val="60000"/>
                    <a:lumOff val="40000"/>
                  </a:schemeClr>
                </a:solidFill>
                <a:latin typeface="Candara" pitchFamily="34" charset="0"/>
              </a:rPr>
              <a:t>Part </a:t>
            </a:r>
            <a:r>
              <a:rPr lang="da-DK" sz="1600" dirty="0">
                <a:solidFill>
                  <a:schemeClr val="accent3">
                    <a:lumMod val="60000"/>
                    <a:lumOff val="40000"/>
                  </a:schemeClr>
                </a:solidFill>
                <a:latin typeface="Candara" pitchFamily="34" charset="0"/>
              </a:rPr>
              <a:t>2</a:t>
            </a:r>
            <a:r>
              <a:rPr lang="da-DK" sz="1400" dirty="0">
                <a:solidFill>
                  <a:schemeClr val="accent3">
                    <a:lumMod val="60000"/>
                    <a:lumOff val="40000"/>
                  </a:schemeClr>
                </a:solidFill>
                <a:latin typeface="Candara" pitchFamily="34" charset="0"/>
              </a:rPr>
              <a:t>: the system itself</a:t>
            </a:r>
            <a:endParaRPr lang="da-DK" sz="1400" dirty="0">
              <a:solidFill>
                <a:schemeClr val="accent3">
                  <a:lumMod val="60000"/>
                  <a:lumOff val="40000"/>
                </a:schemeClr>
              </a:solidFill>
              <a:latin typeface="Candara" panose="020E0502030303020204" pitchFamily="34" charset="0"/>
            </a:endParaRPr>
          </a:p>
        </p:txBody>
      </p:sp>
    </p:spTree>
    <p:extLst>
      <p:ext uri="{BB962C8B-B14F-4D97-AF65-F5344CB8AC3E}">
        <p14:creationId xmlns:p14="http://schemas.microsoft.com/office/powerpoint/2010/main" val="16271960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tle 1"/>
          <p:cNvSpPr>
            <a:spLocks noGrp="1"/>
          </p:cNvSpPr>
          <p:nvPr>
            <p:ph type="ctrTitle"/>
          </p:nvPr>
        </p:nvSpPr>
        <p:spPr>
          <a:xfrm>
            <a:off x="2209800" y="428605"/>
            <a:ext cx="7772400" cy="869947"/>
          </a:xfrm>
          <a:solidFill>
            <a:srgbClr val="006600"/>
          </a:solidFill>
        </p:spPr>
        <p:style>
          <a:lnRef idx="1">
            <a:schemeClr val="accent2"/>
          </a:lnRef>
          <a:fillRef idx="2">
            <a:schemeClr val="accent2"/>
          </a:fillRef>
          <a:effectRef idx="1">
            <a:schemeClr val="accent2"/>
          </a:effectRef>
          <a:fontRef idx="minor">
            <a:schemeClr val="dk1"/>
          </a:fontRef>
        </p:style>
        <p:txBody>
          <a:bodyPr>
            <a:scene3d>
              <a:camera prst="orthographicFront">
                <a:rot lat="1800000" lon="0" rev="0"/>
              </a:camera>
              <a:lightRig rig="threePt" dir="t"/>
            </a:scene3d>
          </a:bodyPr>
          <a:lstStyle/>
          <a:p>
            <a:r>
              <a:rPr lang="da-DK" smtClean="0">
                <a:solidFill>
                  <a:schemeClr val="accent3">
                    <a:lumMod val="60000"/>
                    <a:lumOff val="40000"/>
                  </a:schemeClr>
                </a:solidFill>
                <a:latin typeface="Candara" pitchFamily="34" charset="0"/>
                <a:cs typeface="Aharoni" pitchFamily="2" charset="-79"/>
              </a:rPr>
              <a:t>data challenges?</a:t>
            </a:r>
            <a:endParaRPr lang="da-DK" dirty="0">
              <a:solidFill>
                <a:schemeClr val="accent3">
                  <a:lumMod val="60000"/>
                  <a:lumOff val="40000"/>
                </a:schemeClr>
              </a:solidFill>
              <a:latin typeface="Candara" pitchFamily="34" charset="0"/>
              <a:cs typeface="Aharoni" pitchFamily="2" charset="-79"/>
            </a:endParaRPr>
          </a:p>
        </p:txBody>
      </p:sp>
      <p:sp>
        <p:nvSpPr>
          <p:cNvPr id="19" name="Subtitle 2"/>
          <p:cNvSpPr>
            <a:spLocks noGrp="1"/>
          </p:cNvSpPr>
          <p:nvPr>
            <p:ph type="subTitle" idx="1"/>
          </p:nvPr>
        </p:nvSpPr>
        <p:spPr>
          <a:xfrm>
            <a:off x="1703512" y="2060848"/>
            <a:ext cx="8784976" cy="3816424"/>
          </a:xfrm>
        </p:spPr>
        <p:txBody>
          <a:bodyPr>
            <a:noAutofit/>
          </a:bodyPr>
          <a:lstStyle/>
          <a:p>
            <a:pPr>
              <a:lnSpc>
                <a:spcPts val="4400"/>
              </a:lnSpc>
              <a:spcAft>
                <a:spcPts val="2400"/>
              </a:spcAft>
            </a:pPr>
            <a:r>
              <a:rPr lang="en-US" sz="3600" dirty="0" smtClean="0">
                <a:solidFill>
                  <a:schemeClr val="tx2"/>
                </a:solidFill>
                <a:latin typeface="Candara" pitchFamily="34" charset="0"/>
              </a:rPr>
              <a:t>many tricky characters!</a:t>
            </a:r>
          </a:p>
          <a:p>
            <a:pPr>
              <a:lnSpc>
                <a:spcPts val="4400"/>
              </a:lnSpc>
              <a:spcAft>
                <a:spcPts val="2400"/>
              </a:spcAft>
            </a:pPr>
            <a:r>
              <a:rPr lang="en-US" sz="3600" dirty="0" smtClean="0">
                <a:solidFill>
                  <a:schemeClr val="tx2"/>
                </a:solidFill>
                <a:latin typeface="Candara" pitchFamily="34" charset="0"/>
              </a:rPr>
              <a:t>short segments – common words</a:t>
            </a:r>
          </a:p>
          <a:p>
            <a:pPr>
              <a:lnSpc>
                <a:spcPts val="4400"/>
              </a:lnSpc>
              <a:spcAft>
                <a:spcPts val="2400"/>
              </a:spcAft>
            </a:pPr>
            <a:r>
              <a:rPr lang="en-US" sz="3600" dirty="0" smtClean="0">
                <a:solidFill>
                  <a:schemeClr val="tx2"/>
                </a:solidFill>
                <a:latin typeface="Candara" pitchFamily="34" charset="0"/>
              </a:rPr>
              <a:t>scalability – numbers are growing</a:t>
            </a:r>
          </a:p>
          <a:p>
            <a:pPr>
              <a:lnSpc>
                <a:spcPts val="4400"/>
              </a:lnSpc>
              <a:spcAft>
                <a:spcPts val="2400"/>
              </a:spcAft>
            </a:pPr>
            <a:r>
              <a:rPr lang="en-US" sz="3600" dirty="0" smtClean="0">
                <a:solidFill>
                  <a:schemeClr val="tx2"/>
                </a:solidFill>
                <a:latin typeface="Candara" pitchFamily="34" charset="0"/>
              </a:rPr>
              <a:t>CAT tool limitations</a:t>
            </a:r>
          </a:p>
          <a:p>
            <a:pPr>
              <a:lnSpc>
                <a:spcPts val="4400"/>
              </a:lnSpc>
            </a:pPr>
            <a:endParaRPr lang="en-US" dirty="0">
              <a:solidFill>
                <a:schemeClr val="tx1"/>
              </a:solidFill>
              <a:latin typeface="Candara" pitchFamily="34" charset="0"/>
            </a:endParaRPr>
          </a:p>
        </p:txBody>
      </p:sp>
      <p:sp>
        <p:nvSpPr>
          <p:cNvPr id="5" name="TextBox 4"/>
          <p:cNvSpPr txBox="1"/>
          <p:nvPr/>
        </p:nvSpPr>
        <p:spPr>
          <a:xfrm>
            <a:off x="1703512" y="6309320"/>
            <a:ext cx="1944216" cy="338554"/>
          </a:xfrm>
          <a:prstGeom prst="rect">
            <a:avLst/>
          </a:prstGeom>
          <a:solidFill>
            <a:srgbClr val="006600"/>
          </a:solidFill>
        </p:spPr>
        <p:txBody>
          <a:bodyPr wrap="square" rtlCol="0">
            <a:spAutoFit/>
          </a:bodyPr>
          <a:lstStyle/>
          <a:p>
            <a:r>
              <a:rPr lang="da-DK" sz="1400" dirty="0">
                <a:solidFill>
                  <a:schemeClr val="accent3">
                    <a:lumMod val="60000"/>
                    <a:lumOff val="40000"/>
                  </a:schemeClr>
                </a:solidFill>
                <a:latin typeface="Candara" pitchFamily="34" charset="0"/>
              </a:rPr>
              <a:t>Part </a:t>
            </a:r>
            <a:r>
              <a:rPr lang="da-DK" sz="1600" dirty="0">
                <a:solidFill>
                  <a:schemeClr val="accent3">
                    <a:lumMod val="60000"/>
                    <a:lumOff val="40000"/>
                  </a:schemeClr>
                </a:solidFill>
                <a:latin typeface="Candara" pitchFamily="34" charset="0"/>
              </a:rPr>
              <a:t>2</a:t>
            </a:r>
            <a:r>
              <a:rPr lang="da-DK" sz="1400" dirty="0">
                <a:solidFill>
                  <a:schemeClr val="accent3">
                    <a:lumMod val="60000"/>
                    <a:lumOff val="40000"/>
                  </a:schemeClr>
                </a:solidFill>
                <a:latin typeface="Candara" pitchFamily="34" charset="0"/>
              </a:rPr>
              <a:t>: the system itself</a:t>
            </a:r>
            <a:endParaRPr lang="da-DK" sz="1400" dirty="0">
              <a:solidFill>
                <a:schemeClr val="accent3">
                  <a:lumMod val="60000"/>
                  <a:lumOff val="40000"/>
                </a:schemeClr>
              </a:solidFill>
              <a:latin typeface="Candara" panose="020E0502030303020204" pitchFamily="34" charset="0"/>
            </a:endParaRPr>
          </a:p>
        </p:txBody>
      </p:sp>
    </p:spTree>
    <p:extLst>
      <p:ext uri="{BB962C8B-B14F-4D97-AF65-F5344CB8AC3E}">
        <p14:creationId xmlns:p14="http://schemas.microsoft.com/office/powerpoint/2010/main" val="198003592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tle 1"/>
          <p:cNvSpPr>
            <a:spLocks noGrp="1"/>
          </p:cNvSpPr>
          <p:nvPr>
            <p:ph type="ctrTitle"/>
          </p:nvPr>
        </p:nvSpPr>
        <p:spPr>
          <a:xfrm>
            <a:off x="2209800" y="428605"/>
            <a:ext cx="7772400" cy="869947"/>
          </a:xfrm>
          <a:solidFill>
            <a:srgbClr val="006600"/>
          </a:solidFill>
        </p:spPr>
        <p:style>
          <a:lnRef idx="1">
            <a:schemeClr val="accent2"/>
          </a:lnRef>
          <a:fillRef idx="2">
            <a:schemeClr val="accent2"/>
          </a:fillRef>
          <a:effectRef idx="1">
            <a:schemeClr val="accent2"/>
          </a:effectRef>
          <a:fontRef idx="minor">
            <a:schemeClr val="dk1"/>
          </a:fontRef>
        </p:style>
        <p:txBody>
          <a:bodyPr>
            <a:scene3d>
              <a:camera prst="orthographicFront">
                <a:rot lat="1800000" lon="0" rev="0"/>
              </a:camera>
              <a:lightRig rig="threePt" dir="t"/>
            </a:scene3d>
          </a:bodyPr>
          <a:lstStyle/>
          <a:p>
            <a:r>
              <a:rPr lang="da-DK" smtClean="0">
                <a:solidFill>
                  <a:schemeClr val="accent3">
                    <a:lumMod val="60000"/>
                    <a:lumOff val="40000"/>
                  </a:schemeClr>
                </a:solidFill>
                <a:latin typeface="Candara" pitchFamily="34" charset="0"/>
                <a:cs typeface="Aharoni" pitchFamily="2" charset="-79"/>
              </a:rPr>
              <a:t>if time and technology permit</a:t>
            </a:r>
            <a:endParaRPr lang="da-DK" dirty="0">
              <a:solidFill>
                <a:schemeClr val="accent3">
                  <a:lumMod val="60000"/>
                  <a:lumOff val="40000"/>
                </a:schemeClr>
              </a:solidFill>
              <a:latin typeface="Candara" pitchFamily="34" charset="0"/>
              <a:cs typeface="Aharoni" pitchFamily="2" charset="-79"/>
            </a:endParaRPr>
          </a:p>
        </p:txBody>
      </p:sp>
      <p:sp>
        <p:nvSpPr>
          <p:cNvPr id="19" name="Subtitle 2"/>
          <p:cNvSpPr>
            <a:spLocks noGrp="1"/>
          </p:cNvSpPr>
          <p:nvPr>
            <p:ph type="subTitle" idx="1"/>
          </p:nvPr>
        </p:nvSpPr>
        <p:spPr>
          <a:xfrm>
            <a:off x="2279576" y="3212976"/>
            <a:ext cx="7632848" cy="1512168"/>
          </a:xfrm>
        </p:spPr>
        <p:txBody>
          <a:bodyPr>
            <a:noAutofit/>
          </a:bodyPr>
          <a:lstStyle/>
          <a:p>
            <a:pPr>
              <a:lnSpc>
                <a:spcPts val="4400"/>
              </a:lnSpc>
              <a:spcAft>
                <a:spcPts val="2400"/>
              </a:spcAft>
            </a:pPr>
            <a:r>
              <a:rPr lang="en-US" sz="5400">
                <a:solidFill>
                  <a:schemeClr val="tx2"/>
                </a:solidFill>
                <a:latin typeface="Candara" pitchFamily="34" charset="0"/>
              </a:rPr>
              <a:t>quick browser demo</a:t>
            </a:r>
          </a:p>
        </p:txBody>
      </p:sp>
      <p:sp>
        <p:nvSpPr>
          <p:cNvPr id="5" name="TextBox 4"/>
          <p:cNvSpPr txBox="1"/>
          <p:nvPr/>
        </p:nvSpPr>
        <p:spPr>
          <a:xfrm>
            <a:off x="1703512" y="6309320"/>
            <a:ext cx="1944216" cy="338554"/>
          </a:xfrm>
          <a:prstGeom prst="rect">
            <a:avLst/>
          </a:prstGeom>
          <a:solidFill>
            <a:srgbClr val="006600"/>
          </a:solidFill>
        </p:spPr>
        <p:txBody>
          <a:bodyPr wrap="square" rtlCol="0">
            <a:spAutoFit/>
          </a:bodyPr>
          <a:lstStyle/>
          <a:p>
            <a:r>
              <a:rPr lang="da-DK" sz="1400" dirty="0">
                <a:solidFill>
                  <a:schemeClr val="accent3">
                    <a:lumMod val="60000"/>
                    <a:lumOff val="40000"/>
                  </a:schemeClr>
                </a:solidFill>
                <a:latin typeface="Candara" pitchFamily="34" charset="0"/>
              </a:rPr>
              <a:t>Part </a:t>
            </a:r>
            <a:r>
              <a:rPr lang="da-DK" sz="1600" dirty="0">
                <a:solidFill>
                  <a:schemeClr val="accent3">
                    <a:lumMod val="60000"/>
                    <a:lumOff val="40000"/>
                  </a:schemeClr>
                </a:solidFill>
                <a:latin typeface="Candara" pitchFamily="34" charset="0"/>
              </a:rPr>
              <a:t>2</a:t>
            </a:r>
            <a:r>
              <a:rPr lang="da-DK" sz="1400" dirty="0">
                <a:solidFill>
                  <a:schemeClr val="accent3">
                    <a:lumMod val="60000"/>
                    <a:lumOff val="40000"/>
                  </a:schemeClr>
                </a:solidFill>
                <a:latin typeface="Candara" pitchFamily="34" charset="0"/>
              </a:rPr>
              <a:t>: the system itself</a:t>
            </a:r>
            <a:endParaRPr lang="da-DK" sz="1400" dirty="0">
              <a:solidFill>
                <a:schemeClr val="accent3">
                  <a:lumMod val="60000"/>
                  <a:lumOff val="40000"/>
                </a:schemeClr>
              </a:solidFill>
              <a:latin typeface="Candara" panose="020E0502030303020204" pitchFamily="34" charset="0"/>
            </a:endParaRPr>
          </a:p>
        </p:txBody>
      </p:sp>
    </p:spTree>
    <p:extLst>
      <p:ext uri="{BB962C8B-B14F-4D97-AF65-F5344CB8AC3E}">
        <p14:creationId xmlns:p14="http://schemas.microsoft.com/office/powerpoint/2010/main" val="424213662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9899" y="1298552"/>
            <a:ext cx="6376461" cy="5559448"/>
          </a:xfrm>
          <a:prstGeom prst="rect">
            <a:avLst/>
          </a:prstGeom>
        </p:spPr>
      </p:pic>
      <p:sp>
        <p:nvSpPr>
          <p:cNvPr id="2" name="TextBox 1"/>
          <p:cNvSpPr txBox="1"/>
          <p:nvPr/>
        </p:nvSpPr>
        <p:spPr>
          <a:xfrm>
            <a:off x="4781204" y="2276872"/>
            <a:ext cx="247997" cy="369332"/>
          </a:xfrm>
          <a:prstGeom prst="rect">
            <a:avLst/>
          </a:prstGeom>
          <a:solidFill>
            <a:schemeClr val="bg1"/>
          </a:solidFill>
        </p:spPr>
        <p:txBody>
          <a:bodyPr wrap="square" rtlCol="0">
            <a:spAutoFit/>
          </a:bodyPr>
          <a:lstStyle/>
          <a:p>
            <a:endParaRPr lang="da-DK"/>
          </a:p>
        </p:txBody>
      </p:sp>
      <p:sp>
        <p:nvSpPr>
          <p:cNvPr id="6" name="TextBox 5"/>
          <p:cNvSpPr txBox="1"/>
          <p:nvPr/>
        </p:nvSpPr>
        <p:spPr>
          <a:xfrm>
            <a:off x="6136036" y="2132856"/>
            <a:ext cx="247997" cy="369332"/>
          </a:xfrm>
          <a:prstGeom prst="rect">
            <a:avLst/>
          </a:prstGeom>
          <a:solidFill>
            <a:schemeClr val="bg1"/>
          </a:solidFill>
        </p:spPr>
        <p:txBody>
          <a:bodyPr wrap="square" rtlCol="0">
            <a:spAutoFit/>
          </a:bodyPr>
          <a:lstStyle/>
          <a:p>
            <a:endParaRPr lang="da-DK"/>
          </a:p>
        </p:txBody>
      </p:sp>
      <p:sp>
        <p:nvSpPr>
          <p:cNvPr id="7" name="TextBox 6"/>
          <p:cNvSpPr txBox="1"/>
          <p:nvPr/>
        </p:nvSpPr>
        <p:spPr>
          <a:xfrm>
            <a:off x="7432180" y="3140968"/>
            <a:ext cx="247997" cy="369332"/>
          </a:xfrm>
          <a:prstGeom prst="rect">
            <a:avLst/>
          </a:prstGeom>
          <a:solidFill>
            <a:schemeClr val="bg1"/>
          </a:solidFill>
        </p:spPr>
        <p:txBody>
          <a:bodyPr wrap="square" rtlCol="0">
            <a:spAutoFit/>
          </a:bodyPr>
          <a:lstStyle/>
          <a:p>
            <a:endParaRPr lang="da-DK"/>
          </a:p>
        </p:txBody>
      </p:sp>
      <p:sp>
        <p:nvSpPr>
          <p:cNvPr id="9" name="TextBox 8"/>
          <p:cNvSpPr txBox="1"/>
          <p:nvPr/>
        </p:nvSpPr>
        <p:spPr>
          <a:xfrm>
            <a:off x="5015881" y="5949280"/>
            <a:ext cx="247997" cy="369332"/>
          </a:xfrm>
          <a:prstGeom prst="rect">
            <a:avLst/>
          </a:prstGeom>
          <a:solidFill>
            <a:schemeClr val="bg1"/>
          </a:solidFill>
        </p:spPr>
        <p:txBody>
          <a:bodyPr wrap="square" rtlCol="0">
            <a:spAutoFit/>
          </a:bodyPr>
          <a:lstStyle/>
          <a:p>
            <a:endParaRPr lang="da-DK"/>
          </a:p>
        </p:txBody>
      </p:sp>
      <p:sp>
        <p:nvSpPr>
          <p:cNvPr id="4" name="TextBox 3"/>
          <p:cNvSpPr txBox="1"/>
          <p:nvPr/>
        </p:nvSpPr>
        <p:spPr>
          <a:xfrm>
            <a:off x="1343472" y="6309320"/>
            <a:ext cx="2088232" cy="338554"/>
          </a:xfrm>
          <a:prstGeom prst="rect">
            <a:avLst/>
          </a:prstGeom>
          <a:solidFill>
            <a:srgbClr val="002060"/>
          </a:solidFill>
        </p:spPr>
        <p:txBody>
          <a:bodyPr wrap="square" rtlCol="0">
            <a:spAutoFit/>
          </a:bodyPr>
          <a:lstStyle/>
          <a:p>
            <a:r>
              <a:rPr lang="da-DK" sz="1400" dirty="0">
                <a:solidFill>
                  <a:schemeClr val="accent2">
                    <a:lumMod val="20000"/>
                    <a:lumOff val="80000"/>
                  </a:schemeClr>
                </a:solidFill>
                <a:latin typeface="Candara" pitchFamily="34" charset="0"/>
              </a:rPr>
              <a:t>Part </a:t>
            </a:r>
            <a:r>
              <a:rPr lang="da-DK" sz="1600" dirty="0">
                <a:solidFill>
                  <a:schemeClr val="accent2">
                    <a:lumMod val="20000"/>
                    <a:lumOff val="80000"/>
                  </a:schemeClr>
                </a:solidFill>
                <a:latin typeface="Candara" pitchFamily="34" charset="0"/>
              </a:rPr>
              <a:t>3</a:t>
            </a:r>
            <a:r>
              <a:rPr lang="da-DK" sz="1400" dirty="0">
                <a:solidFill>
                  <a:schemeClr val="accent2">
                    <a:lumMod val="20000"/>
                    <a:lumOff val="80000"/>
                  </a:schemeClr>
                </a:solidFill>
                <a:latin typeface="Candara" pitchFamily="34" charset="0"/>
              </a:rPr>
              <a:t>: experiences so far</a:t>
            </a:r>
            <a:endParaRPr lang="da-DK" sz="1400" dirty="0">
              <a:solidFill>
                <a:schemeClr val="accent2">
                  <a:lumMod val="20000"/>
                  <a:lumOff val="80000"/>
                </a:schemeClr>
              </a:solidFill>
              <a:latin typeface="Candara" panose="020E0502030303020204" pitchFamily="34" charset="0"/>
            </a:endParaRPr>
          </a:p>
        </p:txBody>
      </p:sp>
      <p:sp>
        <p:nvSpPr>
          <p:cNvPr id="38" name="Title 1"/>
          <p:cNvSpPr>
            <a:spLocks noGrp="1"/>
          </p:cNvSpPr>
          <p:nvPr>
            <p:ph type="ctrTitle"/>
          </p:nvPr>
        </p:nvSpPr>
        <p:spPr>
          <a:xfrm>
            <a:off x="2209800" y="428605"/>
            <a:ext cx="7772400" cy="869947"/>
          </a:xfrm>
          <a:solidFill>
            <a:srgbClr val="002060"/>
          </a:solidFill>
        </p:spPr>
        <p:style>
          <a:lnRef idx="1">
            <a:schemeClr val="accent2"/>
          </a:lnRef>
          <a:fillRef idx="2">
            <a:schemeClr val="accent2"/>
          </a:fillRef>
          <a:effectRef idx="1">
            <a:schemeClr val="accent2"/>
          </a:effectRef>
          <a:fontRef idx="minor">
            <a:schemeClr val="dk1"/>
          </a:fontRef>
        </p:style>
        <p:txBody>
          <a:bodyPr>
            <a:scene3d>
              <a:camera prst="orthographicFront">
                <a:rot lat="1800000" lon="0" rev="0"/>
              </a:camera>
              <a:lightRig rig="threePt" dir="t"/>
            </a:scene3d>
          </a:bodyPr>
          <a:lstStyle/>
          <a:p>
            <a:r>
              <a:rPr lang="da-DK" smtClean="0">
                <a:solidFill>
                  <a:schemeClr val="accent2">
                    <a:lumMod val="20000"/>
                    <a:lumOff val="80000"/>
                  </a:schemeClr>
                </a:solidFill>
                <a:latin typeface="Candara" pitchFamily="34" charset="0"/>
                <a:cs typeface="Aharoni" pitchFamily="2" charset="-79"/>
              </a:rPr>
              <a:t>experiences so far</a:t>
            </a:r>
            <a:endParaRPr lang="da-DK" dirty="0">
              <a:solidFill>
                <a:schemeClr val="accent2">
                  <a:lumMod val="20000"/>
                  <a:lumOff val="80000"/>
                </a:schemeClr>
              </a:solidFill>
              <a:latin typeface="Candara" pitchFamily="34" charset="0"/>
              <a:cs typeface="Aharoni" pitchFamily="2" charset="-79"/>
            </a:endParaRPr>
          </a:p>
        </p:txBody>
      </p:sp>
    </p:spTree>
    <p:extLst>
      <p:ext uri="{BB962C8B-B14F-4D97-AF65-F5344CB8AC3E}">
        <p14:creationId xmlns:p14="http://schemas.microsoft.com/office/powerpoint/2010/main" val="159633607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tle 1"/>
          <p:cNvSpPr>
            <a:spLocks noGrp="1"/>
          </p:cNvSpPr>
          <p:nvPr>
            <p:ph type="ctrTitle"/>
          </p:nvPr>
        </p:nvSpPr>
        <p:spPr>
          <a:xfrm>
            <a:off x="2209800" y="428605"/>
            <a:ext cx="7772400" cy="869947"/>
          </a:xfrm>
          <a:solidFill>
            <a:srgbClr val="002060"/>
          </a:solidFill>
        </p:spPr>
        <p:style>
          <a:lnRef idx="1">
            <a:schemeClr val="accent2"/>
          </a:lnRef>
          <a:fillRef idx="2">
            <a:schemeClr val="accent2"/>
          </a:fillRef>
          <a:effectRef idx="1">
            <a:schemeClr val="accent2"/>
          </a:effectRef>
          <a:fontRef idx="minor">
            <a:schemeClr val="dk1"/>
          </a:fontRef>
        </p:style>
        <p:txBody>
          <a:bodyPr>
            <a:scene3d>
              <a:camera prst="orthographicFront">
                <a:rot lat="1800000" lon="0" rev="0"/>
              </a:camera>
              <a:lightRig rig="threePt" dir="t"/>
            </a:scene3d>
          </a:bodyPr>
          <a:lstStyle/>
          <a:p>
            <a:r>
              <a:rPr lang="da-DK" smtClean="0">
                <a:solidFill>
                  <a:schemeClr val="accent2">
                    <a:lumMod val="20000"/>
                    <a:lumOff val="80000"/>
                  </a:schemeClr>
                </a:solidFill>
                <a:latin typeface="Candara" pitchFamily="34" charset="0"/>
                <a:cs typeface="Aharoni" pitchFamily="2" charset="-79"/>
              </a:rPr>
              <a:t>experiences so far</a:t>
            </a:r>
            <a:endParaRPr lang="da-DK" dirty="0">
              <a:solidFill>
                <a:schemeClr val="accent2">
                  <a:lumMod val="20000"/>
                  <a:lumOff val="80000"/>
                </a:schemeClr>
              </a:solidFill>
              <a:latin typeface="Candara" pitchFamily="34" charset="0"/>
              <a:cs typeface="Aharoni" pitchFamily="2" charset="-79"/>
            </a:endParaRPr>
          </a:p>
        </p:txBody>
      </p:sp>
      <p:sp>
        <p:nvSpPr>
          <p:cNvPr id="5" name="Subtitle 2"/>
          <p:cNvSpPr>
            <a:spLocks noGrp="1"/>
          </p:cNvSpPr>
          <p:nvPr>
            <p:ph type="subTitle" idx="1"/>
          </p:nvPr>
        </p:nvSpPr>
        <p:spPr>
          <a:xfrm>
            <a:off x="2239516" y="2636912"/>
            <a:ext cx="7776864" cy="1728192"/>
          </a:xfrm>
        </p:spPr>
        <p:txBody>
          <a:bodyPr>
            <a:noAutofit/>
          </a:bodyPr>
          <a:lstStyle/>
          <a:p>
            <a:pPr>
              <a:lnSpc>
                <a:spcPts val="4400"/>
              </a:lnSpc>
              <a:spcAft>
                <a:spcPts val="2400"/>
              </a:spcAft>
            </a:pPr>
            <a:r>
              <a:rPr lang="en-US" sz="3600" dirty="0">
                <a:solidFill>
                  <a:schemeClr val="tx2"/>
                </a:solidFill>
                <a:latin typeface="Candara" pitchFamily="34" charset="0"/>
              </a:rPr>
              <a:t>50% of queries become annotations</a:t>
            </a:r>
          </a:p>
          <a:p>
            <a:pPr>
              <a:lnSpc>
                <a:spcPts val="4400"/>
              </a:lnSpc>
              <a:spcAft>
                <a:spcPts val="2400"/>
              </a:spcAft>
            </a:pPr>
            <a:r>
              <a:rPr lang="en-US" sz="3600" dirty="0">
                <a:solidFill>
                  <a:schemeClr val="tx2"/>
                </a:solidFill>
                <a:latin typeface="Candara" pitchFamily="34" charset="0"/>
              </a:rPr>
              <a:t>many dictionary builds each day</a:t>
            </a:r>
          </a:p>
          <a:p>
            <a:pPr>
              <a:lnSpc>
                <a:spcPts val="4400"/>
              </a:lnSpc>
            </a:pPr>
            <a:endParaRPr lang="en-US" sz="2800" dirty="0">
              <a:solidFill>
                <a:schemeClr val="tx1"/>
              </a:solidFill>
              <a:latin typeface="Candara" pitchFamily="34" charset="0"/>
            </a:endParaRPr>
          </a:p>
        </p:txBody>
      </p:sp>
      <p:sp>
        <p:nvSpPr>
          <p:cNvPr id="6" name="TextBox 5"/>
          <p:cNvSpPr txBox="1"/>
          <p:nvPr/>
        </p:nvSpPr>
        <p:spPr>
          <a:xfrm>
            <a:off x="1343472" y="6309320"/>
            <a:ext cx="2088232" cy="338554"/>
          </a:xfrm>
          <a:prstGeom prst="rect">
            <a:avLst/>
          </a:prstGeom>
          <a:solidFill>
            <a:srgbClr val="002060"/>
          </a:solidFill>
        </p:spPr>
        <p:txBody>
          <a:bodyPr wrap="square" rtlCol="0">
            <a:spAutoFit/>
          </a:bodyPr>
          <a:lstStyle/>
          <a:p>
            <a:r>
              <a:rPr lang="da-DK" sz="1400" dirty="0">
                <a:solidFill>
                  <a:schemeClr val="accent2">
                    <a:lumMod val="20000"/>
                    <a:lumOff val="80000"/>
                  </a:schemeClr>
                </a:solidFill>
                <a:latin typeface="Candara" pitchFamily="34" charset="0"/>
              </a:rPr>
              <a:t>Part </a:t>
            </a:r>
            <a:r>
              <a:rPr lang="da-DK" sz="1600" dirty="0">
                <a:solidFill>
                  <a:schemeClr val="accent2">
                    <a:lumMod val="20000"/>
                    <a:lumOff val="80000"/>
                  </a:schemeClr>
                </a:solidFill>
                <a:latin typeface="Candara" pitchFamily="34" charset="0"/>
              </a:rPr>
              <a:t>3</a:t>
            </a:r>
            <a:r>
              <a:rPr lang="da-DK" sz="1400" dirty="0">
                <a:solidFill>
                  <a:schemeClr val="accent2">
                    <a:lumMod val="20000"/>
                    <a:lumOff val="80000"/>
                  </a:schemeClr>
                </a:solidFill>
                <a:latin typeface="Candara" pitchFamily="34" charset="0"/>
              </a:rPr>
              <a:t>: experiences so far</a:t>
            </a:r>
            <a:endParaRPr lang="da-DK" sz="1400" dirty="0">
              <a:solidFill>
                <a:schemeClr val="accent2">
                  <a:lumMod val="20000"/>
                  <a:lumOff val="80000"/>
                </a:schemeClr>
              </a:solidFill>
              <a:latin typeface="Candara" panose="020E0502030303020204" pitchFamily="34" charset="0"/>
            </a:endParaRPr>
          </a:p>
        </p:txBody>
      </p:sp>
    </p:spTree>
    <p:extLst>
      <p:ext uri="{BB962C8B-B14F-4D97-AF65-F5344CB8AC3E}">
        <p14:creationId xmlns:p14="http://schemas.microsoft.com/office/powerpoint/2010/main" val="100379194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tle 1"/>
          <p:cNvSpPr>
            <a:spLocks noGrp="1"/>
          </p:cNvSpPr>
          <p:nvPr>
            <p:ph type="ctrTitle"/>
          </p:nvPr>
        </p:nvSpPr>
        <p:spPr>
          <a:xfrm>
            <a:off x="2209800" y="428605"/>
            <a:ext cx="7772400" cy="869947"/>
          </a:xfrm>
          <a:solidFill>
            <a:srgbClr val="002060"/>
          </a:solidFill>
        </p:spPr>
        <p:style>
          <a:lnRef idx="1">
            <a:schemeClr val="accent2"/>
          </a:lnRef>
          <a:fillRef idx="2">
            <a:schemeClr val="accent2"/>
          </a:fillRef>
          <a:effectRef idx="1">
            <a:schemeClr val="accent2"/>
          </a:effectRef>
          <a:fontRef idx="minor">
            <a:schemeClr val="dk1"/>
          </a:fontRef>
        </p:style>
        <p:txBody>
          <a:bodyPr>
            <a:scene3d>
              <a:camera prst="orthographicFront">
                <a:rot lat="1800000" lon="0" rev="0"/>
              </a:camera>
              <a:lightRig rig="threePt" dir="t"/>
            </a:scene3d>
          </a:bodyPr>
          <a:lstStyle/>
          <a:p>
            <a:r>
              <a:rPr lang="da-DK" smtClean="0">
                <a:solidFill>
                  <a:schemeClr val="accent2">
                    <a:lumMod val="20000"/>
                    <a:lumOff val="80000"/>
                  </a:schemeClr>
                </a:solidFill>
                <a:latin typeface="Candara" pitchFamily="34" charset="0"/>
                <a:cs typeface="Aharoni" pitchFamily="2" charset="-79"/>
              </a:rPr>
              <a:t>queries - annotations</a:t>
            </a:r>
            <a:endParaRPr lang="da-DK" dirty="0">
              <a:solidFill>
                <a:schemeClr val="accent2">
                  <a:lumMod val="20000"/>
                  <a:lumOff val="80000"/>
                </a:schemeClr>
              </a:solidFill>
              <a:latin typeface="Candara" pitchFamily="34" charset="0"/>
              <a:cs typeface="Aharoni" pitchFamily="2" charset="-79"/>
            </a:endParaRPr>
          </a:p>
        </p:txBody>
      </p:sp>
      <p:sp>
        <p:nvSpPr>
          <p:cNvPr id="5" name="Subtitle 2"/>
          <p:cNvSpPr>
            <a:spLocks noGrp="1"/>
          </p:cNvSpPr>
          <p:nvPr>
            <p:ph type="subTitle" idx="1"/>
          </p:nvPr>
        </p:nvSpPr>
        <p:spPr>
          <a:xfrm>
            <a:off x="2240410" y="1556792"/>
            <a:ext cx="7776864" cy="648072"/>
          </a:xfrm>
        </p:spPr>
        <p:txBody>
          <a:bodyPr>
            <a:normAutofit fontScale="25000" lnSpcReduction="20000"/>
          </a:bodyPr>
          <a:lstStyle/>
          <a:p>
            <a:pPr>
              <a:lnSpc>
                <a:spcPts val="4400"/>
              </a:lnSpc>
              <a:spcAft>
                <a:spcPts val="2400"/>
              </a:spcAft>
            </a:pPr>
            <a:r>
              <a:rPr lang="en-US" sz="14400" dirty="0">
                <a:solidFill>
                  <a:schemeClr val="tx2"/>
                </a:solidFill>
                <a:latin typeface="Candara" pitchFamily="34" charset="0"/>
              </a:rPr>
              <a:t>an inseparable pair</a:t>
            </a:r>
          </a:p>
          <a:p>
            <a:pPr>
              <a:lnSpc>
                <a:spcPts val="4400"/>
              </a:lnSpc>
            </a:pPr>
            <a:endParaRPr lang="en-US" sz="1600" dirty="0">
              <a:solidFill>
                <a:schemeClr val="tx1"/>
              </a:solidFill>
              <a:latin typeface="Candara" pitchFamily="34" charset="0"/>
            </a:endParaRPr>
          </a:p>
        </p:txBody>
      </p:sp>
      <p:pic>
        <p:nvPicPr>
          <p:cNvPr id="3" name="Picture 2"/>
          <p:cNvPicPr>
            <a:picLocks noChangeAspect="1"/>
          </p:cNvPicPr>
          <p:nvPr/>
        </p:nvPicPr>
        <p:blipFill>
          <a:blip r:embed="rId3"/>
          <a:stretch>
            <a:fillRect/>
          </a:stretch>
        </p:blipFill>
        <p:spPr>
          <a:xfrm>
            <a:off x="4756228" y="2409676"/>
            <a:ext cx="2779932" cy="2603500"/>
          </a:xfrm>
          <a:prstGeom prst="rect">
            <a:avLst/>
          </a:prstGeom>
        </p:spPr>
      </p:pic>
      <p:sp>
        <p:nvSpPr>
          <p:cNvPr id="6" name="TextBox 5"/>
          <p:cNvSpPr txBox="1"/>
          <p:nvPr/>
        </p:nvSpPr>
        <p:spPr>
          <a:xfrm>
            <a:off x="1343472" y="6309320"/>
            <a:ext cx="2088232" cy="338554"/>
          </a:xfrm>
          <a:prstGeom prst="rect">
            <a:avLst/>
          </a:prstGeom>
          <a:solidFill>
            <a:srgbClr val="002060"/>
          </a:solidFill>
        </p:spPr>
        <p:txBody>
          <a:bodyPr wrap="square" rtlCol="0">
            <a:spAutoFit/>
          </a:bodyPr>
          <a:lstStyle/>
          <a:p>
            <a:r>
              <a:rPr lang="da-DK" sz="1400" dirty="0">
                <a:solidFill>
                  <a:schemeClr val="accent2">
                    <a:lumMod val="20000"/>
                    <a:lumOff val="80000"/>
                  </a:schemeClr>
                </a:solidFill>
                <a:latin typeface="Candara" pitchFamily="34" charset="0"/>
              </a:rPr>
              <a:t>Part </a:t>
            </a:r>
            <a:r>
              <a:rPr lang="da-DK" sz="1600" dirty="0">
                <a:solidFill>
                  <a:schemeClr val="accent2">
                    <a:lumMod val="20000"/>
                    <a:lumOff val="80000"/>
                  </a:schemeClr>
                </a:solidFill>
                <a:latin typeface="Candara" pitchFamily="34" charset="0"/>
              </a:rPr>
              <a:t>3</a:t>
            </a:r>
            <a:r>
              <a:rPr lang="da-DK" sz="1400" dirty="0">
                <a:solidFill>
                  <a:schemeClr val="accent2">
                    <a:lumMod val="20000"/>
                    <a:lumOff val="80000"/>
                  </a:schemeClr>
                </a:solidFill>
                <a:latin typeface="Candara" pitchFamily="34" charset="0"/>
              </a:rPr>
              <a:t>: experiences so far</a:t>
            </a:r>
            <a:endParaRPr lang="da-DK" sz="1400" dirty="0">
              <a:solidFill>
                <a:schemeClr val="accent2">
                  <a:lumMod val="20000"/>
                  <a:lumOff val="80000"/>
                </a:schemeClr>
              </a:solidFill>
              <a:latin typeface="Candara" panose="020E0502030303020204" pitchFamily="34" charset="0"/>
            </a:endParaRPr>
          </a:p>
        </p:txBody>
      </p:sp>
    </p:spTree>
    <p:extLst>
      <p:ext uri="{BB962C8B-B14F-4D97-AF65-F5344CB8AC3E}">
        <p14:creationId xmlns:p14="http://schemas.microsoft.com/office/powerpoint/2010/main" val="112780002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tle 1"/>
          <p:cNvSpPr>
            <a:spLocks noGrp="1"/>
          </p:cNvSpPr>
          <p:nvPr>
            <p:ph type="ctrTitle"/>
          </p:nvPr>
        </p:nvSpPr>
        <p:spPr>
          <a:xfrm>
            <a:off x="2209800" y="428605"/>
            <a:ext cx="7772400" cy="869947"/>
          </a:xfrm>
          <a:solidFill>
            <a:srgbClr val="002060"/>
          </a:solidFill>
        </p:spPr>
        <p:style>
          <a:lnRef idx="1">
            <a:schemeClr val="accent2"/>
          </a:lnRef>
          <a:fillRef idx="2">
            <a:schemeClr val="accent2"/>
          </a:fillRef>
          <a:effectRef idx="1">
            <a:schemeClr val="accent2"/>
          </a:effectRef>
          <a:fontRef idx="minor">
            <a:schemeClr val="dk1"/>
          </a:fontRef>
        </p:style>
        <p:txBody>
          <a:bodyPr>
            <a:scene3d>
              <a:camera prst="orthographicFront">
                <a:rot lat="1800000" lon="0" rev="0"/>
              </a:camera>
              <a:lightRig rig="threePt" dir="t"/>
            </a:scene3d>
          </a:bodyPr>
          <a:lstStyle/>
          <a:p>
            <a:r>
              <a:rPr lang="da-DK" smtClean="0">
                <a:solidFill>
                  <a:schemeClr val="accent2">
                    <a:lumMod val="20000"/>
                    <a:lumOff val="80000"/>
                  </a:schemeClr>
                </a:solidFill>
                <a:latin typeface="Candara" pitchFamily="34" charset="0"/>
                <a:cs typeface="Aharoni" pitchFamily="2" charset="-79"/>
              </a:rPr>
              <a:t>visible benefits 1</a:t>
            </a:r>
            <a:endParaRPr lang="da-DK" dirty="0">
              <a:solidFill>
                <a:schemeClr val="accent2">
                  <a:lumMod val="20000"/>
                  <a:lumOff val="80000"/>
                </a:schemeClr>
              </a:solidFill>
              <a:latin typeface="Candara" pitchFamily="34" charset="0"/>
              <a:cs typeface="Aharoni" pitchFamily="2" charset="-79"/>
            </a:endParaRPr>
          </a:p>
        </p:txBody>
      </p:sp>
      <p:sp>
        <p:nvSpPr>
          <p:cNvPr id="5" name="Subtitle 2"/>
          <p:cNvSpPr>
            <a:spLocks noGrp="1"/>
          </p:cNvSpPr>
          <p:nvPr>
            <p:ph type="subTitle" idx="1"/>
          </p:nvPr>
        </p:nvSpPr>
        <p:spPr>
          <a:xfrm>
            <a:off x="1703512" y="2276872"/>
            <a:ext cx="8848872" cy="2808312"/>
          </a:xfrm>
        </p:spPr>
        <p:txBody>
          <a:bodyPr>
            <a:noAutofit/>
          </a:bodyPr>
          <a:lstStyle/>
          <a:p>
            <a:pPr>
              <a:lnSpc>
                <a:spcPts val="4400"/>
              </a:lnSpc>
              <a:spcAft>
                <a:spcPts val="2400"/>
              </a:spcAft>
            </a:pPr>
            <a:r>
              <a:rPr lang="en-US" sz="3600" dirty="0">
                <a:solidFill>
                  <a:schemeClr val="tx2"/>
                </a:solidFill>
                <a:latin typeface="Candara" pitchFamily="34" charset="0"/>
              </a:rPr>
              <a:t>translators always up to date with queries</a:t>
            </a:r>
          </a:p>
          <a:p>
            <a:pPr>
              <a:lnSpc>
                <a:spcPts val="4400"/>
              </a:lnSpc>
              <a:spcAft>
                <a:spcPts val="2400"/>
              </a:spcAft>
            </a:pPr>
            <a:r>
              <a:rPr lang="en-US" sz="3600" dirty="0">
                <a:solidFill>
                  <a:schemeClr val="tx2"/>
                </a:solidFill>
                <a:latin typeface="Candara" pitchFamily="34" charset="0"/>
              </a:rPr>
              <a:t>better quality translations</a:t>
            </a:r>
          </a:p>
          <a:p>
            <a:pPr>
              <a:lnSpc>
                <a:spcPts val="4400"/>
              </a:lnSpc>
              <a:spcAft>
                <a:spcPts val="2400"/>
              </a:spcAft>
            </a:pPr>
            <a:r>
              <a:rPr lang="en-US" sz="3600" dirty="0">
                <a:solidFill>
                  <a:schemeClr val="tx2"/>
                </a:solidFill>
                <a:latin typeface="Candara" pitchFamily="34" charset="0"/>
              </a:rPr>
              <a:t>less traffic on communication lines</a:t>
            </a:r>
          </a:p>
          <a:p>
            <a:pPr>
              <a:lnSpc>
                <a:spcPts val="4400"/>
              </a:lnSpc>
              <a:spcAft>
                <a:spcPts val="2400"/>
              </a:spcAft>
            </a:pPr>
            <a:endParaRPr lang="en-US" sz="2800" dirty="0">
              <a:solidFill>
                <a:schemeClr val="tx2"/>
              </a:solidFill>
              <a:latin typeface="Candara" pitchFamily="34" charset="0"/>
            </a:endParaRPr>
          </a:p>
          <a:p>
            <a:pPr>
              <a:lnSpc>
                <a:spcPts val="4400"/>
              </a:lnSpc>
            </a:pPr>
            <a:endParaRPr lang="en-US" sz="2800" dirty="0">
              <a:solidFill>
                <a:schemeClr val="tx1"/>
              </a:solidFill>
              <a:latin typeface="Candara" pitchFamily="34" charset="0"/>
            </a:endParaRPr>
          </a:p>
        </p:txBody>
      </p:sp>
      <p:sp>
        <p:nvSpPr>
          <p:cNvPr id="6" name="TextBox 5"/>
          <p:cNvSpPr txBox="1"/>
          <p:nvPr/>
        </p:nvSpPr>
        <p:spPr>
          <a:xfrm>
            <a:off x="1343472" y="6309320"/>
            <a:ext cx="2088232" cy="338554"/>
          </a:xfrm>
          <a:prstGeom prst="rect">
            <a:avLst/>
          </a:prstGeom>
          <a:solidFill>
            <a:srgbClr val="002060"/>
          </a:solidFill>
        </p:spPr>
        <p:txBody>
          <a:bodyPr wrap="square" rtlCol="0">
            <a:spAutoFit/>
          </a:bodyPr>
          <a:lstStyle/>
          <a:p>
            <a:r>
              <a:rPr lang="da-DK" sz="1400" dirty="0">
                <a:solidFill>
                  <a:schemeClr val="accent2">
                    <a:lumMod val="20000"/>
                    <a:lumOff val="80000"/>
                  </a:schemeClr>
                </a:solidFill>
                <a:latin typeface="Candara" pitchFamily="34" charset="0"/>
              </a:rPr>
              <a:t>Part </a:t>
            </a:r>
            <a:r>
              <a:rPr lang="da-DK" sz="1600" dirty="0">
                <a:solidFill>
                  <a:schemeClr val="accent2">
                    <a:lumMod val="20000"/>
                    <a:lumOff val="80000"/>
                  </a:schemeClr>
                </a:solidFill>
                <a:latin typeface="Candara" pitchFamily="34" charset="0"/>
              </a:rPr>
              <a:t>3</a:t>
            </a:r>
            <a:r>
              <a:rPr lang="da-DK" sz="1400" dirty="0">
                <a:solidFill>
                  <a:schemeClr val="accent2">
                    <a:lumMod val="20000"/>
                    <a:lumOff val="80000"/>
                  </a:schemeClr>
                </a:solidFill>
                <a:latin typeface="Candara" pitchFamily="34" charset="0"/>
              </a:rPr>
              <a:t>: experiences so far</a:t>
            </a:r>
            <a:endParaRPr lang="da-DK" sz="1400" dirty="0">
              <a:solidFill>
                <a:schemeClr val="accent2">
                  <a:lumMod val="20000"/>
                  <a:lumOff val="80000"/>
                </a:schemeClr>
              </a:solidFill>
              <a:latin typeface="Candara" panose="020E0502030303020204" pitchFamily="34" charset="0"/>
            </a:endParaRPr>
          </a:p>
        </p:txBody>
      </p:sp>
    </p:spTree>
    <p:extLst>
      <p:ext uri="{BB962C8B-B14F-4D97-AF65-F5344CB8AC3E}">
        <p14:creationId xmlns:p14="http://schemas.microsoft.com/office/powerpoint/2010/main" val="29076788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11624" y="1844825"/>
            <a:ext cx="5688632" cy="646331"/>
          </a:xfrm>
          <a:prstGeom prst="rect">
            <a:avLst/>
          </a:prstGeom>
          <a:solidFill>
            <a:schemeClr val="accent6"/>
          </a:solidFill>
        </p:spPr>
        <p:txBody>
          <a:bodyPr wrap="square" rtlCol="0">
            <a:spAutoFit/>
          </a:bodyPr>
          <a:lstStyle/>
          <a:p>
            <a:r>
              <a:rPr lang="da-DK" sz="3200">
                <a:solidFill>
                  <a:schemeClr val="bg1"/>
                </a:solidFill>
                <a:latin typeface="Candara" pitchFamily="34" charset="0"/>
              </a:rPr>
              <a:t>Part </a:t>
            </a:r>
            <a:r>
              <a:rPr lang="da-DK" sz="3600">
                <a:solidFill>
                  <a:schemeClr val="bg1"/>
                </a:solidFill>
                <a:latin typeface="Candara" pitchFamily="34" charset="0"/>
              </a:rPr>
              <a:t>1</a:t>
            </a:r>
            <a:r>
              <a:rPr lang="da-DK" sz="3200">
                <a:solidFill>
                  <a:schemeClr val="bg1"/>
                </a:solidFill>
                <a:latin typeface="Candara" pitchFamily="34" charset="0"/>
              </a:rPr>
              <a:t>: background</a:t>
            </a:r>
            <a:endParaRPr lang="da-DK" sz="3200">
              <a:solidFill>
                <a:schemeClr val="bg1"/>
              </a:solidFill>
            </a:endParaRPr>
          </a:p>
        </p:txBody>
      </p:sp>
      <p:sp>
        <p:nvSpPr>
          <p:cNvPr id="6" name="TextBox 5"/>
          <p:cNvSpPr txBox="1"/>
          <p:nvPr/>
        </p:nvSpPr>
        <p:spPr>
          <a:xfrm>
            <a:off x="3287688" y="3142710"/>
            <a:ext cx="5688632" cy="646331"/>
          </a:xfrm>
          <a:prstGeom prst="rect">
            <a:avLst/>
          </a:prstGeom>
          <a:solidFill>
            <a:srgbClr val="006600"/>
          </a:solidFill>
        </p:spPr>
        <p:txBody>
          <a:bodyPr wrap="square" rtlCol="0">
            <a:spAutoFit/>
          </a:bodyPr>
          <a:lstStyle/>
          <a:p>
            <a:r>
              <a:rPr lang="da-DK" sz="3200">
                <a:solidFill>
                  <a:schemeClr val="accent3">
                    <a:lumMod val="60000"/>
                    <a:lumOff val="40000"/>
                  </a:schemeClr>
                </a:solidFill>
                <a:latin typeface="Candara" pitchFamily="34" charset="0"/>
              </a:rPr>
              <a:t>Part </a:t>
            </a:r>
            <a:r>
              <a:rPr lang="da-DK" sz="3600">
                <a:solidFill>
                  <a:schemeClr val="accent3">
                    <a:lumMod val="60000"/>
                    <a:lumOff val="40000"/>
                  </a:schemeClr>
                </a:solidFill>
                <a:latin typeface="Candara" pitchFamily="34" charset="0"/>
              </a:rPr>
              <a:t>2</a:t>
            </a:r>
            <a:r>
              <a:rPr lang="da-DK" sz="3200">
                <a:solidFill>
                  <a:schemeClr val="accent3">
                    <a:lumMod val="60000"/>
                    <a:lumOff val="40000"/>
                  </a:schemeClr>
                </a:solidFill>
                <a:latin typeface="Candara" pitchFamily="34" charset="0"/>
              </a:rPr>
              <a:t>: the system itself</a:t>
            </a:r>
            <a:endParaRPr lang="da-DK" sz="3200">
              <a:solidFill>
                <a:schemeClr val="accent3">
                  <a:lumMod val="60000"/>
                  <a:lumOff val="40000"/>
                </a:schemeClr>
              </a:solidFill>
            </a:endParaRPr>
          </a:p>
        </p:txBody>
      </p:sp>
      <p:sp>
        <p:nvSpPr>
          <p:cNvPr id="7" name="TextBox 6"/>
          <p:cNvSpPr txBox="1"/>
          <p:nvPr/>
        </p:nvSpPr>
        <p:spPr>
          <a:xfrm>
            <a:off x="3791744" y="4438854"/>
            <a:ext cx="5688632" cy="646331"/>
          </a:xfrm>
          <a:prstGeom prst="rect">
            <a:avLst/>
          </a:prstGeom>
          <a:solidFill>
            <a:schemeClr val="tx2">
              <a:lumMod val="50000"/>
            </a:schemeClr>
          </a:solidFill>
        </p:spPr>
        <p:txBody>
          <a:bodyPr wrap="square" rtlCol="0">
            <a:spAutoFit/>
          </a:bodyPr>
          <a:lstStyle/>
          <a:p>
            <a:r>
              <a:rPr lang="da-DK" sz="3200">
                <a:solidFill>
                  <a:schemeClr val="accent2">
                    <a:lumMod val="40000"/>
                    <a:lumOff val="60000"/>
                  </a:schemeClr>
                </a:solidFill>
                <a:latin typeface="Candara" pitchFamily="34" charset="0"/>
              </a:rPr>
              <a:t>Part </a:t>
            </a:r>
            <a:r>
              <a:rPr lang="da-DK" sz="3600">
                <a:solidFill>
                  <a:schemeClr val="accent2">
                    <a:lumMod val="40000"/>
                    <a:lumOff val="60000"/>
                  </a:schemeClr>
                </a:solidFill>
                <a:latin typeface="Candara" pitchFamily="34" charset="0"/>
              </a:rPr>
              <a:t>3</a:t>
            </a:r>
            <a:r>
              <a:rPr lang="da-DK" sz="3200">
                <a:solidFill>
                  <a:schemeClr val="accent2">
                    <a:lumMod val="40000"/>
                    <a:lumOff val="60000"/>
                  </a:schemeClr>
                </a:solidFill>
                <a:latin typeface="Candara" pitchFamily="34" charset="0"/>
              </a:rPr>
              <a:t>: experiences so far</a:t>
            </a:r>
            <a:endParaRPr lang="da-DK" sz="3200">
              <a:solidFill>
                <a:schemeClr val="accent2">
                  <a:lumMod val="40000"/>
                  <a:lumOff val="60000"/>
                </a:schemeClr>
              </a:solidFill>
            </a:endParaRPr>
          </a:p>
        </p:txBody>
      </p:sp>
    </p:spTree>
    <p:extLst>
      <p:ext uri="{BB962C8B-B14F-4D97-AF65-F5344CB8AC3E}">
        <p14:creationId xmlns:p14="http://schemas.microsoft.com/office/powerpoint/2010/main" val="164759372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tle 1"/>
          <p:cNvSpPr>
            <a:spLocks noGrp="1"/>
          </p:cNvSpPr>
          <p:nvPr>
            <p:ph type="ctrTitle"/>
          </p:nvPr>
        </p:nvSpPr>
        <p:spPr>
          <a:xfrm>
            <a:off x="2209800" y="428605"/>
            <a:ext cx="7772400" cy="869947"/>
          </a:xfrm>
          <a:solidFill>
            <a:srgbClr val="002060"/>
          </a:solidFill>
        </p:spPr>
        <p:style>
          <a:lnRef idx="1">
            <a:schemeClr val="accent2"/>
          </a:lnRef>
          <a:fillRef idx="2">
            <a:schemeClr val="accent2"/>
          </a:fillRef>
          <a:effectRef idx="1">
            <a:schemeClr val="accent2"/>
          </a:effectRef>
          <a:fontRef idx="minor">
            <a:schemeClr val="dk1"/>
          </a:fontRef>
        </p:style>
        <p:txBody>
          <a:bodyPr>
            <a:scene3d>
              <a:camera prst="orthographicFront">
                <a:rot lat="1800000" lon="0" rev="0"/>
              </a:camera>
              <a:lightRig rig="threePt" dir="t"/>
            </a:scene3d>
          </a:bodyPr>
          <a:lstStyle/>
          <a:p>
            <a:r>
              <a:rPr lang="da-DK" smtClean="0">
                <a:solidFill>
                  <a:schemeClr val="accent2">
                    <a:lumMod val="20000"/>
                    <a:lumOff val="80000"/>
                  </a:schemeClr>
                </a:solidFill>
                <a:latin typeface="Candara" pitchFamily="34" charset="0"/>
                <a:cs typeface="Aharoni" pitchFamily="2" charset="-79"/>
              </a:rPr>
              <a:t>visible benefits 2</a:t>
            </a:r>
            <a:endParaRPr lang="da-DK" dirty="0">
              <a:solidFill>
                <a:schemeClr val="accent2">
                  <a:lumMod val="20000"/>
                  <a:lumOff val="80000"/>
                </a:schemeClr>
              </a:solidFill>
              <a:latin typeface="Candara" pitchFamily="34" charset="0"/>
              <a:cs typeface="Aharoni" pitchFamily="2" charset="-79"/>
            </a:endParaRPr>
          </a:p>
        </p:txBody>
      </p:sp>
      <p:sp>
        <p:nvSpPr>
          <p:cNvPr id="6" name="Subtitle 2"/>
          <p:cNvSpPr>
            <a:spLocks noGrp="1"/>
          </p:cNvSpPr>
          <p:nvPr>
            <p:ph type="subTitle" idx="1"/>
          </p:nvPr>
        </p:nvSpPr>
        <p:spPr>
          <a:xfrm>
            <a:off x="1631504" y="2276872"/>
            <a:ext cx="8992888" cy="2808312"/>
          </a:xfrm>
        </p:spPr>
        <p:txBody>
          <a:bodyPr>
            <a:noAutofit/>
          </a:bodyPr>
          <a:lstStyle/>
          <a:p>
            <a:pPr>
              <a:lnSpc>
                <a:spcPts val="4400"/>
              </a:lnSpc>
              <a:spcAft>
                <a:spcPts val="2400"/>
              </a:spcAft>
            </a:pPr>
            <a:r>
              <a:rPr lang="en-US" sz="3600" dirty="0">
                <a:solidFill>
                  <a:schemeClr val="tx2"/>
                </a:solidFill>
                <a:latin typeface="Candara" pitchFamily="34" charset="0"/>
              </a:rPr>
              <a:t>great help for external translators</a:t>
            </a:r>
          </a:p>
          <a:p>
            <a:pPr>
              <a:lnSpc>
                <a:spcPts val="4400"/>
              </a:lnSpc>
              <a:spcAft>
                <a:spcPts val="2400"/>
              </a:spcAft>
            </a:pPr>
            <a:r>
              <a:rPr lang="en-US" sz="3600" dirty="0">
                <a:solidFill>
                  <a:schemeClr val="tx2"/>
                </a:solidFill>
                <a:latin typeface="Candara" pitchFamily="34" charset="0"/>
              </a:rPr>
              <a:t>much easier to bring new languages onboard</a:t>
            </a:r>
          </a:p>
          <a:p>
            <a:pPr>
              <a:lnSpc>
                <a:spcPts val="4400"/>
              </a:lnSpc>
              <a:spcAft>
                <a:spcPts val="2400"/>
              </a:spcAft>
            </a:pPr>
            <a:r>
              <a:rPr lang="en-US" sz="3600" dirty="0">
                <a:solidFill>
                  <a:schemeClr val="tx2"/>
                </a:solidFill>
                <a:latin typeface="Candara" pitchFamily="34" charset="0"/>
              </a:rPr>
              <a:t>translation choices: a record of why?</a:t>
            </a:r>
          </a:p>
          <a:p>
            <a:pPr>
              <a:lnSpc>
                <a:spcPts val="4400"/>
              </a:lnSpc>
              <a:spcAft>
                <a:spcPts val="2400"/>
              </a:spcAft>
            </a:pPr>
            <a:endParaRPr lang="en-US" sz="2800" dirty="0">
              <a:solidFill>
                <a:schemeClr val="tx2"/>
              </a:solidFill>
              <a:latin typeface="Candara" pitchFamily="34" charset="0"/>
            </a:endParaRPr>
          </a:p>
          <a:p>
            <a:pPr>
              <a:lnSpc>
                <a:spcPts val="4400"/>
              </a:lnSpc>
            </a:pPr>
            <a:endParaRPr lang="en-US" sz="2800" dirty="0">
              <a:solidFill>
                <a:schemeClr val="tx1"/>
              </a:solidFill>
              <a:latin typeface="Candara" pitchFamily="34" charset="0"/>
            </a:endParaRPr>
          </a:p>
        </p:txBody>
      </p:sp>
      <p:sp>
        <p:nvSpPr>
          <p:cNvPr id="5" name="TextBox 4"/>
          <p:cNvSpPr txBox="1"/>
          <p:nvPr/>
        </p:nvSpPr>
        <p:spPr>
          <a:xfrm>
            <a:off x="1343472" y="6309320"/>
            <a:ext cx="2088232" cy="338554"/>
          </a:xfrm>
          <a:prstGeom prst="rect">
            <a:avLst/>
          </a:prstGeom>
          <a:solidFill>
            <a:srgbClr val="002060"/>
          </a:solidFill>
        </p:spPr>
        <p:txBody>
          <a:bodyPr wrap="square" rtlCol="0">
            <a:spAutoFit/>
          </a:bodyPr>
          <a:lstStyle/>
          <a:p>
            <a:r>
              <a:rPr lang="da-DK" sz="1400" dirty="0">
                <a:solidFill>
                  <a:schemeClr val="accent2">
                    <a:lumMod val="20000"/>
                    <a:lumOff val="80000"/>
                  </a:schemeClr>
                </a:solidFill>
                <a:latin typeface="Candara" pitchFamily="34" charset="0"/>
              </a:rPr>
              <a:t>Part </a:t>
            </a:r>
            <a:r>
              <a:rPr lang="da-DK" sz="1600" dirty="0">
                <a:solidFill>
                  <a:schemeClr val="accent2">
                    <a:lumMod val="20000"/>
                    <a:lumOff val="80000"/>
                  </a:schemeClr>
                </a:solidFill>
                <a:latin typeface="Candara" pitchFamily="34" charset="0"/>
              </a:rPr>
              <a:t>3</a:t>
            </a:r>
            <a:r>
              <a:rPr lang="da-DK" sz="1400" dirty="0">
                <a:solidFill>
                  <a:schemeClr val="accent2">
                    <a:lumMod val="20000"/>
                    <a:lumOff val="80000"/>
                  </a:schemeClr>
                </a:solidFill>
                <a:latin typeface="Candara" pitchFamily="34" charset="0"/>
              </a:rPr>
              <a:t>: experiences so far</a:t>
            </a:r>
            <a:endParaRPr lang="da-DK" sz="1400" dirty="0">
              <a:solidFill>
                <a:schemeClr val="accent2">
                  <a:lumMod val="20000"/>
                  <a:lumOff val="80000"/>
                </a:schemeClr>
              </a:solidFill>
              <a:latin typeface="Candara" panose="020E0502030303020204" pitchFamily="34" charset="0"/>
            </a:endParaRPr>
          </a:p>
        </p:txBody>
      </p:sp>
    </p:spTree>
    <p:extLst>
      <p:ext uri="{BB962C8B-B14F-4D97-AF65-F5344CB8AC3E}">
        <p14:creationId xmlns:p14="http://schemas.microsoft.com/office/powerpoint/2010/main" val="114923840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tle 1"/>
          <p:cNvSpPr>
            <a:spLocks noGrp="1"/>
          </p:cNvSpPr>
          <p:nvPr>
            <p:ph type="ctrTitle"/>
          </p:nvPr>
        </p:nvSpPr>
        <p:spPr>
          <a:xfrm>
            <a:off x="2209800" y="428605"/>
            <a:ext cx="7772400" cy="869947"/>
          </a:xfrm>
          <a:solidFill>
            <a:srgbClr val="002060"/>
          </a:solidFill>
        </p:spPr>
        <p:style>
          <a:lnRef idx="1">
            <a:schemeClr val="accent2"/>
          </a:lnRef>
          <a:fillRef idx="2">
            <a:schemeClr val="accent2"/>
          </a:fillRef>
          <a:effectRef idx="1">
            <a:schemeClr val="accent2"/>
          </a:effectRef>
          <a:fontRef idx="minor">
            <a:schemeClr val="dk1"/>
          </a:fontRef>
        </p:style>
        <p:txBody>
          <a:bodyPr>
            <a:scene3d>
              <a:camera prst="orthographicFront">
                <a:rot lat="1800000" lon="0" rev="0"/>
              </a:camera>
              <a:lightRig rig="threePt" dir="t"/>
            </a:scene3d>
          </a:bodyPr>
          <a:lstStyle/>
          <a:p>
            <a:r>
              <a:rPr lang="da-DK" smtClean="0">
                <a:solidFill>
                  <a:schemeClr val="accent2">
                    <a:lumMod val="20000"/>
                    <a:lumOff val="80000"/>
                  </a:schemeClr>
                </a:solidFill>
                <a:latin typeface="Candara" pitchFamily="34" charset="0"/>
                <a:cs typeface="Aharoni" pitchFamily="2" charset="-79"/>
              </a:rPr>
              <a:t>unexpected tangents</a:t>
            </a:r>
            <a:endParaRPr lang="da-DK" dirty="0">
              <a:solidFill>
                <a:schemeClr val="accent2">
                  <a:lumMod val="20000"/>
                  <a:lumOff val="80000"/>
                </a:schemeClr>
              </a:solidFill>
              <a:latin typeface="Candara" pitchFamily="34" charset="0"/>
              <a:cs typeface="Aharoni" pitchFamily="2" charset="-79"/>
            </a:endParaRPr>
          </a:p>
        </p:txBody>
      </p:sp>
      <p:sp>
        <p:nvSpPr>
          <p:cNvPr id="5" name="Subtitle 2"/>
          <p:cNvSpPr>
            <a:spLocks noGrp="1"/>
          </p:cNvSpPr>
          <p:nvPr>
            <p:ph type="subTitle" idx="1"/>
          </p:nvPr>
        </p:nvSpPr>
        <p:spPr>
          <a:xfrm>
            <a:off x="1703512" y="2204864"/>
            <a:ext cx="8784976" cy="2952328"/>
          </a:xfrm>
        </p:spPr>
        <p:txBody>
          <a:bodyPr>
            <a:normAutofit/>
          </a:bodyPr>
          <a:lstStyle/>
          <a:p>
            <a:pPr>
              <a:lnSpc>
                <a:spcPts val="4400"/>
              </a:lnSpc>
              <a:spcAft>
                <a:spcPts val="2400"/>
              </a:spcAft>
            </a:pPr>
            <a:r>
              <a:rPr lang="en-US" sz="3600" dirty="0" smtClean="0">
                <a:solidFill>
                  <a:schemeClr val="tx2"/>
                </a:solidFill>
                <a:latin typeface="Candara" pitchFamily="34" charset="0"/>
              </a:rPr>
              <a:t>language-specific annotations</a:t>
            </a:r>
          </a:p>
          <a:p>
            <a:pPr>
              <a:lnSpc>
                <a:spcPts val="4400"/>
              </a:lnSpc>
              <a:spcAft>
                <a:spcPts val="2400"/>
              </a:spcAft>
            </a:pPr>
            <a:r>
              <a:rPr lang="en-US" sz="3600" dirty="0" smtClean="0">
                <a:solidFill>
                  <a:schemeClr val="tx2"/>
                </a:solidFill>
                <a:latin typeface="Candara" pitchFamily="34" charset="0"/>
              </a:rPr>
              <a:t>annotations written up-front by UI analysts</a:t>
            </a:r>
          </a:p>
          <a:p>
            <a:pPr>
              <a:lnSpc>
                <a:spcPts val="4400"/>
              </a:lnSpc>
              <a:spcAft>
                <a:spcPts val="2400"/>
              </a:spcAft>
            </a:pPr>
            <a:r>
              <a:rPr lang="en-US" sz="3600" dirty="0" smtClean="0">
                <a:solidFill>
                  <a:schemeClr val="tx2"/>
                </a:solidFill>
                <a:latin typeface="Candara" pitchFamily="34" charset="0"/>
              </a:rPr>
              <a:t>annotations as an avoidable symptom</a:t>
            </a:r>
          </a:p>
          <a:p>
            <a:pPr>
              <a:lnSpc>
                <a:spcPts val="4400"/>
              </a:lnSpc>
            </a:pPr>
            <a:endParaRPr lang="en-US" sz="1600" dirty="0">
              <a:solidFill>
                <a:schemeClr val="tx1"/>
              </a:solidFill>
              <a:latin typeface="Candara" pitchFamily="34" charset="0"/>
            </a:endParaRPr>
          </a:p>
        </p:txBody>
      </p:sp>
      <p:sp>
        <p:nvSpPr>
          <p:cNvPr id="6" name="TextBox 5"/>
          <p:cNvSpPr txBox="1"/>
          <p:nvPr/>
        </p:nvSpPr>
        <p:spPr>
          <a:xfrm>
            <a:off x="1343472" y="6309320"/>
            <a:ext cx="2088232" cy="338554"/>
          </a:xfrm>
          <a:prstGeom prst="rect">
            <a:avLst/>
          </a:prstGeom>
          <a:solidFill>
            <a:srgbClr val="002060"/>
          </a:solidFill>
        </p:spPr>
        <p:txBody>
          <a:bodyPr wrap="square" rtlCol="0">
            <a:spAutoFit/>
          </a:bodyPr>
          <a:lstStyle/>
          <a:p>
            <a:r>
              <a:rPr lang="da-DK" sz="1400" dirty="0">
                <a:solidFill>
                  <a:schemeClr val="accent2">
                    <a:lumMod val="20000"/>
                    <a:lumOff val="80000"/>
                  </a:schemeClr>
                </a:solidFill>
                <a:latin typeface="Candara" pitchFamily="34" charset="0"/>
              </a:rPr>
              <a:t>Part </a:t>
            </a:r>
            <a:r>
              <a:rPr lang="da-DK" sz="1600" dirty="0">
                <a:solidFill>
                  <a:schemeClr val="accent2">
                    <a:lumMod val="20000"/>
                    <a:lumOff val="80000"/>
                  </a:schemeClr>
                </a:solidFill>
                <a:latin typeface="Candara" pitchFamily="34" charset="0"/>
              </a:rPr>
              <a:t>3</a:t>
            </a:r>
            <a:r>
              <a:rPr lang="da-DK" sz="1400" dirty="0">
                <a:solidFill>
                  <a:schemeClr val="accent2">
                    <a:lumMod val="20000"/>
                    <a:lumOff val="80000"/>
                  </a:schemeClr>
                </a:solidFill>
                <a:latin typeface="Candara" pitchFamily="34" charset="0"/>
              </a:rPr>
              <a:t>: experiences so far</a:t>
            </a:r>
            <a:endParaRPr lang="da-DK" sz="1400" dirty="0">
              <a:solidFill>
                <a:schemeClr val="accent2">
                  <a:lumMod val="20000"/>
                  <a:lumOff val="80000"/>
                </a:schemeClr>
              </a:solidFill>
              <a:latin typeface="Candara" panose="020E0502030303020204" pitchFamily="34" charset="0"/>
            </a:endParaRPr>
          </a:p>
        </p:txBody>
      </p:sp>
    </p:spTree>
    <p:extLst>
      <p:ext uri="{BB962C8B-B14F-4D97-AF65-F5344CB8AC3E}">
        <p14:creationId xmlns:p14="http://schemas.microsoft.com/office/powerpoint/2010/main" val="424847300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tle 1"/>
          <p:cNvSpPr>
            <a:spLocks noGrp="1"/>
          </p:cNvSpPr>
          <p:nvPr>
            <p:ph type="ctrTitle"/>
          </p:nvPr>
        </p:nvSpPr>
        <p:spPr>
          <a:xfrm>
            <a:off x="2209800" y="428605"/>
            <a:ext cx="7772400" cy="869947"/>
          </a:xfrm>
          <a:solidFill>
            <a:srgbClr val="002060"/>
          </a:solidFill>
        </p:spPr>
        <p:style>
          <a:lnRef idx="1">
            <a:schemeClr val="accent2"/>
          </a:lnRef>
          <a:fillRef idx="2">
            <a:schemeClr val="accent2"/>
          </a:fillRef>
          <a:effectRef idx="1">
            <a:schemeClr val="accent2"/>
          </a:effectRef>
          <a:fontRef idx="minor">
            <a:schemeClr val="dk1"/>
          </a:fontRef>
        </p:style>
        <p:txBody>
          <a:bodyPr>
            <a:scene3d>
              <a:camera prst="orthographicFront">
                <a:rot lat="1800000" lon="0" rev="0"/>
              </a:camera>
              <a:lightRig rig="threePt" dir="t"/>
            </a:scene3d>
          </a:bodyPr>
          <a:lstStyle/>
          <a:p>
            <a:r>
              <a:rPr lang="da-DK" smtClean="0">
                <a:solidFill>
                  <a:schemeClr val="accent2">
                    <a:lumMod val="20000"/>
                    <a:lumOff val="80000"/>
                  </a:schemeClr>
                </a:solidFill>
                <a:latin typeface="Candara" pitchFamily="34" charset="0"/>
                <a:cs typeface="Aharoni" pitchFamily="2" charset="-79"/>
              </a:rPr>
              <a:t>that’s it folks!</a:t>
            </a:r>
            <a:endParaRPr lang="da-DK" dirty="0">
              <a:solidFill>
                <a:schemeClr val="accent2">
                  <a:lumMod val="20000"/>
                  <a:lumOff val="80000"/>
                </a:schemeClr>
              </a:solidFill>
              <a:latin typeface="Candara" pitchFamily="34" charset="0"/>
              <a:cs typeface="Aharoni" pitchFamily="2" charset="-79"/>
            </a:endParaRPr>
          </a:p>
        </p:txBody>
      </p:sp>
      <p:sp>
        <p:nvSpPr>
          <p:cNvPr id="5" name="Subtitle 2"/>
          <p:cNvSpPr>
            <a:spLocks noGrp="1"/>
          </p:cNvSpPr>
          <p:nvPr>
            <p:ph type="subTitle" idx="1"/>
          </p:nvPr>
        </p:nvSpPr>
        <p:spPr>
          <a:xfrm>
            <a:off x="2279576" y="2132856"/>
            <a:ext cx="7632848" cy="3096344"/>
          </a:xfrm>
        </p:spPr>
        <p:txBody>
          <a:bodyPr>
            <a:normAutofit/>
          </a:bodyPr>
          <a:lstStyle/>
          <a:p>
            <a:pPr>
              <a:lnSpc>
                <a:spcPts val="4400"/>
              </a:lnSpc>
              <a:spcAft>
                <a:spcPts val="2400"/>
              </a:spcAft>
            </a:pPr>
            <a:r>
              <a:rPr lang="en-US" sz="3600" dirty="0" smtClean="0">
                <a:solidFill>
                  <a:schemeClr val="tx2"/>
                </a:solidFill>
                <a:latin typeface="Candara" pitchFamily="34" charset="0"/>
              </a:rPr>
              <a:t>thank you!</a:t>
            </a:r>
          </a:p>
          <a:p>
            <a:pPr>
              <a:lnSpc>
                <a:spcPts val="4400"/>
              </a:lnSpc>
              <a:spcAft>
                <a:spcPts val="2400"/>
              </a:spcAft>
            </a:pPr>
            <a:r>
              <a:rPr lang="en-US" sz="3600" dirty="0" smtClean="0">
                <a:solidFill>
                  <a:schemeClr val="tx2"/>
                </a:solidFill>
                <a:latin typeface="Candara" pitchFamily="34" charset="0"/>
              </a:rPr>
              <a:t>feedback welcome </a:t>
            </a:r>
          </a:p>
          <a:p>
            <a:pPr>
              <a:lnSpc>
                <a:spcPts val="4400"/>
              </a:lnSpc>
              <a:spcAft>
                <a:spcPts val="2400"/>
              </a:spcAft>
            </a:pPr>
            <a:r>
              <a:rPr lang="en-US" sz="3600" dirty="0" smtClean="0">
                <a:solidFill>
                  <a:schemeClr val="tx2"/>
                </a:solidFill>
                <a:latin typeface="Candara" pitchFamily="34" charset="0"/>
              </a:rPr>
              <a:t>ronan.martin@sas.com</a:t>
            </a:r>
          </a:p>
          <a:p>
            <a:pPr>
              <a:lnSpc>
                <a:spcPts val="4400"/>
              </a:lnSpc>
            </a:pPr>
            <a:endParaRPr lang="en-US" sz="1600" dirty="0">
              <a:solidFill>
                <a:schemeClr val="tx1"/>
              </a:solidFill>
              <a:latin typeface="Candara" pitchFamily="34" charset="0"/>
            </a:endParaRPr>
          </a:p>
        </p:txBody>
      </p:sp>
      <p:sp>
        <p:nvSpPr>
          <p:cNvPr id="6" name="TextBox 5"/>
          <p:cNvSpPr txBox="1"/>
          <p:nvPr/>
        </p:nvSpPr>
        <p:spPr>
          <a:xfrm>
            <a:off x="1343472" y="6309320"/>
            <a:ext cx="2088232" cy="338554"/>
          </a:xfrm>
          <a:prstGeom prst="rect">
            <a:avLst/>
          </a:prstGeom>
          <a:solidFill>
            <a:srgbClr val="002060"/>
          </a:solidFill>
        </p:spPr>
        <p:txBody>
          <a:bodyPr wrap="square" rtlCol="0">
            <a:spAutoFit/>
          </a:bodyPr>
          <a:lstStyle/>
          <a:p>
            <a:r>
              <a:rPr lang="da-DK" sz="1400" dirty="0">
                <a:solidFill>
                  <a:schemeClr val="accent2">
                    <a:lumMod val="20000"/>
                    <a:lumOff val="80000"/>
                  </a:schemeClr>
                </a:solidFill>
                <a:latin typeface="Candara" pitchFamily="34" charset="0"/>
              </a:rPr>
              <a:t>Part </a:t>
            </a:r>
            <a:r>
              <a:rPr lang="da-DK" sz="1600" dirty="0">
                <a:solidFill>
                  <a:schemeClr val="accent2">
                    <a:lumMod val="20000"/>
                    <a:lumOff val="80000"/>
                  </a:schemeClr>
                </a:solidFill>
                <a:latin typeface="Candara" pitchFamily="34" charset="0"/>
              </a:rPr>
              <a:t>3</a:t>
            </a:r>
            <a:r>
              <a:rPr lang="da-DK" sz="1400" dirty="0">
                <a:solidFill>
                  <a:schemeClr val="accent2">
                    <a:lumMod val="20000"/>
                    <a:lumOff val="80000"/>
                  </a:schemeClr>
                </a:solidFill>
                <a:latin typeface="Candara" pitchFamily="34" charset="0"/>
              </a:rPr>
              <a:t>: experiences so far</a:t>
            </a:r>
            <a:endParaRPr lang="da-DK" sz="1400" dirty="0">
              <a:solidFill>
                <a:schemeClr val="accent2">
                  <a:lumMod val="20000"/>
                  <a:lumOff val="80000"/>
                </a:schemeClr>
              </a:solidFill>
              <a:latin typeface="Candara" panose="020E0502030303020204" pitchFamily="34" charset="0"/>
            </a:endParaRPr>
          </a:p>
        </p:txBody>
      </p:sp>
    </p:spTree>
    <p:extLst>
      <p:ext uri="{BB962C8B-B14F-4D97-AF65-F5344CB8AC3E}">
        <p14:creationId xmlns:p14="http://schemas.microsoft.com/office/powerpoint/2010/main" val="27130442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28605"/>
            <a:ext cx="7772400" cy="869947"/>
          </a:xfrm>
        </p:spPr>
        <p:style>
          <a:lnRef idx="2">
            <a:schemeClr val="accent6">
              <a:shade val="50000"/>
            </a:schemeClr>
          </a:lnRef>
          <a:fillRef idx="1">
            <a:schemeClr val="accent6"/>
          </a:fillRef>
          <a:effectRef idx="0">
            <a:schemeClr val="accent6"/>
          </a:effectRef>
          <a:fontRef idx="minor">
            <a:schemeClr val="lt1"/>
          </a:fontRef>
        </p:style>
        <p:txBody>
          <a:bodyPr>
            <a:scene3d>
              <a:camera prst="orthographicFront">
                <a:rot lat="1800000" lon="0" rev="0"/>
              </a:camera>
              <a:lightRig rig="threePt" dir="t"/>
            </a:scene3d>
          </a:bodyPr>
          <a:lstStyle/>
          <a:p>
            <a:r>
              <a:rPr lang="da-DK" smtClean="0">
                <a:latin typeface="Candara" pitchFamily="34" charset="0"/>
                <a:cs typeface="Aharoni" pitchFamily="2" charset="-79"/>
              </a:rPr>
              <a:t>decontextualization</a:t>
            </a:r>
            <a:endParaRPr lang="da-DK" dirty="0">
              <a:latin typeface="Candara" pitchFamily="34" charset="0"/>
              <a:cs typeface="Aharoni" pitchFamily="2" charset="-79"/>
            </a:endParaRPr>
          </a:p>
        </p:txBody>
      </p:sp>
      <p:sp>
        <p:nvSpPr>
          <p:cNvPr id="4" name="TextBox 3"/>
          <p:cNvSpPr txBox="1"/>
          <p:nvPr/>
        </p:nvSpPr>
        <p:spPr>
          <a:xfrm>
            <a:off x="1631504" y="6309320"/>
            <a:ext cx="1872208" cy="369332"/>
          </a:xfrm>
          <a:prstGeom prst="rect">
            <a:avLst/>
          </a:prstGeom>
          <a:solidFill>
            <a:srgbClr val="FF8633"/>
          </a:solidFill>
        </p:spPr>
        <p:txBody>
          <a:bodyPr wrap="square" rtlCol="0">
            <a:spAutoFit/>
          </a:bodyPr>
          <a:lstStyle/>
          <a:p>
            <a:r>
              <a:rPr lang="da-DK" sz="1600" dirty="0">
                <a:solidFill>
                  <a:schemeClr val="bg1"/>
                </a:solidFill>
                <a:latin typeface="Candara" pitchFamily="34" charset="0"/>
              </a:rPr>
              <a:t>Part </a:t>
            </a:r>
            <a:r>
              <a:rPr lang="da-DK" dirty="0">
                <a:solidFill>
                  <a:schemeClr val="bg1"/>
                </a:solidFill>
                <a:latin typeface="Candara" pitchFamily="34" charset="0"/>
              </a:rPr>
              <a:t>1</a:t>
            </a:r>
            <a:r>
              <a:rPr lang="da-DK" sz="1600" dirty="0">
                <a:solidFill>
                  <a:schemeClr val="bg1"/>
                </a:solidFill>
                <a:latin typeface="Candara" pitchFamily="34" charset="0"/>
              </a:rPr>
              <a:t>: background</a:t>
            </a:r>
          </a:p>
        </p:txBody>
      </p:sp>
      <p:sp>
        <p:nvSpPr>
          <p:cNvPr id="7" name="Subtitle 2"/>
          <p:cNvSpPr>
            <a:spLocks noGrp="1"/>
          </p:cNvSpPr>
          <p:nvPr>
            <p:ph type="subTitle" idx="1"/>
          </p:nvPr>
        </p:nvSpPr>
        <p:spPr>
          <a:xfrm>
            <a:off x="1487488" y="1628800"/>
            <a:ext cx="9073008" cy="4248472"/>
          </a:xfrm>
        </p:spPr>
        <p:txBody>
          <a:bodyPr>
            <a:normAutofit fontScale="85000" lnSpcReduction="10000"/>
          </a:bodyPr>
          <a:lstStyle/>
          <a:p>
            <a:pPr algn="l">
              <a:lnSpc>
                <a:spcPts val="4400"/>
              </a:lnSpc>
            </a:pPr>
            <a:r>
              <a:rPr lang="en-US" sz="4600" dirty="0">
                <a:solidFill>
                  <a:schemeClr val="tx2"/>
                </a:solidFill>
                <a:latin typeface="Candara" pitchFamily="34" charset="0"/>
              </a:rPr>
              <a:t>A nice text:</a:t>
            </a:r>
          </a:p>
          <a:p>
            <a:pPr algn="l">
              <a:lnSpc>
                <a:spcPts val="4400"/>
              </a:lnSpc>
            </a:pPr>
            <a:r>
              <a:rPr lang="en-US" sz="3400" dirty="0">
                <a:solidFill>
                  <a:schemeClr val="tx1"/>
                </a:solidFill>
                <a:latin typeface="Candara" pitchFamily="34" charset="0"/>
              </a:rPr>
              <a:t>An </a:t>
            </a:r>
            <a:r>
              <a:rPr lang="en-US" sz="3400" dirty="0">
                <a:solidFill>
                  <a:schemeClr val="tx1"/>
                </a:solidFill>
                <a:latin typeface="Candara" pitchFamily="34" charset="0"/>
              </a:rPr>
              <a:t>easily understood text can be translated quite quickly. However, the more technical the content, the more challenging the task becomes. For an experienced translator, the main challenge is one of comprehension, and this can be due to terminology, lack of context, ambiguity, difficult syntax, or a host of other reasons</a:t>
            </a:r>
            <a:r>
              <a:rPr lang="en-US" sz="3400" dirty="0">
                <a:solidFill>
                  <a:schemeClr val="tx2"/>
                </a:solidFill>
                <a:latin typeface="Candara" pitchFamily="34" charset="0"/>
              </a:rPr>
              <a:t>.</a:t>
            </a:r>
            <a:endParaRPr lang="da-DK" sz="3400" dirty="0">
              <a:solidFill>
                <a:schemeClr val="tx2"/>
              </a:solidFill>
              <a:latin typeface="Candara" pitchFamily="34" charset="0"/>
            </a:endParaRPr>
          </a:p>
        </p:txBody>
      </p:sp>
    </p:spTree>
    <p:extLst>
      <p:ext uri="{BB962C8B-B14F-4D97-AF65-F5344CB8AC3E}">
        <p14:creationId xmlns:p14="http://schemas.microsoft.com/office/powerpoint/2010/main" val="16022898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28605"/>
            <a:ext cx="7772400" cy="869947"/>
          </a:xfrm>
        </p:spPr>
        <p:style>
          <a:lnRef idx="2">
            <a:schemeClr val="accent6">
              <a:shade val="50000"/>
            </a:schemeClr>
          </a:lnRef>
          <a:fillRef idx="1">
            <a:schemeClr val="accent6"/>
          </a:fillRef>
          <a:effectRef idx="0">
            <a:schemeClr val="accent6"/>
          </a:effectRef>
          <a:fontRef idx="minor">
            <a:schemeClr val="lt1"/>
          </a:fontRef>
        </p:style>
        <p:txBody>
          <a:bodyPr>
            <a:scene3d>
              <a:camera prst="orthographicFront">
                <a:rot lat="1800000" lon="0" rev="0"/>
              </a:camera>
              <a:lightRig rig="threePt" dir="t"/>
            </a:scene3d>
          </a:bodyPr>
          <a:lstStyle/>
          <a:p>
            <a:r>
              <a:rPr lang="da-DK" smtClean="0">
                <a:latin typeface="Candara" pitchFamily="34" charset="0"/>
                <a:cs typeface="Aharoni" pitchFamily="2" charset="-79"/>
              </a:rPr>
              <a:t>decontextualization</a:t>
            </a:r>
            <a:endParaRPr lang="da-DK" dirty="0">
              <a:latin typeface="Candara" pitchFamily="34" charset="0"/>
              <a:cs typeface="Aharoni" pitchFamily="2" charset="-79"/>
            </a:endParaRPr>
          </a:p>
        </p:txBody>
      </p:sp>
      <p:sp>
        <p:nvSpPr>
          <p:cNvPr id="7" name="Subtitle 2"/>
          <p:cNvSpPr>
            <a:spLocks noGrp="1"/>
          </p:cNvSpPr>
          <p:nvPr>
            <p:ph type="subTitle" idx="1"/>
          </p:nvPr>
        </p:nvSpPr>
        <p:spPr>
          <a:xfrm>
            <a:off x="2207568" y="1628800"/>
            <a:ext cx="7632848" cy="4248472"/>
          </a:xfrm>
        </p:spPr>
        <p:txBody>
          <a:bodyPr>
            <a:normAutofit/>
          </a:bodyPr>
          <a:lstStyle/>
          <a:p>
            <a:pPr algn="l">
              <a:lnSpc>
                <a:spcPts val="4400"/>
              </a:lnSpc>
            </a:pPr>
            <a:r>
              <a:rPr lang="en-US" smtClean="0">
                <a:solidFill>
                  <a:schemeClr val="tx2"/>
                </a:solidFill>
                <a:latin typeface="Candara" pitchFamily="34" charset="0"/>
              </a:rPr>
              <a:t>A slightly tricky text:</a:t>
            </a:r>
          </a:p>
          <a:p>
            <a:pPr algn="l">
              <a:lnSpc>
                <a:spcPts val="4400"/>
              </a:lnSpc>
            </a:pPr>
            <a:endParaRPr lang="da-DK" smtClean="0">
              <a:solidFill>
                <a:schemeClr val="tx2"/>
              </a:solidFill>
              <a:latin typeface="Candara" pitchFamily="34" charset="0"/>
            </a:endParaRPr>
          </a:p>
        </p:txBody>
      </p:sp>
      <p:pic>
        <p:nvPicPr>
          <p:cNvPr id="9" name="Picture 8"/>
          <p:cNvPicPr>
            <a:picLocks noChangeAspect="1"/>
          </p:cNvPicPr>
          <p:nvPr/>
        </p:nvPicPr>
        <p:blipFill>
          <a:blip r:embed="rId3"/>
          <a:stretch>
            <a:fillRect/>
          </a:stretch>
        </p:blipFill>
        <p:spPr>
          <a:xfrm>
            <a:off x="894855" y="2276872"/>
            <a:ext cx="10640269" cy="3930648"/>
          </a:xfrm>
          <a:prstGeom prst="rect">
            <a:avLst/>
          </a:prstGeom>
        </p:spPr>
      </p:pic>
      <p:sp>
        <p:nvSpPr>
          <p:cNvPr id="6" name="TextBox 5"/>
          <p:cNvSpPr txBox="1"/>
          <p:nvPr/>
        </p:nvSpPr>
        <p:spPr>
          <a:xfrm>
            <a:off x="1631504" y="6309320"/>
            <a:ext cx="1872208" cy="369332"/>
          </a:xfrm>
          <a:prstGeom prst="rect">
            <a:avLst/>
          </a:prstGeom>
          <a:solidFill>
            <a:srgbClr val="FF8633"/>
          </a:solidFill>
        </p:spPr>
        <p:txBody>
          <a:bodyPr wrap="square" rtlCol="0">
            <a:spAutoFit/>
          </a:bodyPr>
          <a:lstStyle/>
          <a:p>
            <a:r>
              <a:rPr lang="da-DK" sz="1600" dirty="0">
                <a:solidFill>
                  <a:schemeClr val="bg1"/>
                </a:solidFill>
                <a:latin typeface="Candara" pitchFamily="34" charset="0"/>
              </a:rPr>
              <a:t>Part </a:t>
            </a:r>
            <a:r>
              <a:rPr lang="da-DK" dirty="0">
                <a:solidFill>
                  <a:schemeClr val="bg1"/>
                </a:solidFill>
                <a:latin typeface="Candara" pitchFamily="34" charset="0"/>
              </a:rPr>
              <a:t>1</a:t>
            </a:r>
            <a:r>
              <a:rPr lang="da-DK" sz="1600" dirty="0">
                <a:solidFill>
                  <a:schemeClr val="bg1"/>
                </a:solidFill>
                <a:latin typeface="Candara" pitchFamily="34" charset="0"/>
              </a:rPr>
              <a:t>: background</a:t>
            </a:r>
          </a:p>
        </p:txBody>
      </p:sp>
    </p:spTree>
    <p:extLst>
      <p:ext uri="{BB962C8B-B14F-4D97-AF65-F5344CB8AC3E}">
        <p14:creationId xmlns:p14="http://schemas.microsoft.com/office/powerpoint/2010/main" val="34864943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28605"/>
            <a:ext cx="7772400" cy="869947"/>
          </a:xfrm>
        </p:spPr>
        <p:style>
          <a:lnRef idx="2">
            <a:schemeClr val="accent6">
              <a:shade val="50000"/>
            </a:schemeClr>
          </a:lnRef>
          <a:fillRef idx="1">
            <a:schemeClr val="accent6"/>
          </a:fillRef>
          <a:effectRef idx="0">
            <a:schemeClr val="accent6"/>
          </a:effectRef>
          <a:fontRef idx="minor">
            <a:schemeClr val="lt1"/>
          </a:fontRef>
        </p:style>
        <p:txBody>
          <a:bodyPr>
            <a:scene3d>
              <a:camera prst="orthographicFront">
                <a:rot lat="1800000" lon="0" rev="0"/>
              </a:camera>
              <a:lightRig rig="threePt" dir="t"/>
            </a:scene3d>
          </a:bodyPr>
          <a:lstStyle/>
          <a:p>
            <a:r>
              <a:rPr lang="da-DK" smtClean="0">
                <a:latin typeface="Candara" pitchFamily="34" charset="0"/>
                <a:cs typeface="Aharoni" pitchFamily="2" charset="-79"/>
              </a:rPr>
              <a:t>decontextualization</a:t>
            </a:r>
            <a:endParaRPr lang="da-DK" dirty="0">
              <a:latin typeface="Candara" pitchFamily="34" charset="0"/>
              <a:cs typeface="Aharoni" pitchFamily="2" charset="-79"/>
            </a:endParaRPr>
          </a:p>
        </p:txBody>
      </p:sp>
      <p:sp>
        <p:nvSpPr>
          <p:cNvPr id="7" name="Subtitle 2"/>
          <p:cNvSpPr>
            <a:spLocks noGrp="1"/>
          </p:cNvSpPr>
          <p:nvPr>
            <p:ph type="subTitle" idx="1"/>
          </p:nvPr>
        </p:nvSpPr>
        <p:spPr>
          <a:xfrm>
            <a:off x="767408" y="1556792"/>
            <a:ext cx="10729192" cy="4680520"/>
          </a:xfrm>
        </p:spPr>
        <p:txBody>
          <a:bodyPr>
            <a:normAutofit fontScale="92500"/>
          </a:bodyPr>
          <a:lstStyle/>
          <a:p>
            <a:pPr algn="l">
              <a:lnSpc>
                <a:spcPts val="4400"/>
              </a:lnSpc>
            </a:pPr>
            <a:r>
              <a:rPr lang="en-US" dirty="0" smtClean="0">
                <a:solidFill>
                  <a:schemeClr val="tx2"/>
                </a:solidFill>
                <a:latin typeface="Candara" pitchFamily="34" charset="0"/>
              </a:rPr>
              <a:t>A highly challenging text:</a:t>
            </a:r>
          </a:p>
          <a:p>
            <a:pPr algn="l">
              <a:lnSpc>
                <a:spcPts val="4400"/>
              </a:lnSpc>
            </a:pPr>
            <a:r>
              <a:rPr lang="en-US" sz="2000" dirty="0">
                <a:solidFill>
                  <a:schemeClr val="tx1"/>
                </a:solidFill>
                <a:latin typeface="Candara" pitchFamily="34" charset="0"/>
              </a:rPr>
              <a:t>jfkdljk_1.txt=</a:t>
            </a:r>
            <a:r>
              <a:rPr lang="en-US" sz="2800" dirty="0">
                <a:solidFill>
                  <a:schemeClr val="tx1"/>
                </a:solidFill>
                <a:latin typeface="Candara" pitchFamily="34" charset="0"/>
              </a:rPr>
              <a:t>This is a focusable div with the APPLICATION role</a:t>
            </a:r>
            <a:br>
              <a:rPr lang="en-US" sz="2800" dirty="0">
                <a:solidFill>
                  <a:schemeClr val="tx1"/>
                </a:solidFill>
                <a:latin typeface="Candara" pitchFamily="34" charset="0"/>
              </a:rPr>
            </a:br>
            <a:r>
              <a:rPr lang="en-US" sz="2000" dirty="0">
                <a:solidFill>
                  <a:schemeClr val="tx1"/>
                </a:solidFill>
                <a:latin typeface="Candara" pitchFamily="34" charset="0"/>
              </a:rPr>
              <a:t>jfkdljk_2.txt=</a:t>
            </a:r>
            <a:r>
              <a:rPr lang="en-US" sz="2800" dirty="0">
                <a:solidFill>
                  <a:schemeClr val="tx1"/>
                </a:solidFill>
                <a:latin typeface="Candara" pitchFamily="34" charset="0"/>
              </a:rPr>
              <a:t>Are you sure you want to delete these {0} hierarchies?</a:t>
            </a:r>
          </a:p>
          <a:p>
            <a:pPr algn="l">
              <a:lnSpc>
                <a:spcPts val="4400"/>
              </a:lnSpc>
            </a:pPr>
            <a:r>
              <a:rPr lang="en-US" sz="2000" dirty="0">
                <a:solidFill>
                  <a:schemeClr val="tx1"/>
                </a:solidFill>
                <a:latin typeface="Candara" pitchFamily="34" charset="0"/>
              </a:rPr>
              <a:t>jfkdljk_3.txt=</a:t>
            </a:r>
            <a:r>
              <a:rPr lang="en-US" sz="2800" dirty="0">
                <a:solidFill>
                  <a:schemeClr val="tx1"/>
                </a:solidFill>
                <a:latin typeface="Candara" pitchFamily="34" charset="0"/>
              </a:rPr>
              <a:t>Updating hierarchy line items may impact dependent worksheets</a:t>
            </a:r>
          </a:p>
          <a:p>
            <a:pPr algn="l">
              <a:lnSpc>
                <a:spcPts val="4400"/>
              </a:lnSpc>
            </a:pPr>
            <a:r>
              <a:rPr lang="en-US" sz="2000" dirty="0">
                <a:solidFill>
                  <a:schemeClr val="tx1"/>
                </a:solidFill>
                <a:latin typeface="Candara" pitchFamily="34" charset="0"/>
              </a:rPr>
              <a:t>jfkdljk_4.txt=</a:t>
            </a:r>
            <a:r>
              <a:rPr lang="en-US" sz="2800" dirty="0">
                <a:solidFill>
                  <a:schemeClr val="tx1"/>
                </a:solidFill>
                <a:latin typeface="Candara" pitchFamily="34" charset="0"/>
              </a:rPr>
              <a:t>All previous filter selections are removed because Transpose action performed.</a:t>
            </a:r>
          </a:p>
          <a:p>
            <a:pPr algn="l">
              <a:lnSpc>
                <a:spcPts val="4400"/>
              </a:lnSpc>
            </a:pPr>
            <a:r>
              <a:rPr lang="en-US" sz="2000" dirty="0">
                <a:solidFill>
                  <a:schemeClr val="tx1"/>
                </a:solidFill>
                <a:latin typeface="Candara" pitchFamily="34" charset="0"/>
              </a:rPr>
              <a:t>jfkdljk_5.txt=</a:t>
            </a:r>
            <a:r>
              <a:rPr lang="en-US" sz="2800" dirty="0">
                <a:solidFill>
                  <a:schemeClr val="tx1"/>
                </a:solidFill>
                <a:latin typeface="Candara" pitchFamily="34" charset="0"/>
              </a:rPr>
              <a:t>Query </a:t>
            </a:r>
            <a:r>
              <a:rPr lang="en-US" sz="2800" dirty="0">
                <a:solidFill>
                  <a:schemeClr val="tx1"/>
                </a:solidFill>
                <a:latin typeface="Candara" pitchFamily="34" charset="0"/>
              </a:rPr>
              <a:t>was stopped at {0}. Click to resume the query.</a:t>
            </a:r>
          </a:p>
          <a:p>
            <a:pPr algn="l">
              <a:lnSpc>
                <a:spcPts val="4400"/>
              </a:lnSpc>
            </a:pPr>
            <a:endParaRPr lang="en-US" dirty="0" smtClean="0">
              <a:solidFill>
                <a:schemeClr val="tx2"/>
              </a:solidFill>
              <a:latin typeface="Candara" pitchFamily="34" charset="0"/>
            </a:endParaRPr>
          </a:p>
          <a:p>
            <a:pPr algn="l">
              <a:lnSpc>
                <a:spcPts val="4400"/>
              </a:lnSpc>
            </a:pPr>
            <a:endParaRPr lang="da-DK" dirty="0" smtClean="0">
              <a:solidFill>
                <a:schemeClr val="tx2"/>
              </a:solidFill>
              <a:latin typeface="Candara" pitchFamily="34" charset="0"/>
            </a:endParaRPr>
          </a:p>
        </p:txBody>
      </p:sp>
      <p:sp>
        <p:nvSpPr>
          <p:cNvPr id="6" name="TextBox 5"/>
          <p:cNvSpPr txBox="1"/>
          <p:nvPr/>
        </p:nvSpPr>
        <p:spPr>
          <a:xfrm>
            <a:off x="1631504" y="6309320"/>
            <a:ext cx="1872208" cy="369332"/>
          </a:xfrm>
          <a:prstGeom prst="rect">
            <a:avLst/>
          </a:prstGeom>
          <a:solidFill>
            <a:srgbClr val="FF8633"/>
          </a:solidFill>
        </p:spPr>
        <p:txBody>
          <a:bodyPr wrap="square" rtlCol="0">
            <a:spAutoFit/>
          </a:bodyPr>
          <a:lstStyle/>
          <a:p>
            <a:r>
              <a:rPr lang="da-DK" sz="1600" dirty="0">
                <a:solidFill>
                  <a:schemeClr val="bg1"/>
                </a:solidFill>
                <a:latin typeface="Candara" pitchFamily="34" charset="0"/>
              </a:rPr>
              <a:t>Part </a:t>
            </a:r>
            <a:r>
              <a:rPr lang="da-DK" dirty="0">
                <a:solidFill>
                  <a:schemeClr val="bg1"/>
                </a:solidFill>
                <a:latin typeface="Candara" pitchFamily="34" charset="0"/>
              </a:rPr>
              <a:t>1</a:t>
            </a:r>
            <a:r>
              <a:rPr lang="da-DK" sz="1600" dirty="0">
                <a:solidFill>
                  <a:schemeClr val="bg1"/>
                </a:solidFill>
                <a:latin typeface="Candara" pitchFamily="34" charset="0"/>
              </a:rPr>
              <a:t>: background</a:t>
            </a:r>
          </a:p>
        </p:txBody>
      </p:sp>
    </p:spTree>
    <p:extLst>
      <p:ext uri="{BB962C8B-B14F-4D97-AF65-F5344CB8AC3E}">
        <p14:creationId xmlns:p14="http://schemas.microsoft.com/office/powerpoint/2010/main" val="22665180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28605"/>
            <a:ext cx="7772400" cy="869947"/>
          </a:xfrm>
        </p:spPr>
        <p:style>
          <a:lnRef idx="2">
            <a:schemeClr val="accent6">
              <a:shade val="50000"/>
            </a:schemeClr>
          </a:lnRef>
          <a:fillRef idx="1">
            <a:schemeClr val="accent6"/>
          </a:fillRef>
          <a:effectRef idx="0">
            <a:schemeClr val="accent6"/>
          </a:effectRef>
          <a:fontRef idx="minor">
            <a:schemeClr val="lt1"/>
          </a:fontRef>
        </p:style>
        <p:txBody>
          <a:bodyPr>
            <a:scene3d>
              <a:camera prst="orthographicFront">
                <a:rot lat="1800000" lon="0" rev="0"/>
              </a:camera>
              <a:lightRig rig="threePt" dir="t"/>
            </a:scene3d>
          </a:bodyPr>
          <a:lstStyle/>
          <a:p>
            <a:r>
              <a:rPr lang="da-DK" smtClean="0">
                <a:latin typeface="Candara" pitchFamily="34" charset="0"/>
                <a:cs typeface="Aharoni" pitchFamily="2" charset="-79"/>
              </a:rPr>
              <a:t>comprehension</a:t>
            </a:r>
            <a:endParaRPr lang="da-DK" dirty="0">
              <a:latin typeface="Candara" pitchFamily="34" charset="0"/>
              <a:cs typeface="Aharoni" pitchFamily="2" charset="-79"/>
            </a:endParaRPr>
          </a:p>
        </p:txBody>
      </p:sp>
      <p:sp>
        <p:nvSpPr>
          <p:cNvPr id="7" name="Subtitle 2"/>
          <p:cNvSpPr>
            <a:spLocks noGrp="1"/>
          </p:cNvSpPr>
          <p:nvPr>
            <p:ph type="subTitle" idx="1"/>
          </p:nvPr>
        </p:nvSpPr>
        <p:spPr>
          <a:xfrm>
            <a:off x="2207568" y="1988840"/>
            <a:ext cx="7632848" cy="4248472"/>
          </a:xfrm>
        </p:spPr>
        <p:txBody>
          <a:bodyPr>
            <a:normAutofit/>
          </a:bodyPr>
          <a:lstStyle/>
          <a:p>
            <a:pPr>
              <a:lnSpc>
                <a:spcPts val="4400"/>
              </a:lnSpc>
            </a:pPr>
            <a:r>
              <a:rPr lang="en-US" sz="4400">
                <a:solidFill>
                  <a:schemeClr val="tx2"/>
                </a:solidFill>
                <a:latin typeface="Candara" pitchFamily="34" charset="0"/>
              </a:rPr>
              <a:t>syntax</a:t>
            </a:r>
          </a:p>
          <a:p>
            <a:pPr>
              <a:lnSpc>
                <a:spcPts val="4400"/>
              </a:lnSpc>
            </a:pPr>
            <a:endParaRPr lang="en-US" sz="4400">
              <a:solidFill>
                <a:schemeClr val="tx2"/>
              </a:solidFill>
              <a:latin typeface="Candara" pitchFamily="34" charset="0"/>
            </a:endParaRPr>
          </a:p>
          <a:p>
            <a:pPr>
              <a:lnSpc>
                <a:spcPts val="4400"/>
              </a:lnSpc>
            </a:pPr>
            <a:r>
              <a:rPr lang="en-US" sz="4400">
                <a:solidFill>
                  <a:schemeClr val="tx2"/>
                </a:solidFill>
                <a:latin typeface="Candara" pitchFamily="34" charset="0"/>
              </a:rPr>
              <a:t>context</a:t>
            </a:r>
          </a:p>
          <a:p>
            <a:pPr>
              <a:lnSpc>
                <a:spcPts val="4400"/>
              </a:lnSpc>
            </a:pPr>
            <a:endParaRPr lang="en-US" sz="4400">
              <a:solidFill>
                <a:schemeClr val="tx2"/>
              </a:solidFill>
              <a:latin typeface="Candara" pitchFamily="34" charset="0"/>
            </a:endParaRPr>
          </a:p>
          <a:p>
            <a:pPr>
              <a:lnSpc>
                <a:spcPts val="4400"/>
              </a:lnSpc>
            </a:pPr>
            <a:r>
              <a:rPr lang="en-US" sz="4400">
                <a:solidFill>
                  <a:schemeClr val="tx2"/>
                </a:solidFill>
                <a:latin typeface="Candara" pitchFamily="34" charset="0"/>
              </a:rPr>
              <a:t>terminology</a:t>
            </a:r>
          </a:p>
          <a:p>
            <a:pPr>
              <a:lnSpc>
                <a:spcPts val="4400"/>
              </a:lnSpc>
            </a:pPr>
            <a:endParaRPr lang="en-US" sz="1600">
              <a:solidFill>
                <a:schemeClr val="tx1"/>
              </a:solidFill>
              <a:latin typeface="Candara" pitchFamily="34" charset="0"/>
            </a:endParaRPr>
          </a:p>
        </p:txBody>
      </p:sp>
      <p:sp>
        <p:nvSpPr>
          <p:cNvPr id="8" name="TextBox 7"/>
          <p:cNvSpPr txBox="1"/>
          <p:nvPr/>
        </p:nvSpPr>
        <p:spPr>
          <a:xfrm>
            <a:off x="1631504" y="6309320"/>
            <a:ext cx="1872208" cy="369332"/>
          </a:xfrm>
          <a:prstGeom prst="rect">
            <a:avLst/>
          </a:prstGeom>
          <a:solidFill>
            <a:srgbClr val="FF8633"/>
          </a:solidFill>
        </p:spPr>
        <p:txBody>
          <a:bodyPr wrap="square" rtlCol="0">
            <a:spAutoFit/>
          </a:bodyPr>
          <a:lstStyle/>
          <a:p>
            <a:r>
              <a:rPr lang="da-DK" sz="1600" dirty="0">
                <a:solidFill>
                  <a:schemeClr val="bg1"/>
                </a:solidFill>
                <a:latin typeface="Candara" pitchFamily="34" charset="0"/>
              </a:rPr>
              <a:t>Part </a:t>
            </a:r>
            <a:r>
              <a:rPr lang="da-DK" dirty="0">
                <a:solidFill>
                  <a:schemeClr val="bg1"/>
                </a:solidFill>
                <a:latin typeface="Candara" pitchFamily="34" charset="0"/>
              </a:rPr>
              <a:t>1</a:t>
            </a:r>
            <a:r>
              <a:rPr lang="da-DK" sz="1600" dirty="0">
                <a:solidFill>
                  <a:schemeClr val="bg1"/>
                </a:solidFill>
                <a:latin typeface="Candara" pitchFamily="34" charset="0"/>
              </a:rPr>
              <a:t>: background</a:t>
            </a:r>
          </a:p>
        </p:txBody>
      </p:sp>
    </p:spTree>
    <p:extLst>
      <p:ext uri="{BB962C8B-B14F-4D97-AF65-F5344CB8AC3E}">
        <p14:creationId xmlns:p14="http://schemas.microsoft.com/office/powerpoint/2010/main" val="16307260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28605"/>
            <a:ext cx="7772400" cy="869947"/>
          </a:xfrm>
        </p:spPr>
        <p:style>
          <a:lnRef idx="2">
            <a:schemeClr val="accent6">
              <a:shade val="50000"/>
            </a:schemeClr>
          </a:lnRef>
          <a:fillRef idx="1">
            <a:schemeClr val="accent6"/>
          </a:fillRef>
          <a:effectRef idx="0">
            <a:schemeClr val="accent6"/>
          </a:effectRef>
          <a:fontRef idx="minor">
            <a:schemeClr val="lt1"/>
          </a:fontRef>
        </p:style>
        <p:txBody>
          <a:bodyPr>
            <a:scene3d>
              <a:camera prst="orthographicFront">
                <a:rot lat="1800000" lon="0" rev="0"/>
              </a:camera>
              <a:lightRig rig="threePt" dir="t"/>
            </a:scene3d>
          </a:bodyPr>
          <a:lstStyle/>
          <a:p>
            <a:r>
              <a:rPr lang="da-DK" smtClean="0">
                <a:latin typeface="Candara" pitchFamily="34" charset="0"/>
                <a:cs typeface="Aharoni" pitchFamily="2" charset="-79"/>
              </a:rPr>
              <a:t>comprehension</a:t>
            </a:r>
            <a:endParaRPr lang="da-DK" dirty="0">
              <a:latin typeface="Candara" pitchFamily="34" charset="0"/>
              <a:cs typeface="Aharoni" pitchFamily="2" charset="-79"/>
            </a:endParaRPr>
          </a:p>
        </p:txBody>
      </p:sp>
      <p:sp>
        <p:nvSpPr>
          <p:cNvPr id="7" name="Subtitle 2"/>
          <p:cNvSpPr>
            <a:spLocks noGrp="1"/>
          </p:cNvSpPr>
          <p:nvPr>
            <p:ph type="subTitle" idx="1"/>
          </p:nvPr>
        </p:nvSpPr>
        <p:spPr>
          <a:xfrm>
            <a:off x="1199456" y="2132856"/>
            <a:ext cx="9649072" cy="3960440"/>
          </a:xfrm>
        </p:spPr>
        <p:txBody>
          <a:bodyPr>
            <a:normAutofit/>
          </a:bodyPr>
          <a:lstStyle/>
          <a:p>
            <a:pPr>
              <a:lnSpc>
                <a:spcPts val="4400"/>
              </a:lnSpc>
            </a:pPr>
            <a:r>
              <a:rPr lang="en-US" sz="5400" dirty="0">
                <a:solidFill>
                  <a:schemeClr val="tx2"/>
                </a:solidFill>
                <a:latin typeface="Candara" pitchFamily="34" charset="0"/>
              </a:rPr>
              <a:t>syntax</a:t>
            </a:r>
          </a:p>
          <a:p>
            <a:pPr>
              <a:lnSpc>
                <a:spcPts val="4400"/>
              </a:lnSpc>
            </a:pPr>
            <a:r>
              <a:rPr lang="en-US" sz="5400" dirty="0">
                <a:solidFill>
                  <a:schemeClr val="tx2"/>
                </a:solidFill>
                <a:latin typeface="Candara" pitchFamily="34" charset="0"/>
              </a:rPr>
              <a:t/>
            </a:r>
            <a:br>
              <a:rPr lang="en-US" sz="5400" dirty="0">
                <a:solidFill>
                  <a:schemeClr val="tx2"/>
                </a:solidFill>
                <a:latin typeface="Candara" pitchFamily="34" charset="0"/>
              </a:rPr>
            </a:br>
            <a:r>
              <a:rPr lang="en-US" sz="3600" dirty="0">
                <a:solidFill>
                  <a:schemeClr val="tx1"/>
                </a:solidFill>
                <a:latin typeface="Candara" pitchFamily="34" charset="0"/>
              </a:rPr>
              <a:t>“Input </a:t>
            </a:r>
            <a:r>
              <a:rPr lang="en-US" sz="3600" dirty="0">
                <a:solidFill>
                  <a:schemeClr val="tx1"/>
                </a:solidFill>
                <a:latin typeface="Candara" pitchFamily="34" charset="0"/>
              </a:rPr>
              <a:t>server </a:t>
            </a:r>
            <a:r>
              <a:rPr lang="en-US" sz="3600" dirty="0">
                <a:solidFill>
                  <a:schemeClr val="tx1"/>
                </a:solidFill>
                <a:latin typeface="Candara" pitchFamily="34" charset="0"/>
              </a:rPr>
              <a:t>path”</a:t>
            </a:r>
            <a:endParaRPr lang="en-US" sz="3600" dirty="0">
              <a:solidFill>
                <a:schemeClr val="tx1"/>
              </a:solidFill>
              <a:latin typeface="Candara" pitchFamily="34" charset="0"/>
            </a:endParaRPr>
          </a:p>
          <a:p>
            <a:pPr>
              <a:lnSpc>
                <a:spcPts val="4400"/>
              </a:lnSpc>
            </a:pPr>
            <a:endParaRPr lang="en-US" sz="3600" dirty="0">
              <a:solidFill>
                <a:schemeClr val="tx2"/>
              </a:solidFill>
              <a:latin typeface="Candara" pitchFamily="34" charset="0"/>
            </a:endParaRPr>
          </a:p>
          <a:p>
            <a:pPr>
              <a:lnSpc>
                <a:spcPts val="4400"/>
              </a:lnSpc>
            </a:pPr>
            <a:r>
              <a:rPr lang="en-US" sz="3600" dirty="0">
                <a:solidFill>
                  <a:schemeClr val="tx2"/>
                </a:solidFill>
                <a:latin typeface="Candara" pitchFamily="34" charset="0"/>
              </a:rPr>
              <a:t>Is Input used as an adjective or as a verb here</a:t>
            </a:r>
            <a:r>
              <a:rPr lang="en-US" sz="3600" dirty="0" smtClean="0">
                <a:solidFill>
                  <a:schemeClr val="tx2"/>
                </a:solidFill>
                <a:latin typeface="Candara" pitchFamily="34" charset="0"/>
              </a:rPr>
              <a:t>?</a:t>
            </a:r>
            <a:endParaRPr lang="en-US" sz="3600" dirty="0">
              <a:solidFill>
                <a:schemeClr val="tx2"/>
              </a:solidFill>
              <a:latin typeface="Candara" pitchFamily="34" charset="0"/>
            </a:endParaRPr>
          </a:p>
        </p:txBody>
      </p:sp>
      <p:sp>
        <p:nvSpPr>
          <p:cNvPr id="6" name="TextBox 5"/>
          <p:cNvSpPr txBox="1"/>
          <p:nvPr/>
        </p:nvSpPr>
        <p:spPr>
          <a:xfrm>
            <a:off x="1631504" y="6309320"/>
            <a:ext cx="1872208" cy="369332"/>
          </a:xfrm>
          <a:prstGeom prst="rect">
            <a:avLst/>
          </a:prstGeom>
          <a:solidFill>
            <a:srgbClr val="FF8633"/>
          </a:solidFill>
        </p:spPr>
        <p:txBody>
          <a:bodyPr wrap="square" rtlCol="0">
            <a:spAutoFit/>
          </a:bodyPr>
          <a:lstStyle/>
          <a:p>
            <a:r>
              <a:rPr lang="da-DK" sz="1600" dirty="0">
                <a:solidFill>
                  <a:schemeClr val="bg1"/>
                </a:solidFill>
                <a:latin typeface="Candara" pitchFamily="34" charset="0"/>
              </a:rPr>
              <a:t>Part </a:t>
            </a:r>
            <a:r>
              <a:rPr lang="da-DK" dirty="0">
                <a:solidFill>
                  <a:schemeClr val="bg1"/>
                </a:solidFill>
                <a:latin typeface="Candara" pitchFamily="34" charset="0"/>
              </a:rPr>
              <a:t>1</a:t>
            </a:r>
            <a:r>
              <a:rPr lang="da-DK" sz="1600" dirty="0">
                <a:solidFill>
                  <a:schemeClr val="bg1"/>
                </a:solidFill>
                <a:latin typeface="Candara" pitchFamily="34" charset="0"/>
              </a:rPr>
              <a:t>: background</a:t>
            </a:r>
          </a:p>
        </p:txBody>
      </p:sp>
    </p:spTree>
    <p:extLst>
      <p:ext uri="{BB962C8B-B14F-4D97-AF65-F5344CB8AC3E}">
        <p14:creationId xmlns:p14="http://schemas.microsoft.com/office/powerpoint/2010/main" val="65353742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2878</TotalTime>
  <Words>3028</Words>
  <Application>Microsoft Office PowerPoint</Application>
  <PresentationFormat>Widescreen</PresentationFormat>
  <Paragraphs>269</Paragraphs>
  <Slides>42</Slides>
  <Notes>42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42</vt:i4>
      </vt:variant>
    </vt:vector>
  </HeadingPairs>
  <TitlesOfParts>
    <vt:vector size="47" baseType="lpstr">
      <vt:lpstr>Aharoni</vt:lpstr>
      <vt:lpstr>Arial</vt:lpstr>
      <vt:lpstr>Calibri</vt:lpstr>
      <vt:lpstr>Candara</vt:lpstr>
      <vt:lpstr>Office Theme</vt:lpstr>
      <vt:lpstr>the annotation system</vt:lpstr>
      <vt:lpstr>PowerPoint Presentation</vt:lpstr>
      <vt:lpstr>PowerPoint Presentation</vt:lpstr>
      <vt:lpstr>PowerPoint Presentation</vt:lpstr>
      <vt:lpstr>decontextualization</vt:lpstr>
      <vt:lpstr>decontextualization</vt:lpstr>
      <vt:lpstr>decontextualization</vt:lpstr>
      <vt:lpstr>comprehension</vt:lpstr>
      <vt:lpstr>comprehension</vt:lpstr>
      <vt:lpstr>comprehension</vt:lpstr>
      <vt:lpstr>comprehension</vt:lpstr>
      <vt:lpstr>term</vt:lpstr>
      <vt:lpstr>quality of source text</vt:lpstr>
      <vt:lpstr>query system</vt:lpstr>
      <vt:lpstr>storing resolved queries – where?</vt:lpstr>
      <vt:lpstr>distribution scope</vt:lpstr>
      <vt:lpstr>use terminology paradigm</vt:lpstr>
      <vt:lpstr>PowerPoint Presentation</vt:lpstr>
      <vt:lpstr>query assessment list</vt:lpstr>
      <vt:lpstr>query assessment list</vt:lpstr>
      <vt:lpstr>query assessment list</vt:lpstr>
      <vt:lpstr>inside a query</vt:lpstr>
      <vt:lpstr>inside a query</vt:lpstr>
      <vt:lpstr>submit form</vt:lpstr>
      <vt:lpstr>submit form</vt:lpstr>
      <vt:lpstr>submit form</vt:lpstr>
      <vt:lpstr>submit form</vt:lpstr>
      <vt:lpstr>dictionary build</vt:lpstr>
      <vt:lpstr>dictionary in CAT tool</vt:lpstr>
      <vt:lpstr>dictionary in CAT tool</vt:lpstr>
      <vt:lpstr>technologies</vt:lpstr>
      <vt:lpstr>timing challenges</vt:lpstr>
      <vt:lpstr>attitude challenges?</vt:lpstr>
      <vt:lpstr>data challenges?</vt:lpstr>
      <vt:lpstr>if time and technology permit</vt:lpstr>
      <vt:lpstr>experiences so far</vt:lpstr>
      <vt:lpstr>experiences so far</vt:lpstr>
      <vt:lpstr>queries - annotations</vt:lpstr>
      <vt:lpstr>visible benefits 1</vt:lpstr>
      <vt:lpstr>visible benefits 2</vt:lpstr>
      <vt:lpstr>unexpected tangents</vt:lpstr>
      <vt:lpstr>that’s it folks!</vt:lpstr>
    </vt:vector>
  </TitlesOfParts>
  <Company>SAS Institute A/S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Some statistics</dc:title>
  <dc:creator>Ronan Martin</dc:creator>
  <cp:lastModifiedBy>Olaf-Michael Stefanov</cp:lastModifiedBy>
  <cp:revision>224</cp:revision>
  <dcterms:created xsi:type="dcterms:W3CDTF">2008-09-22T09:43:26Z</dcterms:created>
  <dcterms:modified xsi:type="dcterms:W3CDTF">2016-11-15T17:35:29Z</dcterms:modified>
</cp:coreProperties>
</file>