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8" r:id="rId12"/>
    <p:sldId id="269" r:id="rId13"/>
    <p:sldId id="266" r:id="rId14"/>
    <p:sldId id="267" r:id="rId15"/>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578" userDrawn="1">
          <p15:clr>
            <a:srgbClr val="A4A3A4"/>
          </p15:clr>
        </p15:guide>
        <p15:guide id="2" orient="horz" pos="1706" userDrawn="1">
          <p15:clr>
            <a:srgbClr val="A4A3A4"/>
          </p15:clr>
        </p15:guide>
        <p15:guide id="3" orient="horz" pos="2840" userDrawn="1">
          <p15:clr>
            <a:srgbClr val="A4A3A4"/>
          </p15:clr>
        </p15:guide>
        <p15:guide id="4" orient="horz" pos="3884" userDrawn="1">
          <p15:clr>
            <a:srgbClr val="A4A3A4"/>
          </p15:clr>
        </p15:guide>
        <p15:guide id="5" pos="277" userDrawn="1">
          <p15:clr>
            <a:srgbClr val="A4A3A4"/>
          </p15:clr>
        </p15:guide>
        <p15:guide id="6" pos="2691" userDrawn="1">
          <p15:clr>
            <a:srgbClr val="A4A3A4"/>
          </p15:clr>
        </p15:guide>
        <p15:guide id="7" pos="7408" userDrawn="1">
          <p15:clr>
            <a:srgbClr val="A4A3A4"/>
          </p15:clr>
        </p15:guide>
        <p15:guide id="8" pos="4989"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EFF2"/>
    <a:srgbClr val="E9D1DD"/>
    <a:srgbClr val="E5F5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1281" autoAdjust="0"/>
  </p:normalViewPr>
  <p:slideViewPr>
    <p:cSldViewPr>
      <p:cViewPr varScale="1">
        <p:scale>
          <a:sx n="103" d="100"/>
          <a:sy n="103" d="100"/>
        </p:scale>
        <p:origin x="114" y="186"/>
      </p:cViewPr>
      <p:guideLst>
        <p:guide orient="horz" pos="578"/>
        <p:guide orient="horz" pos="1706"/>
        <p:guide orient="horz" pos="2840"/>
        <p:guide orient="horz" pos="3884"/>
        <p:guide pos="277"/>
        <p:guide pos="2691"/>
        <p:guide pos="7408"/>
        <p:guide pos="4989"/>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120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78E811-5CB4-4AC2-B148-4CFFA92B7D8F}" type="datetimeFigureOut">
              <a:rPr lang="en-GB" smtClean="0"/>
              <a:pPr/>
              <a:t>08/11/2016</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1AEF46-2EDE-44D0-8775-1D050B2ABEA1}" type="slidenum">
              <a:rPr lang="en-GB" smtClean="0"/>
              <a:pPr/>
              <a:t>‹Nr.›</a:t>
            </a:fld>
            <a:endParaRPr lang="en-GB"/>
          </a:p>
        </p:txBody>
      </p:sp>
    </p:spTree>
    <p:extLst>
      <p:ext uri="{BB962C8B-B14F-4D97-AF65-F5344CB8AC3E}">
        <p14:creationId xmlns:p14="http://schemas.microsoft.com/office/powerpoint/2010/main" val="2047855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r>
              <a:rPr lang="en-GB" dirty="0"/>
              <a:t>There are a number of possible interpretations for this result: The student translators may have been more thorough or more inexperienced and therefore changed a perfectly good translation. The professional translators were from Saudi Arabia and the Arabic provided to them was in a different Arabic dialect, or the professional translators simply did not consider it important to really look at the translation critically. A comment which the author kept hearing from the professionals was: “We are only in training and you will delete the files anyway so it doesn’t matter whether we do a good job or not – this training is only about the process of learning how to work with the tool, not about producing a nice translation”.</a:t>
            </a:r>
          </a:p>
        </p:txBody>
      </p:sp>
      <p:sp>
        <p:nvSpPr>
          <p:cNvPr id="4" name="Foliennummernplatzhalter 3"/>
          <p:cNvSpPr>
            <a:spLocks noGrp="1"/>
          </p:cNvSpPr>
          <p:nvPr>
            <p:ph type="sldNum" sz="quarter" idx="10"/>
          </p:nvPr>
        </p:nvSpPr>
        <p:spPr/>
        <p:txBody>
          <a:bodyPr/>
          <a:lstStyle/>
          <a:p>
            <a:fld id="{3C1AEF46-2EDE-44D0-8775-1D050B2ABEA1}" type="slidenum">
              <a:rPr lang="en-GB" smtClean="0"/>
              <a:pPr/>
              <a:t>6</a:t>
            </a:fld>
            <a:endParaRPr lang="en-GB"/>
          </a:p>
        </p:txBody>
      </p:sp>
    </p:spTree>
    <p:extLst>
      <p:ext uri="{BB962C8B-B14F-4D97-AF65-F5344CB8AC3E}">
        <p14:creationId xmlns:p14="http://schemas.microsoft.com/office/powerpoint/2010/main" val="1789961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3C1AEF46-2EDE-44D0-8775-1D050B2ABEA1}" type="slidenum">
              <a:rPr lang="en-GB" smtClean="0"/>
              <a:pPr/>
              <a:t>7</a:t>
            </a:fld>
            <a:endParaRPr lang="en-GB"/>
          </a:p>
        </p:txBody>
      </p:sp>
    </p:spTree>
    <p:extLst>
      <p:ext uri="{BB962C8B-B14F-4D97-AF65-F5344CB8AC3E}">
        <p14:creationId xmlns:p14="http://schemas.microsoft.com/office/powerpoint/2010/main" val="947206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r>
              <a:rPr lang="en-US" dirty="0"/>
              <a:t>This is quite a surprising result, and again, several interpretations are possible. Upon querying this with some of the professional translators, the author was told that “we spotted the difference but didn’t change it”. Whether this is true or simply a way of saving face and not admitting that this was missed is not clear.</a:t>
            </a:r>
            <a:endParaRPr lang="en-GB" dirty="0"/>
          </a:p>
        </p:txBody>
      </p:sp>
      <p:sp>
        <p:nvSpPr>
          <p:cNvPr id="4" name="Foliennummernplatzhalter 3"/>
          <p:cNvSpPr>
            <a:spLocks noGrp="1"/>
          </p:cNvSpPr>
          <p:nvPr>
            <p:ph type="sldNum" sz="quarter" idx="10"/>
          </p:nvPr>
        </p:nvSpPr>
        <p:spPr/>
        <p:txBody>
          <a:bodyPr/>
          <a:lstStyle/>
          <a:p>
            <a:fld id="{3C1AEF46-2EDE-44D0-8775-1D050B2ABEA1}" type="slidenum">
              <a:rPr lang="en-GB" smtClean="0"/>
              <a:pPr/>
              <a:t>8</a:t>
            </a:fld>
            <a:endParaRPr lang="en-GB"/>
          </a:p>
        </p:txBody>
      </p:sp>
    </p:spTree>
    <p:extLst>
      <p:ext uri="{BB962C8B-B14F-4D97-AF65-F5344CB8AC3E}">
        <p14:creationId xmlns:p14="http://schemas.microsoft.com/office/powerpoint/2010/main" val="1509062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3C1AEF46-2EDE-44D0-8775-1D050B2ABEA1}" type="slidenum">
              <a:rPr lang="en-GB" smtClean="0"/>
              <a:pPr/>
              <a:t>9</a:t>
            </a:fld>
            <a:endParaRPr lang="en-GB"/>
          </a:p>
        </p:txBody>
      </p:sp>
    </p:spTree>
    <p:extLst>
      <p:ext uri="{BB962C8B-B14F-4D97-AF65-F5344CB8AC3E}">
        <p14:creationId xmlns:p14="http://schemas.microsoft.com/office/powerpoint/2010/main" val="4691155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3C1AEF46-2EDE-44D0-8775-1D050B2ABEA1}" type="slidenum">
              <a:rPr lang="en-GB" smtClean="0"/>
              <a:pPr/>
              <a:t>10</a:t>
            </a:fld>
            <a:endParaRPr lang="en-GB"/>
          </a:p>
        </p:txBody>
      </p:sp>
    </p:spTree>
    <p:extLst>
      <p:ext uri="{BB962C8B-B14F-4D97-AF65-F5344CB8AC3E}">
        <p14:creationId xmlns:p14="http://schemas.microsoft.com/office/powerpoint/2010/main" val="30216584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3C1AEF46-2EDE-44D0-8775-1D050B2ABEA1}" type="slidenum">
              <a:rPr lang="en-GB" smtClean="0"/>
              <a:pPr/>
              <a:t>11</a:t>
            </a:fld>
            <a:endParaRPr lang="en-GB"/>
          </a:p>
        </p:txBody>
      </p:sp>
    </p:spTree>
    <p:extLst>
      <p:ext uri="{BB962C8B-B14F-4D97-AF65-F5344CB8AC3E}">
        <p14:creationId xmlns:p14="http://schemas.microsoft.com/office/powerpoint/2010/main" val="20143108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3C1AEF46-2EDE-44D0-8775-1D050B2ABEA1}" type="slidenum">
              <a:rPr lang="en-GB" smtClean="0"/>
              <a:pPr/>
              <a:t>12</a:t>
            </a:fld>
            <a:endParaRPr lang="en-GB"/>
          </a:p>
        </p:txBody>
      </p:sp>
    </p:spTree>
    <p:extLst>
      <p:ext uri="{BB962C8B-B14F-4D97-AF65-F5344CB8AC3E}">
        <p14:creationId xmlns:p14="http://schemas.microsoft.com/office/powerpoint/2010/main" val="13132473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3C1AEF46-2EDE-44D0-8775-1D050B2ABEA1}" type="slidenum">
              <a:rPr lang="en-GB" smtClean="0"/>
              <a:pPr/>
              <a:t>13</a:t>
            </a:fld>
            <a:endParaRPr lang="en-GB"/>
          </a:p>
        </p:txBody>
      </p:sp>
    </p:spTree>
    <p:extLst>
      <p:ext uri="{BB962C8B-B14F-4D97-AF65-F5344CB8AC3E}">
        <p14:creationId xmlns:p14="http://schemas.microsoft.com/office/powerpoint/2010/main" val="4271156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431800" y="1484314"/>
            <a:ext cx="11328400" cy="1368425"/>
          </a:xfrm>
        </p:spPr>
        <p:txBody>
          <a:bodyPr/>
          <a:lstStyle>
            <a:lvl1pPr>
              <a:defRPr/>
            </a:lvl1pPr>
          </a:lstStyle>
          <a:p>
            <a:r>
              <a:rPr lang="de-DE"/>
              <a:t>Titelmasterformat durch Klicken bearbeiten</a:t>
            </a:r>
            <a:endParaRPr lang="en-US" dirty="0"/>
          </a:p>
        </p:txBody>
      </p:sp>
      <p:sp>
        <p:nvSpPr>
          <p:cNvPr id="4099" name="Rectangle 3"/>
          <p:cNvSpPr>
            <a:spLocks noGrp="1" noChangeArrowheads="1"/>
          </p:cNvSpPr>
          <p:nvPr>
            <p:ph type="subTitle" idx="1"/>
          </p:nvPr>
        </p:nvSpPr>
        <p:spPr>
          <a:xfrm>
            <a:off x="431800" y="3068638"/>
            <a:ext cx="11328400" cy="3097212"/>
          </a:xfrm>
        </p:spPr>
        <p:txBody>
          <a:bodyPr/>
          <a:lstStyle>
            <a:lvl1pPr marL="0" indent="0">
              <a:buFontTx/>
              <a:buNone/>
              <a:defRPr/>
            </a:lvl1pPr>
          </a:lstStyle>
          <a:p>
            <a:r>
              <a:rPr lang="de-DE"/>
              <a:t>Formatvorlage des Untertitelmasters durch Klicken bearbeiten</a:t>
            </a:r>
            <a:endParaRPr lang="en-US"/>
          </a:p>
        </p:txBody>
      </p:sp>
      <p:sp>
        <p:nvSpPr>
          <p:cNvPr id="4105" name="Rectangle 9"/>
          <p:cNvSpPr>
            <a:spLocks noGrp="1" noChangeArrowheads="1"/>
          </p:cNvSpPr>
          <p:nvPr>
            <p:ph type="ftr" sz="quarter" idx="3"/>
          </p:nvPr>
        </p:nvSpPr>
        <p:spPr bwMode="auto">
          <a:xfrm>
            <a:off x="431800" y="6245225"/>
            <a:ext cx="11328400" cy="476250"/>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lgn="ctr">
              <a:defRPr sz="1400"/>
            </a:lvl1pPr>
          </a:lstStyle>
          <a:p>
            <a:endParaRPr lang="en-US" dirty="0"/>
          </a:p>
        </p:txBody>
      </p:sp>
      <p:pic>
        <p:nvPicPr>
          <p:cNvPr id="4112" name="Picture 16" descr="DarkRed1024"/>
          <p:cNvPicPr>
            <a:picLocks noChangeAspect="1" noChangeArrowheads="1"/>
          </p:cNvPicPr>
          <p:nvPr userDrawn="1"/>
        </p:nvPicPr>
        <p:blipFill>
          <a:blip r:embed="rId2" cstate="print">
            <a:duotone>
              <a:schemeClr val="accent2">
                <a:shade val="45000"/>
                <a:satMod val="135000"/>
              </a:schemeClr>
              <a:prstClr val="white"/>
            </a:duotone>
          </a:blip>
          <a:srcRect/>
          <a:stretch>
            <a:fillRect/>
          </a:stretch>
        </p:blipFill>
        <p:spPr bwMode="auto">
          <a:xfrm>
            <a:off x="0" y="0"/>
            <a:ext cx="12192000" cy="1295400"/>
          </a:xfrm>
          <a:prstGeom prst="rect">
            <a:avLst/>
          </a:prstGeom>
          <a:noFill/>
          <a:ln>
            <a:noFill/>
          </a:ln>
        </p:spPr>
      </p:pic>
      <p:pic>
        <p:nvPicPr>
          <p:cNvPr id="9" name="Picture 8" descr="CenTraS_logo.jpg"/>
          <p:cNvPicPr>
            <a:picLocks noChangeAspect="1"/>
          </p:cNvPicPr>
          <p:nvPr userDrawn="1"/>
        </p:nvPicPr>
        <p:blipFill>
          <a:blip r:embed="rId3" cstate="print"/>
          <a:srcRect t="12831" r="4257" b="2566"/>
          <a:stretch>
            <a:fillRect/>
          </a:stretch>
        </p:blipFill>
        <p:spPr>
          <a:xfrm>
            <a:off x="0" y="6117042"/>
            <a:ext cx="2159563" cy="740959"/>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GB"/>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40267" y="908050"/>
            <a:ext cx="11319933" cy="12969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a:t>Titelmasterformat durch Klicken bearbeiten</a:t>
            </a:r>
            <a:endParaRPr lang="en-US"/>
          </a:p>
        </p:txBody>
      </p:sp>
      <p:sp>
        <p:nvSpPr>
          <p:cNvPr id="3075" name="Rectangle 3"/>
          <p:cNvSpPr>
            <a:spLocks noGrp="1" noChangeArrowheads="1"/>
          </p:cNvSpPr>
          <p:nvPr>
            <p:ph type="body" idx="1"/>
          </p:nvPr>
        </p:nvSpPr>
        <p:spPr bwMode="auto">
          <a:xfrm>
            <a:off x="440267" y="2708276"/>
            <a:ext cx="11319933" cy="34575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p:txBody>
      </p:sp>
      <p:sp>
        <p:nvSpPr>
          <p:cNvPr id="3078" name="Rectangle 6"/>
          <p:cNvSpPr>
            <a:spLocks noGrp="1" noChangeArrowheads="1"/>
          </p:cNvSpPr>
          <p:nvPr>
            <p:ph type="sldNum" sz="quarter" idx="4"/>
          </p:nvPr>
        </p:nvSpPr>
        <p:spPr bwMode="auto">
          <a:xfrm>
            <a:off x="10416117" y="6337300"/>
            <a:ext cx="1344083"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B3265E66-51B6-4EAC-954D-EEE534A4CAE2}" type="slidenum">
              <a:rPr lang="en-US"/>
              <a:pPr/>
              <a:t>‹Nr.›</a:t>
            </a:fld>
            <a:endParaRPr lang="en-US"/>
          </a:p>
        </p:txBody>
      </p:sp>
      <p:pic>
        <p:nvPicPr>
          <p:cNvPr id="3088" name="Picture 16" descr="DarkRed90"/>
          <p:cNvPicPr>
            <a:picLocks noChangeAspect="1" noChangeArrowheads="1"/>
          </p:cNvPicPr>
          <p:nvPr/>
        </p:nvPicPr>
        <p:blipFill>
          <a:blip r:embed="rId4" cstate="print">
            <a:duotone>
              <a:schemeClr val="accent2">
                <a:shade val="45000"/>
                <a:satMod val="135000"/>
              </a:schemeClr>
              <a:prstClr val="white"/>
            </a:duotone>
          </a:blip>
          <a:srcRect/>
          <a:stretch>
            <a:fillRect/>
          </a:stretch>
        </p:blipFill>
        <p:spPr bwMode="auto">
          <a:xfrm>
            <a:off x="0" y="0"/>
            <a:ext cx="12192000" cy="514350"/>
          </a:xfrm>
          <a:prstGeom prst="rect">
            <a:avLst/>
          </a:prstGeom>
          <a:noFill/>
        </p:spPr>
      </p:pic>
      <p:pic>
        <p:nvPicPr>
          <p:cNvPr id="6" name="Picture 5" descr="CenTraS_logo.jpg"/>
          <p:cNvPicPr>
            <a:picLocks noChangeAspect="1"/>
          </p:cNvPicPr>
          <p:nvPr/>
        </p:nvPicPr>
        <p:blipFill>
          <a:blip r:embed="rId5" cstate="print"/>
          <a:srcRect t="12831" r="4257" b="2566"/>
          <a:stretch>
            <a:fillRect/>
          </a:stretch>
        </p:blipFill>
        <p:spPr>
          <a:xfrm>
            <a:off x="0" y="6117042"/>
            <a:ext cx="2159563" cy="740959"/>
          </a:xfrm>
          <a:prstGeom prst="rect">
            <a:avLst/>
          </a:prstGeom>
        </p:spPr>
      </p:pic>
    </p:spTree>
  </p:cSld>
  <p:clrMap bg1="lt1" tx1="dk1" bg2="lt2" tx2="dk2" accent1="accent1" accent2="accent2" accent3="accent3" accent4="accent4" accent5="accent5" accent6="accent6" hlink="hlink" folHlink="folHlink"/>
  <p:sldLayoutIdLst>
    <p:sldLayoutId id="2147483650" r:id="rId1"/>
    <p:sldLayoutId id="2147483651" r:id="rId2"/>
  </p:sldLayoutIdLst>
  <p:txStyles>
    <p:titleStyle>
      <a:lvl1pPr algn="l" rtl="0" eaLnBrk="1" fontAlgn="base" hangingPunct="1">
        <a:spcBef>
          <a:spcPct val="0"/>
        </a:spcBef>
        <a:spcAft>
          <a:spcPct val="0"/>
        </a:spcAft>
        <a:defRPr sz="3000" b="1">
          <a:solidFill>
            <a:schemeClr val="tx2"/>
          </a:solidFill>
          <a:latin typeface="+mj-lt"/>
          <a:ea typeface="+mj-ea"/>
          <a:cs typeface="+mj-cs"/>
        </a:defRPr>
      </a:lvl1pPr>
      <a:lvl2pPr algn="l" rtl="0" eaLnBrk="1" fontAlgn="base" hangingPunct="1">
        <a:spcBef>
          <a:spcPct val="0"/>
        </a:spcBef>
        <a:spcAft>
          <a:spcPct val="0"/>
        </a:spcAft>
        <a:defRPr sz="3000" b="1">
          <a:solidFill>
            <a:schemeClr val="tx2"/>
          </a:solidFill>
          <a:latin typeface="Arial" charset="0"/>
        </a:defRPr>
      </a:lvl2pPr>
      <a:lvl3pPr algn="l" rtl="0" eaLnBrk="1" fontAlgn="base" hangingPunct="1">
        <a:spcBef>
          <a:spcPct val="0"/>
        </a:spcBef>
        <a:spcAft>
          <a:spcPct val="0"/>
        </a:spcAft>
        <a:defRPr sz="3000" b="1">
          <a:solidFill>
            <a:schemeClr val="tx2"/>
          </a:solidFill>
          <a:latin typeface="Arial" charset="0"/>
        </a:defRPr>
      </a:lvl3pPr>
      <a:lvl4pPr algn="l" rtl="0" eaLnBrk="1" fontAlgn="base" hangingPunct="1">
        <a:spcBef>
          <a:spcPct val="0"/>
        </a:spcBef>
        <a:spcAft>
          <a:spcPct val="0"/>
        </a:spcAft>
        <a:defRPr sz="3000" b="1">
          <a:solidFill>
            <a:schemeClr val="tx2"/>
          </a:solidFill>
          <a:latin typeface="Arial" charset="0"/>
        </a:defRPr>
      </a:lvl4pPr>
      <a:lvl5pPr algn="l" rtl="0" eaLnBrk="1" fontAlgn="base" hangingPunct="1">
        <a:spcBef>
          <a:spcPct val="0"/>
        </a:spcBef>
        <a:spcAft>
          <a:spcPct val="0"/>
        </a:spcAft>
        <a:defRPr sz="3000" b="1">
          <a:solidFill>
            <a:schemeClr val="tx2"/>
          </a:solidFill>
          <a:latin typeface="Arial" charset="0"/>
        </a:defRPr>
      </a:lvl5pPr>
      <a:lvl6pPr marL="457200" algn="l" rtl="0" eaLnBrk="1" fontAlgn="base" hangingPunct="1">
        <a:spcBef>
          <a:spcPct val="0"/>
        </a:spcBef>
        <a:spcAft>
          <a:spcPct val="0"/>
        </a:spcAft>
        <a:defRPr sz="3000" b="1">
          <a:solidFill>
            <a:schemeClr val="tx2"/>
          </a:solidFill>
          <a:latin typeface="Arial" charset="0"/>
        </a:defRPr>
      </a:lvl6pPr>
      <a:lvl7pPr marL="914400" algn="l" rtl="0" eaLnBrk="1" fontAlgn="base" hangingPunct="1">
        <a:spcBef>
          <a:spcPct val="0"/>
        </a:spcBef>
        <a:spcAft>
          <a:spcPct val="0"/>
        </a:spcAft>
        <a:defRPr sz="3000" b="1">
          <a:solidFill>
            <a:schemeClr val="tx2"/>
          </a:solidFill>
          <a:latin typeface="Arial" charset="0"/>
        </a:defRPr>
      </a:lvl7pPr>
      <a:lvl8pPr marL="1371600" algn="l" rtl="0" eaLnBrk="1" fontAlgn="base" hangingPunct="1">
        <a:spcBef>
          <a:spcPct val="0"/>
        </a:spcBef>
        <a:spcAft>
          <a:spcPct val="0"/>
        </a:spcAft>
        <a:defRPr sz="3000" b="1">
          <a:solidFill>
            <a:schemeClr val="tx2"/>
          </a:solidFill>
          <a:latin typeface="Arial" charset="0"/>
        </a:defRPr>
      </a:lvl8pPr>
      <a:lvl9pPr marL="1828800" algn="l" rtl="0" eaLnBrk="1" fontAlgn="base" hangingPunct="1">
        <a:spcBef>
          <a:spcPct val="0"/>
        </a:spcBef>
        <a:spcAft>
          <a:spcPct val="0"/>
        </a:spcAft>
        <a:defRPr sz="30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daniela.ford@ucl.ac.u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daniela.ford@ucl.ac.uk"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855816" y="1752600"/>
            <a:ext cx="8496300" cy="2180457"/>
          </a:xfrm>
        </p:spPr>
        <p:txBody>
          <a:bodyPr/>
          <a:lstStyle/>
          <a:p>
            <a:pPr algn="ctr"/>
            <a:r>
              <a:rPr lang="en-US" sz="3400" dirty="0"/>
              <a:t>Can you trust a TM? </a:t>
            </a:r>
            <a:br>
              <a:rPr lang="en-US" dirty="0"/>
            </a:br>
            <a:r>
              <a:rPr lang="en-US" sz="2400" dirty="0"/>
              <a:t>Results of an experiment conducted in November 2015 and August 2016 with students and professional translators.</a:t>
            </a:r>
            <a:br>
              <a:rPr lang="en-US" sz="2400" dirty="0"/>
            </a:br>
            <a:br>
              <a:rPr lang="en-US" sz="2400" dirty="0"/>
            </a:br>
            <a:br>
              <a:rPr lang="en-US" sz="2400" dirty="0"/>
            </a:br>
            <a:br>
              <a:rPr lang="en-US" sz="2400" dirty="0"/>
            </a:br>
            <a:r>
              <a:rPr lang="en-US" sz="2400" dirty="0"/>
              <a:t>Daniela Ford</a:t>
            </a:r>
            <a:br>
              <a:rPr lang="en-US" sz="2400" dirty="0"/>
            </a:br>
            <a:r>
              <a:rPr lang="en-GB" sz="2400" dirty="0"/>
              <a:t>Centre for Translation Studies (</a:t>
            </a:r>
            <a:r>
              <a:rPr lang="en-GB" sz="2400" dirty="0" err="1"/>
              <a:t>CenTraS</a:t>
            </a:r>
            <a:r>
              <a:rPr lang="en-GB" sz="2400" dirty="0"/>
              <a:t>)</a:t>
            </a:r>
            <a:br>
              <a:rPr lang="en-GB" sz="2400" dirty="0"/>
            </a:br>
            <a:r>
              <a:rPr lang="en-GB" sz="2400" dirty="0"/>
              <a:t>University College London</a:t>
            </a:r>
            <a:br>
              <a:rPr lang="en-GB" sz="2400" dirty="0"/>
            </a:br>
            <a:r>
              <a:rPr lang="de-DE" sz="2400" dirty="0">
                <a:hlinkClick r:id="rId2"/>
              </a:rPr>
              <a:t>daniela.ford@ucl.ac.uk</a:t>
            </a:r>
            <a:endParaRPr lang="en-GB"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39208" y="723859"/>
            <a:ext cx="11319933" cy="1296988"/>
          </a:xfrm>
        </p:spPr>
        <p:txBody>
          <a:bodyPr/>
          <a:lstStyle/>
          <a:p>
            <a:r>
              <a:rPr lang="de-DE" dirty="0"/>
              <a:t>Evaluation of </a:t>
            </a:r>
            <a:r>
              <a:rPr lang="de-DE" dirty="0" err="1"/>
              <a:t>the</a:t>
            </a:r>
            <a:r>
              <a:rPr lang="de-DE" dirty="0"/>
              <a:t> </a:t>
            </a:r>
            <a:r>
              <a:rPr lang="de-DE" dirty="0" err="1"/>
              <a:t>results</a:t>
            </a:r>
            <a:r>
              <a:rPr lang="de-DE" dirty="0"/>
              <a:t>: Other </a:t>
            </a:r>
            <a:r>
              <a:rPr lang="de-DE" dirty="0" err="1"/>
              <a:t>aspects</a:t>
            </a:r>
            <a:endParaRPr lang="en-GB" dirty="0"/>
          </a:p>
        </p:txBody>
      </p:sp>
      <p:sp>
        <p:nvSpPr>
          <p:cNvPr id="3" name="Inhaltsplatzhalter 2"/>
          <p:cNvSpPr>
            <a:spLocks noGrp="1"/>
          </p:cNvSpPr>
          <p:nvPr>
            <p:ph idx="1"/>
          </p:nvPr>
        </p:nvSpPr>
        <p:spPr>
          <a:xfrm>
            <a:off x="1854200" y="1268761"/>
            <a:ext cx="8489950" cy="4897092"/>
          </a:xfrm>
        </p:spPr>
        <p:txBody>
          <a:bodyPr/>
          <a:lstStyle/>
          <a:p>
            <a:pPr marL="0" indent="0">
              <a:buNone/>
            </a:pPr>
            <a:endParaRPr lang="en-US" dirty="0"/>
          </a:p>
          <a:p>
            <a:endParaRPr lang="en-US" dirty="0"/>
          </a:p>
          <a:p>
            <a:endParaRPr lang="en-US" dirty="0"/>
          </a:p>
          <a:p>
            <a:endParaRPr lang="en-US" dirty="0"/>
          </a:p>
          <a:p>
            <a:endParaRPr lang="en-US" dirty="0"/>
          </a:p>
        </p:txBody>
      </p:sp>
      <p:sp>
        <p:nvSpPr>
          <p:cNvPr id="6" name="Textfeld 5"/>
          <p:cNvSpPr txBox="1"/>
          <p:nvPr/>
        </p:nvSpPr>
        <p:spPr>
          <a:xfrm>
            <a:off x="2894818" y="5004660"/>
            <a:ext cx="6408711" cy="769441"/>
          </a:xfrm>
          <a:prstGeom prst="rect">
            <a:avLst/>
          </a:prstGeom>
          <a:noFill/>
        </p:spPr>
        <p:txBody>
          <a:bodyPr wrap="square" rtlCol="0">
            <a:spAutoFit/>
          </a:bodyPr>
          <a:lstStyle/>
          <a:p>
            <a:pPr algn="ctr"/>
            <a:r>
              <a:rPr lang="en-US" sz="2200" b="1" dirty="0"/>
              <a:t>Underline goes over the space &amp; t</a:t>
            </a:r>
            <a:r>
              <a:rPr lang="en-US" sz="2200" b="1" dirty="0"/>
              <a:t>oo many spaces &amp; (professional translators)</a:t>
            </a:r>
            <a:endParaRPr lang="en-GB" sz="2200" b="1" dirty="0"/>
          </a:p>
        </p:txBody>
      </p:sp>
      <p:pic>
        <p:nvPicPr>
          <p:cNvPr id="8" name="Grafik 7"/>
          <p:cNvPicPr/>
          <p:nvPr/>
        </p:nvPicPr>
        <p:blipFill>
          <a:blip r:embed="rId3">
            <a:extLst>
              <a:ext uri="{28A0092B-C50C-407E-A947-70E740481C1C}">
                <a14:useLocalDpi xmlns:a14="http://schemas.microsoft.com/office/drawing/2010/main" val="0"/>
              </a:ext>
            </a:extLst>
          </a:blip>
          <a:srcRect/>
          <a:stretch>
            <a:fillRect/>
          </a:stretch>
        </p:blipFill>
        <p:spPr bwMode="auto">
          <a:xfrm>
            <a:off x="983432" y="1844824"/>
            <a:ext cx="10441160" cy="3024336"/>
          </a:xfrm>
          <a:prstGeom prst="rect">
            <a:avLst/>
          </a:prstGeom>
          <a:noFill/>
          <a:ln>
            <a:noFill/>
          </a:ln>
        </p:spPr>
      </p:pic>
      <p:sp>
        <p:nvSpPr>
          <p:cNvPr id="4" name="Rechteck 3"/>
          <p:cNvSpPr/>
          <p:nvPr/>
        </p:nvSpPr>
        <p:spPr>
          <a:xfrm>
            <a:off x="7824192" y="1916832"/>
            <a:ext cx="720080" cy="648072"/>
          </a:xfrm>
          <a:prstGeom prst="rect">
            <a:avLst/>
          </a:prstGeom>
          <a:noFill/>
          <a:ln w="5715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11" name="Rechteck 10"/>
          <p:cNvSpPr/>
          <p:nvPr/>
        </p:nvSpPr>
        <p:spPr>
          <a:xfrm>
            <a:off x="9383038" y="1940928"/>
            <a:ext cx="1944216" cy="648072"/>
          </a:xfrm>
          <a:prstGeom prst="rect">
            <a:avLst/>
          </a:prstGeom>
          <a:noFill/>
          <a:ln w="5715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31966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39208" y="723859"/>
            <a:ext cx="11319933" cy="1296988"/>
          </a:xfrm>
        </p:spPr>
        <p:txBody>
          <a:bodyPr/>
          <a:lstStyle/>
          <a:p>
            <a:r>
              <a:rPr lang="de-DE" dirty="0"/>
              <a:t>Evaluation of </a:t>
            </a:r>
            <a:r>
              <a:rPr lang="de-DE" dirty="0" err="1"/>
              <a:t>the</a:t>
            </a:r>
            <a:r>
              <a:rPr lang="de-DE" dirty="0"/>
              <a:t> </a:t>
            </a:r>
            <a:r>
              <a:rPr lang="de-DE" dirty="0" err="1"/>
              <a:t>results</a:t>
            </a:r>
            <a:r>
              <a:rPr lang="de-DE" dirty="0"/>
              <a:t>: Other </a:t>
            </a:r>
            <a:r>
              <a:rPr lang="de-DE" dirty="0" err="1"/>
              <a:t>aspects</a:t>
            </a:r>
            <a:endParaRPr lang="en-GB" dirty="0"/>
          </a:p>
        </p:txBody>
      </p:sp>
      <p:sp>
        <p:nvSpPr>
          <p:cNvPr id="3" name="Inhaltsplatzhalter 2"/>
          <p:cNvSpPr>
            <a:spLocks noGrp="1"/>
          </p:cNvSpPr>
          <p:nvPr>
            <p:ph idx="1"/>
          </p:nvPr>
        </p:nvSpPr>
        <p:spPr>
          <a:xfrm>
            <a:off x="1854200" y="1268761"/>
            <a:ext cx="8489950" cy="4897092"/>
          </a:xfrm>
        </p:spPr>
        <p:txBody>
          <a:bodyPr/>
          <a:lstStyle/>
          <a:p>
            <a:pPr marL="0" indent="0">
              <a:buNone/>
            </a:pPr>
            <a:endParaRPr lang="en-US" dirty="0"/>
          </a:p>
          <a:p>
            <a:endParaRPr lang="en-US" dirty="0"/>
          </a:p>
          <a:p>
            <a:endParaRPr lang="en-US" dirty="0"/>
          </a:p>
          <a:p>
            <a:endParaRPr lang="en-US" dirty="0"/>
          </a:p>
          <a:p>
            <a:endParaRPr lang="en-US" dirty="0"/>
          </a:p>
        </p:txBody>
      </p:sp>
      <p:sp>
        <p:nvSpPr>
          <p:cNvPr id="7" name="Textfeld 6"/>
          <p:cNvSpPr txBox="1"/>
          <p:nvPr/>
        </p:nvSpPr>
        <p:spPr>
          <a:xfrm>
            <a:off x="4730425" y="5652732"/>
            <a:ext cx="3934612" cy="769441"/>
          </a:xfrm>
          <a:prstGeom prst="rect">
            <a:avLst/>
          </a:prstGeom>
          <a:noFill/>
        </p:spPr>
        <p:txBody>
          <a:bodyPr wrap="square" rtlCol="0">
            <a:spAutoFit/>
          </a:bodyPr>
          <a:lstStyle/>
          <a:p>
            <a:pPr algn="ctr"/>
            <a:r>
              <a:rPr lang="en-US" sz="2200" b="1" dirty="0"/>
              <a:t>Unconfirmed segment </a:t>
            </a:r>
            <a:br>
              <a:rPr lang="en-US" sz="2200" b="1" dirty="0"/>
            </a:br>
            <a:r>
              <a:rPr lang="en-US" sz="2200" b="1" dirty="0"/>
              <a:t>(professional translators)</a:t>
            </a:r>
            <a:endParaRPr lang="en-GB" sz="2200" b="1" dirty="0"/>
          </a:p>
        </p:txBody>
      </p:sp>
      <p:pic>
        <p:nvPicPr>
          <p:cNvPr id="9" name="Grafik 8"/>
          <p:cNvPicPr/>
          <p:nvPr/>
        </p:nvPicPr>
        <p:blipFill>
          <a:blip r:embed="rId3">
            <a:extLst>
              <a:ext uri="{28A0092B-C50C-407E-A947-70E740481C1C}">
                <a14:useLocalDpi xmlns:a14="http://schemas.microsoft.com/office/drawing/2010/main" val="0"/>
              </a:ext>
            </a:extLst>
          </a:blip>
          <a:srcRect/>
          <a:stretch>
            <a:fillRect/>
          </a:stretch>
        </p:blipFill>
        <p:spPr bwMode="auto">
          <a:xfrm>
            <a:off x="1199456" y="1628800"/>
            <a:ext cx="9721080" cy="3888432"/>
          </a:xfrm>
          <a:prstGeom prst="rect">
            <a:avLst/>
          </a:prstGeom>
          <a:noFill/>
          <a:ln>
            <a:noFill/>
          </a:ln>
        </p:spPr>
      </p:pic>
      <p:sp>
        <p:nvSpPr>
          <p:cNvPr id="10" name="Rechteck 9"/>
          <p:cNvSpPr/>
          <p:nvPr/>
        </p:nvSpPr>
        <p:spPr>
          <a:xfrm>
            <a:off x="5807968" y="4863886"/>
            <a:ext cx="1152128" cy="653346"/>
          </a:xfrm>
          <a:prstGeom prst="rect">
            <a:avLst/>
          </a:prstGeom>
          <a:noFill/>
          <a:ln w="5715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173846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39208" y="723859"/>
            <a:ext cx="11319933" cy="1296988"/>
          </a:xfrm>
        </p:spPr>
        <p:txBody>
          <a:bodyPr/>
          <a:lstStyle/>
          <a:p>
            <a:r>
              <a:rPr lang="de-DE" dirty="0"/>
              <a:t>Evaluation of </a:t>
            </a:r>
            <a:r>
              <a:rPr lang="de-DE" dirty="0" err="1"/>
              <a:t>the</a:t>
            </a:r>
            <a:r>
              <a:rPr lang="de-DE" dirty="0"/>
              <a:t> </a:t>
            </a:r>
            <a:r>
              <a:rPr lang="de-DE" dirty="0" err="1"/>
              <a:t>results</a:t>
            </a:r>
            <a:r>
              <a:rPr lang="de-DE" dirty="0"/>
              <a:t>: Other </a:t>
            </a:r>
            <a:r>
              <a:rPr lang="de-DE" dirty="0" err="1"/>
              <a:t>aspects</a:t>
            </a:r>
            <a:endParaRPr lang="en-GB" dirty="0"/>
          </a:p>
        </p:txBody>
      </p:sp>
      <p:sp>
        <p:nvSpPr>
          <p:cNvPr id="3" name="Inhaltsplatzhalter 2"/>
          <p:cNvSpPr>
            <a:spLocks noGrp="1"/>
          </p:cNvSpPr>
          <p:nvPr>
            <p:ph idx="1"/>
          </p:nvPr>
        </p:nvSpPr>
        <p:spPr>
          <a:xfrm>
            <a:off x="1854200" y="1268761"/>
            <a:ext cx="8489950" cy="4897092"/>
          </a:xfrm>
        </p:spPr>
        <p:txBody>
          <a:bodyPr/>
          <a:lstStyle/>
          <a:p>
            <a:pPr marL="0" indent="0">
              <a:buNone/>
            </a:pPr>
            <a:endParaRPr lang="en-US" dirty="0"/>
          </a:p>
          <a:p>
            <a:endParaRPr lang="en-US" dirty="0"/>
          </a:p>
          <a:p>
            <a:endParaRPr lang="en-US" dirty="0"/>
          </a:p>
          <a:p>
            <a:endParaRPr lang="en-US" dirty="0"/>
          </a:p>
          <a:p>
            <a:endParaRPr lang="en-US" dirty="0"/>
          </a:p>
        </p:txBody>
      </p:sp>
      <p:pic>
        <p:nvPicPr>
          <p:cNvPr id="12" name="Grafik 11"/>
          <p:cNvPicPr/>
          <p:nvPr/>
        </p:nvPicPr>
        <p:blipFill>
          <a:blip r:embed="rId3">
            <a:extLst>
              <a:ext uri="{28A0092B-C50C-407E-A947-70E740481C1C}">
                <a14:useLocalDpi xmlns:a14="http://schemas.microsoft.com/office/drawing/2010/main" val="0"/>
              </a:ext>
            </a:extLst>
          </a:blip>
          <a:srcRect/>
          <a:stretch>
            <a:fillRect/>
          </a:stretch>
        </p:blipFill>
        <p:spPr bwMode="auto">
          <a:xfrm>
            <a:off x="1415480" y="1772816"/>
            <a:ext cx="9217024" cy="2952328"/>
          </a:xfrm>
          <a:prstGeom prst="rect">
            <a:avLst/>
          </a:prstGeom>
          <a:noFill/>
          <a:ln>
            <a:noFill/>
          </a:ln>
        </p:spPr>
      </p:pic>
      <p:sp>
        <p:nvSpPr>
          <p:cNvPr id="13" name="Textfeld 12"/>
          <p:cNvSpPr txBox="1"/>
          <p:nvPr/>
        </p:nvSpPr>
        <p:spPr>
          <a:xfrm>
            <a:off x="4511824" y="4897897"/>
            <a:ext cx="3672730" cy="769441"/>
          </a:xfrm>
          <a:prstGeom prst="rect">
            <a:avLst/>
          </a:prstGeom>
          <a:noFill/>
        </p:spPr>
        <p:txBody>
          <a:bodyPr wrap="square" rtlCol="0">
            <a:spAutoFit/>
          </a:bodyPr>
          <a:lstStyle/>
          <a:p>
            <a:pPr algn="ctr"/>
            <a:r>
              <a:rPr lang="en-US" sz="2200" b="1" dirty="0"/>
              <a:t>Formatting errors</a:t>
            </a:r>
            <a:br>
              <a:rPr lang="en-US" sz="2200" b="1" dirty="0"/>
            </a:br>
            <a:r>
              <a:rPr lang="en-US" sz="2200" b="1" dirty="0"/>
              <a:t>(professional translators)</a:t>
            </a:r>
            <a:endParaRPr lang="en-GB" sz="2200" b="1" dirty="0"/>
          </a:p>
        </p:txBody>
      </p:sp>
      <p:sp>
        <p:nvSpPr>
          <p:cNvPr id="10" name="Rechteck 9"/>
          <p:cNvSpPr/>
          <p:nvPr/>
        </p:nvSpPr>
        <p:spPr>
          <a:xfrm>
            <a:off x="8184554" y="1902212"/>
            <a:ext cx="2519958" cy="1454780"/>
          </a:xfrm>
          <a:prstGeom prst="rect">
            <a:avLst/>
          </a:prstGeom>
          <a:noFill/>
          <a:ln w="5715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368441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Summary and </a:t>
            </a:r>
            <a:r>
              <a:rPr lang="de-DE" dirty="0" err="1"/>
              <a:t>Conclusions</a:t>
            </a:r>
            <a:endParaRPr lang="en-GB" dirty="0"/>
          </a:p>
        </p:txBody>
      </p:sp>
      <p:sp>
        <p:nvSpPr>
          <p:cNvPr id="3" name="Inhaltsplatzhalter 2"/>
          <p:cNvSpPr>
            <a:spLocks noGrp="1"/>
          </p:cNvSpPr>
          <p:nvPr>
            <p:ph idx="1"/>
          </p:nvPr>
        </p:nvSpPr>
        <p:spPr>
          <a:xfrm>
            <a:off x="1854200" y="1484785"/>
            <a:ext cx="9786416" cy="4681067"/>
          </a:xfrm>
        </p:spPr>
        <p:txBody>
          <a:bodyPr/>
          <a:lstStyle/>
          <a:p>
            <a:r>
              <a:rPr lang="en-US" sz="2400" i="1" dirty="0"/>
              <a:t>Professional translators</a:t>
            </a:r>
            <a:r>
              <a:rPr lang="en-US" sz="2400" dirty="0"/>
              <a:t> fared better at editing fuzzy matches than the students; </a:t>
            </a:r>
            <a:r>
              <a:rPr lang="en-US" sz="2400" u="sng" dirty="0"/>
              <a:t>paid more attention to detail on word level</a:t>
            </a:r>
          </a:p>
          <a:p>
            <a:r>
              <a:rPr lang="en-US" sz="2400" i="1" dirty="0"/>
              <a:t>Student translators </a:t>
            </a:r>
            <a:r>
              <a:rPr lang="en-US" sz="2400" dirty="0"/>
              <a:t>fared better at correcting incorrect 100% matches</a:t>
            </a:r>
          </a:p>
          <a:p>
            <a:r>
              <a:rPr lang="en-US" sz="2400" i="1" dirty="0"/>
              <a:t>Professional translators</a:t>
            </a:r>
            <a:r>
              <a:rPr lang="en-US" sz="2400" dirty="0"/>
              <a:t> </a:t>
            </a:r>
            <a:r>
              <a:rPr lang="en-US" sz="2400" u="sng" dirty="0"/>
              <a:t>lacked more attention to detail on layout level</a:t>
            </a:r>
            <a:r>
              <a:rPr lang="en-US" sz="2400" dirty="0"/>
              <a:t> (double spaces, formatting problems…)</a:t>
            </a:r>
          </a:p>
          <a:p>
            <a:r>
              <a:rPr lang="en-US" sz="2400" dirty="0"/>
              <a:t>Some </a:t>
            </a:r>
            <a:r>
              <a:rPr lang="en-US" sz="2400" i="1" dirty="0"/>
              <a:t>professional translators </a:t>
            </a:r>
            <a:r>
              <a:rPr lang="en-US" sz="2400" dirty="0"/>
              <a:t>did not translate all new sentences</a:t>
            </a:r>
          </a:p>
          <a:p>
            <a:r>
              <a:rPr lang="en-US" sz="2400" dirty="0"/>
              <a:t>November 2016: Experiment repeated with 61 students and 2 new languages (Romanian, Hungarian)</a:t>
            </a:r>
          </a:p>
          <a:p>
            <a:r>
              <a:rPr lang="en-US" sz="2400" b="1" dirty="0"/>
              <a:t>Is it blind trust in a TM OR “not my responsibility”?</a:t>
            </a:r>
          </a:p>
        </p:txBody>
      </p:sp>
    </p:spTree>
    <p:extLst>
      <p:ext uri="{BB962C8B-B14F-4D97-AF65-F5344CB8AC3E}">
        <p14:creationId xmlns:p14="http://schemas.microsoft.com/office/powerpoint/2010/main" val="4687563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855816" y="1752600"/>
            <a:ext cx="8496300" cy="2180457"/>
          </a:xfrm>
        </p:spPr>
        <p:txBody>
          <a:bodyPr/>
          <a:lstStyle/>
          <a:p>
            <a:pPr algn="ctr"/>
            <a:r>
              <a:rPr lang="en-US" sz="3400" dirty="0"/>
              <a:t>Thank you!</a:t>
            </a:r>
            <a:br>
              <a:rPr lang="en-US" sz="3400" dirty="0"/>
            </a:br>
            <a:br>
              <a:rPr lang="en-US" sz="3400" dirty="0"/>
            </a:br>
            <a:r>
              <a:rPr lang="en-US" sz="3400" dirty="0"/>
              <a:t>Can you trust a TM? </a:t>
            </a:r>
            <a:br>
              <a:rPr lang="en-US" dirty="0"/>
            </a:br>
            <a:r>
              <a:rPr lang="en-US" sz="2400" dirty="0"/>
              <a:t>Results of an experiment conducted in November 2015 and August 2016 with students and professional translators.</a:t>
            </a:r>
            <a:br>
              <a:rPr lang="en-US" sz="2400" dirty="0"/>
            </a:br>
            <a:br>
              <a:rPr lang="en-US" sz="2400" dirty="0"/>
            </a:br>
            <a:r>
              <a:rPr lang="en-US" sz="2400" dirty="0"/>
              <a:t>Daniela Ford</a:t>
            </a:r>
            <a:br>
              <a:rPr lang="en-US" sz="2400" dirty="0"/>
            </a:br>
            <a:r>
              <a:rPr lang="en-GB" sz="2400" dirty="0"/>
              <a:t>Centre for Translation Studies (</a:t>
            </a:r>
            <a:r>
              <a:rPr lang="en-GB" sz="2400" dirty="0" err="1"/>
              <a:t>CenTraS</a:t>
            </a:r>
            <a:r>
              <a:rPr lang="en-GB" sz="2400" dirty="0"/>
              <a:t>)</a:t>
            </a:r>
            <a:br>
              <a:rPr lang="en-GB" sz="2400" dirty="0"/>
            </a:br>
            <a:r>
              <a:rPr lang="en-GB" sz="2400" dirty="0"/>
              <a:t>University College London</a:t>
            </a:r>
            <a:br>
              <a:rPr lang="en-GB" sz="2400" dirty="0"/>
            </a:br>
            <a:r>
              <a:rPr lang="de-DE" sz="2400" dirty="0">
                <a:hlinkClick r:id="rId2"/>
              </a:rPr>
              <a:t>daniela.ford@ucl.ac.uk</a:t>
            </a:r>
            <a:endParaRPr lang="en-GB" sz="2400" dirty="0"/>
          </a:p>
        </p:txBody>
      </p:sp>
    </p:spTree>
    <p:extLst>
      <p:ext uri="{BB962C8B-B14F-4D97-AF65-F5344CB8AC3E}">
        <p14:creationId xmlns:p14="http://schemas.microsoft.com/office/powerpoint/2010/main" val="3411472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6573" y="1052736"/>
            <a:ext cx="8352606" cy="1368152"/>
          </a:xfrm>
        </p:spPr>
        <p:txBody>
          <a:bodyPr/>
          <a:lstStyle/>
          <a:p>
            <a:pPr algn="ctr"/>
            <a:br>
              <a:rPr lang="en-US" sz="2500" dirty="0"/>
            </a:br>
            <a:r>
              <a:rPr lang="de-DE" dirty="0"/>
              <a:t>Agenda</a:t>
            </a:r>
            <a:endParaRPr lang="en-GB" dirty="0"/>
          </a:p>
        </p:txBody>
      </p:sp>
      <p:sp>
        <p:nvSpPr>
          <p:cNvPr id="3" name="Content Placeholder 2"/>
          <p:cNvSpPr>
            <a:spLocks noGrp="1"/>
          </p:cNvSpPr>
          <p:nvPr>
            <p:ph idx="1"/>
          </p:nvPr>
        </p:nvSpPr>
        <p:spPr>
          <a:xfrm>
            <a:off x="1966573" y="2420888"/>
            <a:ext cx="8489950" cy="2880866"/>
          </a:xfrm>
        </p:spPr>
        <p:txBody>
          <a:bodyPr/>
          <a:lstStyle/>
          <a:p>
            <a:r>
              <a:rPr lang="de-DE" dirty="0"/>
              <a:t>Motivation for </a:t>
            </a:r>
            <a:r>
              <a:rPr lang="de-DE" dirty="0" err="1"/>
              <a:t>the</a:t>
            </a:r>
            <a:r>
              <a:rPr lang="de-DE" dirty="0"/>
              <a:t> </a:t>
            </a:r>
            <a:r>
              <a:rPr lang="de-DE" dirty="0" err="1"/>
              <a:t>experiment</a:t>
            </a:r>
            <a:endParaRPr lang="de-DE" dirty="0"/>
          </a:p>
          <a:p>
            <a:r>
              <a:rPr lang="de-DE" dirty="0"/>
              <a:t>Setup of </a:t>
            </a:r>
            <a:r>
              <a:rPr lang="de-DE" dirty="0" err="1"/>
              <a:t>the</a:t>
            </a:r>
            <a:r>
              <a:rPr lang="de-DE" dirty="0"/>
              <a:t> </a:t>
            </a:r>
            <a:r>
              <a:rPr lang="de-DE" dirty="0" err="1"/>
              <a:t>experiment</a:t>
            </a:r>
            <a:endParaRPr lang="de-DE" dirty="0"/>
          </a:p>
          <a:p>
            <a:r>
              <a:rPr lang="de-DE" dirty="0"/>
              <a:t>Evaluation of </a:t>
            </a:r>
            <a:r>
              <a:rPr lang="de-DE" dirty="0" err="1"/>
              <a:t>the</a:t>
            </a:r>
            <a:r>
              <a:rPr lang="de-DE" dirty="0"/>
              <a:t> </a:t>
            </a:r>
            <a:r>
              <a:rPr lang="de-DE" dirty="0" err="1"/>
              <a:t>results</a:t>
            </a:r>
            <a:endParaRPr lang="de-DE" dirty="0"/>
          </a:p>
          <a:p>
            <a:r>
              <a:rPr lang="de-DE" dirty="0"/>
              <a:t>Summary and </a:t>
            </a:r>
            <a:r>
              <a:rPr lang="de-DE" dirty="0" err="1"/>
              <a:t>Conclusions</a:t>
            </a:r>
            <a:endParaRPr lang="en-GB" dirty="0"/>
          </a:p>
        </p:txBody>
      </p:sp>
    </p:spTree>
    <p:extLst>
      <p:ext uri="{BB962C8B-B14F-4D97-AF65-F5344CB8AC3E}">
        <p14:creationId xmlns:p14="http://schemas.microsoft.com/office/powerpoint/2010/main" val="340998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7683" y="692696"/>
            <a:ext cx="8489950" cy="1296988"/>
          </a:xfrm>
        </p:spPr>
        <p:txBody>
          <a:bodyPr/>
          <a:lstStyle/>
          <a:p>
            <a:r>
              <a:rPr lang="de-DE" dirty="0"/>
              <a:t>Motivation for </a:t>
            </a:r>
            <a:r>
              <a:rPr lang="de-DE" dirty="0" err="1"/>
              <a:t>the</a:t>
            </a:r>
            <a:r>
              <a:rPr lang="de-DE" dirty="0"/>
              <a:t> </a:t>
            </a:r>
            <a:r>
              <a:rPr lang="de-DE" dirty="0" err="1"/>
              <a:t>experiment</a:t>
            </a:r>
            <a:endParaRPr lang="en-GB" dirty="0"/>
          </a:p>
        </p:txBody>
      </p:sp>
      <p:sp>
        <p:nvSpPr>
          <p:cNvPr id="3" name="Content Placeholder 2"/>
          <p:cNvSpPr>
            <a:spLocks noGrp="1"/>
          </p:cNvSpPr>
          <p:nvPr>
            <p:ph idx="1"/>
          </p:nvPr>
        </p:nvSpPr>
        <p:spPr>
          <a:xfrm>
            <a:off x="1854200" y="1556793"/>
            <a:ext cx="8489950" cy="4609059"/>
          </a:xfrm>
        </p:spPr>
        <p:txBody>
          <a:bodyPr/>
          <a:lstStyle/>
          <a:p>
            <a:r>
              <a:rPr lang="en-US" sz="2400" dirty="0"/>
              <a:t>Lynne Bowker: </a:t>
            </a:r>
            <a:r>
              <a:rPr lang="en-US" sz="2400" b="1" dirty="0"/>
              <a:t>Productivity vs Quality? A pilot study on the impact of translation memory systems</a:t>
            </a:r>
            <a:r>
              <a:rPr lang="en-US" sz="2400" dirty="0"/>
              <a:t> (published in </a:t>
            </a:r>
            <a:r>
              <a:rPr lang="en-US" sz="2400" i="1" dirty="0" err="1"/>
              <a:t>Localisation</a:t>
            </a:r>
            <a:r>
              <a:rPr lang="en-US" sz="2400" i="1" dirty="0"/>
              <a:t> Focus</a:t>
            </a:r>
            <a:r>
              <a:rPr lang="en-US" sz="2400" dirty="0"/>
              <a:t> in March 2005)</a:t>
            </a:r>
            <a:br>
              <a:rPr lang="en-US" sz="2400" dirty="0"/>
            </a:br>
            <a:endParaRPr lang="en-US" sz="2400" dirty="0"/>
          </a:p>
          <a:p>
            <a:pPr lvl="1"/>
            <a:r>
              <a:rPr lang="en-US" u="sng" dirty="0"/>
              <a:t>3 student groups (EN &lt;-&gt; FR):</a:t>
            </a:r>
          </a:p>
          <a:p>
            <a:pPr marL="1371600" lvl="2" indent="-457200">
              <a:buFont typeface="+mj-lt"/>
              <a:buAutoNum type="arabicPeriod"/>
            </a:pPr>
            <a:r>
              <a:rPr lang="en-US" sz="2200" dirty="0"/>
              <a:t>Translate without a TM tool</a:t>
            </a:r>
          </a:p>
          <a:p>
            <a:pPr marL="1371600" lvl="2" indent="-457200">
              <a:buFont typeface="+mj-lt"/>
              <a:buAutoNum type="arabicPeriod"/>
            </a:pPr>
            <a:r>
              <a:rPr lang="en-US" sz="2200" dirty="0"/>
              <a:t>Translate with a TM tool and a TM of good quality</a:t>
            </a:r>
          </a:p>
          <a:p>
            <a:pPr marL="1371600" lvl="2" indent="-457200">
              <a:buFont typeface="+mj-lt"/>
              <a:buAutoNum type="arabicPeriod"/>
            </a:pPr>
            <a:r>
              <a:rPr lang="en-US" sz="2200" dirty="0"/>
              <a:t>Translate with a TM tool and a TM containing mistakes </a:t>
            </a:r>
          </a:p>
          <a:p>
            <a:pPr marL="914400" lvl="2" indent="0">
              <a:buNone/>
            </a:pPr>
            <a:r>
              <a:rPr lang="en-US" sz="2200" u="sng" dirty="0"/>
              <a:t>Results:</a:t>
            </a:r>
            <a:r>
              <a:rPr lang="en-US" sz="2200" dirty="0"/>
              <a:t> 1</a:t>
            </a:r>
            <a:r>
              <a:rPr lang="en-US" sz="2200" baseline="30000" dirty="0"/>
              <a:t>st</a:t>
            </a:r>
            <a:r>
              <a:rPr lang="en-US" sz="2200" dirty="0"/>
              <a:t> group translated relatively well but 2</a:t>
            </a:r>
            <a:r>
              <a:rPr lang="en-US" sz="2200" baseline="30000" dirty="0"/>
              <a:t>nd</a:t>
            </a:r>
            <a:r>
              <a:rPr lang="en-US" sz="2200" dirty="0"/>
              <a:t> &amp; 3</a:t>
            </a:r>
            <a:r>
              <a:rPr lang="en-US" sz="2200" baseline="30000" dirty="0"/>
              <a:t>rd</a:t>
            </a:r>
            <a:r>
              <a:rPr lang="en-US" sz="2200" dirty="0"/>
              <a:t> groups were faster, however, 3</a:t>
            </a:r>
            <a:r>
              <a:rPr lang="en-US" sz="2200" baseline="30000" dirty="0"/>
              <a:t>rd</a:t>
            </a:r>
            <a:r>
              <a:rPr lang="en-US" sz="2200" dirty="0"/>
              <a:t> group did not pick up on all mistakes -&gt; </a:t>
            </a:r>
            <a:r>
              <a:rPr lang="en-US" sz="2200" b="1" dirty="0"/>
              <a:t>students may not be critical enough when using a TM tool</a:t>
            </a:r>
            <a:endParaRPr lang="en-GB" sz="2200" b="1" dirty="0"/>
          </a:p>
        </p:txBody>
      </p:sp>
    </p:spTree>
    <p:extLst>
      <p:ext uri="{BB962C8B-B14F-4D97-AF65-F5344CB8AC3E}">
        <p14:creationId xmlns:p14="http://schemas.microsoft.com/office/powerpoint/2010/main" val="16411963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Sample </a:t>
            </a:r>
            <a:r>
              <a:rPr lang="de-DE" dirty="0" err="1"/>
              <a:t>groups</a:t>
            </a:r>
            <a:r>
              <a:rPr lang="de-DE" dirty="0"/>
              <a:t> for </a:t>
            </a:r>
            <a:r>
              <a:rPr lang="de-DE" dirty="0" err="1"/>
              <a:t>this</a:t>
            </a:r>
            <a:r>
              <a:rPr lang="de-DE" dirty="0"/>
              <a:t> </a:t>
            </a:r>
            <a:r>
              <a:rPr lang="de-DE" dirty="0" err="1"/>
              <a:t>experiment</a:t>
            </a:r>
            <a:endParaRPr lang="en-GB" dirty="0"/>
          </a:p>
        </p:txBody>
      </p:sp>
      <p:sp>
        <p:nvSpPr>
          <p:cNvPr id="3" name="Inhaltsplatzhalter 2"/>
          <p:cNvSpPr>
            <a:spLocks noGrp="1"/>
          </p:cNvSpPr>
          <p:nvPr>
            <p:ph idx="1"/>
          </p:nvPr>
        </p:nvSpPr>
        <p:spPr>
          <a:xfrm>
            <a:off x="1631504" y="1844825"/>
            <a:ext cx="9721080" cy="4321026"/>
          </a:xfrm>
        </p:spPr>
        <p:txBody>
          <a:bodyPr/>
          <a:lstStyle/>
          <a:p>
            <a:r>
              <a:rPr lang="de-DE" dirty="0"/>
              <a:t>November 2015, </a:t>
            </a:r>
            <a:r>
              <a:rPr lang="de-DE" dirty="0" err="1"/>
              <a:t>CenTraS</a:t>
            </a:r>
            <a:r>
              <a:rPr lang="de-DE" dirty="0"/>
              <a:t> @ UCL:</a:t>
            </a:r>
          </a:p>
          <a:p>
            <a:pPr lvl="1"/>
            <a:r>
              <a:rPr lang="de-DE" b="1" dirty="0"/>
              <a:t>69 </a:t>
            </a:r>
            <a:r>
              <a:rPr lang="de-DE" b="1" dirty="0" err="1"/>
              <a:t>MSc</a:t>
            </a:r>
            <a:r>
              <a:rPr lang="de-DE" b="1" dirty="0"/>
              <a:t> Trans </a:t>
            </a:r>
            <a:r>
              <a:rPr lang="de-DE" b="1" dirty="0" err="1"/>
              <a:t>students</a:t>
            </a:r>
            <a:r>
              <a:rPr lang="de-DE" b="1" dirty="0"/>
              <a:t> (~20-40 </a:t>
            </a:r>
            <a:r>
              <a:rPr lang="de-DE" b="1" dirty="0" err="1"/>
              <a:t>years</a:t>
            </a:r>
            <a:r>
              <a:rPr lang="de-DE" b="1" dirty="0"/>
              <a:t>); EN &gt; 14 languages</a:t>
            </a:r>
          </a:p>
          <a:p>
            <a:pPr lvl="2"/>
            <a:r>
              <a:rPr lang="en-US" dirty="0"/>
              <a:t>IT, CH-ZH, CH-TW, RU, SV, JA, PT, EL, DE, FR, ES, NO, PL, KO</a:t>
            </a:r>
            <a:endParaRPr lang="de-DE" dirty="0"/>
          </a:p>
          <a:p>
            <a:pPr lvl="1"/>
            <a:r>
              <a:rPr lang="de-DE" dirty="0"/>
              <a:t>After 12 </a:t>
            </a:r>
            <a:r>
              <a:rPr lang="de-DE" dirty="0" err="1"/>
              <a:t>contact</a:t>
            </a:r>
            <a:r>
              <a:rPr lang="de-DE" dirty="0"/>
              <a:t> </a:t>
            </a:r>
            <a:r>
              <a:rPr lang="de-DE" dirty="0" err="1"/>
              <a:t>hours</a:t>
            </a:r>
            <a:r>
              <a:rPr lang="de-DE" dirty="0"/>
              <a:t> in </a:t>
            </a:r>
            <a:r>
              <a:rPr lang="de-DE" dirty="0" err="1"/>
              <a:t>class</a:t>
            </a:r>
            <a:r>
              <a:rPr lang="de-DE" dirty="0"/>
              <a:t>, </a:t>
            </a:r>
            <a:r>
              <a:rPr lang="de-DE" dirty="0" err="1"/>
              <a:t>most</a:t>
            </a:r>
            <a:r>
              <a:rPr lang="de-DE" dirty="0"/>
              <a:t> </a:t>
            </a:r>
            <a:r>
              <a:rPr lang="de-DE" dirty="0" err="1"/>
              <a:t>new</a:t>
            </a:r>
            <a:r>
              <a:rPr lang="de-DE" dirty="0"/>
              <a:t> </a:t>
            </a:r>
            <a:r>
              <a:rPr lang="de-DE" dirty="0" err="1"/>
              <a:t>to</a:t>
            </a:r>
            <a:r>
              <a:rPr lang="de-DE" dirty="0"/>
              <a:t> TM </a:t>
            </a:r>
            <a:r>
              <a:rPr lang="de-DE" dirty="0" err="1"/>
              <a:t>tools</a:t>
            </a:r>
            <a:br>
              <a:rPr lang="de-DE" dirty="0"/>
            </a:br>
            <a:endParaRPr lang="de-DE" dirty="0"/>
          </a:p>
          <a:p>
            <a:r>
              <a:rPr lang="de-DE" dirty="0"/>
              <a:t>August 2016, a </a:t>
            </a:r>
            <a:r>
              <a:rPr lang="de-DE" dirty="0" err="1"/>
              <a:t>company</a:t>
            </a:r>
            <a:r>
              <a:rPr lang="de-DE" dirty="0"/>
              <a:t> in Saudi </a:t>
            </a:r>
            <a:r>
              <a:rPr lang="de-DE" dirty="0" err="1"/>
              <a:t>Arabia</a:t>
            </a:r>
            <a:r>
              <a:rPr lang="de-DE" dirty="0"/>
              <a:t>:</a:t>
            </a:r>
          </a:p>
          <a:p>
            <a:pPr lvl="1"/>
            <a:r>
              <a:rPr lang="de-DE" b="1" dirty="0"/>
              <a:t>30 professional </a:t>
            </a:r>
            <a:r>
              <a:rPr lang="de-DE" b="1" dirty="0" err="1"/>
              <a:t>translators</a:t>
            </a:r>
            <a:r>
              <a:rPr lang="de-DE" b="1" dirty="0"/>
              <a:t> (~22-50 </a:t>
            </a:r>
            <a:r>
              <a:rPr lang="de-DE" b="1" dirty="0" err="1"/>
              <a:t>years</a:t>
            </a:r>
            <a:r>
              <a:rPr lang="de-DE" b="1" dirty="0"/>
              <a:t>); EN &gt; AR</a:t>
            </a:r>
          </a:p>
          <a:p>
            <a:pPr lvl="1"/>
            <a:r>
              <a:rPr lang="de-DE" dirty="0"/>
              <a:t>After 1 </a:t>
            </a:r>
            <a:r>
              <a:rPr lang="de-DE" dirty="0" err="1"/>
              <a:t>day</a:t>
            </a:r>
            <a:r>
              <a:rPr lang="de-DE" dirty="0"/>
              <a:t> face-</a:t>
            </a:r>
            <a:r>
              <a:rPr lang="de-DE" dirty="0" err="1"/>
              <a:t>to</a:t>
            </a:r>
            <a:r>
              <a:rPr lang="de-DE" dirty="0"/>
              <a:t>-face </a:t>
            </a:r>
            <a:r>
              <a:rPr lang="de-DE" dirty="0" err="1"/>
              <a:t>training</a:t>
            </a:r>
            <a:r>
              <a:rPr lang="de-DE" dirty="0"/>
              <a:t>, all </a:t>
            </a:r>
            <a:r>
              <a:rPr lang="de-DE" dirty="0" err="1"/>
              <a:t>new</a:t>
            </a:r>
            <a:r>
              <a:rPr lang="de-DE" dirty="0"/>
              <a:t> </a:t>
            </a:r>
            <a:r>
              <a:rPr lang="de-DE" dirty="0" err="1"/>
              <a:t>to</a:t>
            </a:r>
            <a:r>
              <a:rPr lang="de-DE" dirty="0"/>
              <a:t> TM </a:t>
            </a:r>
            <a:r>
              <a:rPr lang="de-DE" dirty="0" err="1"/>
              <a:t>tools</a:t>
            </a:r>
            <a:endParaRPr lang="de-DE" dirty="0"/>
          </a:p>
          <a:p>
            <a:endParaRPr lang="en-GB" dirty="0"/>
          </a:p>
        </p:txBody>
      </p:sp>
    </p:spTree>
    <p:extLst>
      <p:ext uri="{BB962C8B-B14F-4D97-AF65-F5344CB8AC3E}">
        <p14:creationId xmlns:p14="http://schemas.microsoft.com/office/powerpoint/2010/main" val="3773029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Sample </a:t>
            </a:r>
            <a:r>
              <a:rPr lang="de-DE" dirty="0" err="1"/>
              <a:t>text</a:t>
            </a:r>
            <a:r>
              <a:rPr lang="de-DE" dirty="0"/>
              <a:t> and TM</a:t>
            </a:r>
            <a:endParaRPr lang="en-GB" dirty="0"/>
          </a:p>
        </p:txBody>
      </p:sp>
      <p:sp>
        <p:nvSpPr>
          <p:cNvPr id="3" name="Inhaltsplatzhalter 2"/>
          <p:cNvSpPr>
            <a:spLocks noGrp="1"/>
          </p:cNvSpPr>
          <p:nvPr>
            <p:ph idx="1"/>
          </p:nvPr>
        </p:nvSpPr>
        <p:spPr>
          <a:xfrm>
            <a:off x="1854200" y="1844825"/>
            <a:ext cx="8489950" cy="4321026"/>
          </a:xfrm>
        </p:spPr>
        <p:txBody>
          <a:bodyPr/>
          <a:lstStyle/>
          <a:p>
            <a:r>
              <a:rPr lang="de-DE" dirty="0"/>
              <a:t>14 </a:t>
            </a:r>
            <a:r>
              <a:rPr lang="de-DE" dirty="0" err="1"/>
              <a:t>sentences</a:t>
            </a:r>
            <a:r>
              <a:rPr lang="de-DE" dirty="0"/>
              <a:t> (</a:t>
            </a:r>
            <a:r>
              <a:rPr lang="de-DE" dirty="0" err="1"/>
              <a:t>subject</a:t>
            </a:r>
            <a:r>
              <a:rPr lang="de-DE" dirty="0"/>
              <a:t>: IT) plus </a:t>
            </a:r>
            <a:r>
              <a:rPr lang="de-DE" dirty="0" err="1"/>
              <a:t>modified</a:t>
            </a:r>
            <a:r>
              <a:rPr lang="de-DE" dirty="0"/>
              <a:t> TM</a:t>
            </a:r>
          </a:p>
          <a:p>
            <a:pPr lvl="1"/>
            <a:r>
              <a:rPr lang="de-DE" dirty="0"/>
              <a:t>New </a:t>
            </a:r>
            <a:r>
              <a:rPr lang="de-DE" dirty="0" err="1"/>
              <a:t>sentences</a:t>
            </a:r>
            <a:endParaRPr lang="de-DE" dirty="0"/>
          </a:p>
          <a:p>
            <a:pPr lvl="1"/>
            <a:r>
              <a:rPr lang="de-DE" dirty="0" err="1"/>
              <a:t>Correct</a:t>
            </a:r>
            <a:r>
              <a:rPr lang="de-DE" dirty="0"/>
              <a:t> &amp; </a:t>
            </a:r>
            <a:r>
              <a:rPr lang="de-DE" dirty="0" err="1"/>
              <a:t>incorrect</a:t>
            </a:r>
            <a:r>
              <a:rPr lang="de-DE" dirty="0"/>
              <a:t> 100% </a:t>
            </a:r>
            <a:r>
              <a:rPr lang="de-DE" dirty="0" err="1"/>
              <a:t>matches</a:t>
            </a:r>
            <a:endParaRPr lang="de-DE" dirty="0"/>
          </a:p>
          <a:p>
            <a:pPr lvl="1"/>
            <a:r>
              <a:rPr lang="de-DE" dirty="0" err="1"/>
              <a:t>Fuzzy</a:t>
            </a:r>
            <a:r>
              <a:rPr lang="de-DE" dirty="0"/>
              <a:t> </a:t>
            </a:r>
            <a:r>
              <a:rPr lang="de-DE" dirty="0" err="1"/>
              <a:t>matches</a:t>
            </a:r>
            <a:endParaRPr lang="de-DE" dirty="0"/>
          </a:p>
          <a:p>
            <a:pPr lvl="1"/>
            <a:endParaRPr lang="de-DE" dirty="0"/>
          </a:p>
          <a:p>
            <a:pPr lvl="1"/>
            <a:r>
              <a:rPr lang="de-DE" dirty="0" err="1"/>
              <a:t>CenTraS</a:t>
            </a:r>
            <a:r>
              <a:rPr lang="de-DE" dirty="0"/>
              <a:t> </a:t>
            </a:r>
            <a:r>
              <a:rPr lang="de-DE" dirty="0" err="1"/>
              <a:t>students</a:t>
            </a:r>
            <a:r>
              <a:rPr lang="de-DE" dirty="0"/>
              <a:t> </a:t>
            </a:r>
            <a:r>
              <a:rPr lang="de-DE" dirty="0" err="1"/>
              <a:t>used</a:t>
            </a:r>
            <a:r>
              <a:rPr lang="de-DE" dirty="0"/>
              <a:t> WFA (Wordfast Anywhere)</a:t>
            </a:r>
          </a:p>
          <a:p>
            <a:pPr lvl="1"/>
            <a:r>
              <a:rPr lang="de-DE" dirty="0"/>
              <a:t>Professional </a:t>
            </a:r>
            <a:r>
              <a:rPr lang="de-DE" dirty="0" err="1"/>
              <a:t>translators</a:t>
            </a:r>
            <a:r>
              <a:rPr lang="de-DE" dirty="0"/>
              <a:t> </a:t>
            </a:r>
            <a:r>
              <a:rPr lang="de-DE" dirty="0" err="1"/>
              <a:t>used</a:t>
            </a:r>
            <a:r>
              <a:rPr lang="de-DE" dirty="0"/>
              <a:t> SDL </a:t>
            </a:r>
            <a:r>
              <a:rPr lang="de-DE" dirty="0" err="1"/>
              <a:t>Trados</a:t>
            </a:r>
            <a:r>
              <a:rPr lang="de-DE" dirty="0"/>
              <a:t> Studio</a:t>
            </a:r>
            <a:endParaRPr lang="en-GB" dirty="0"/>
          </a:p>
        </p:txBody>
      </p:sp>
    </p:spTree>
    <p:extLst>
      <p:ext uri="{BB962C8B-B14F-4D97-AF65-F5344CB8AC3E}">
        <p14:creationId xmlns:p14="http://schemas.microsoft.com/office/powerpoint/2010/main" val="2470944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35360" y="691852"/>
            <a:ext cx="11319933" cy="1296988"/>
          </a:xfrm>
        </p:spPr>
        <p:txBody>
          <a:bodyPr/>
          <a:lstStyle/>
          <a:p>
            <a:r>
              <a:rPr lang="de-DE" dirty="0"/>
              <a:t>Evaluation of </a:t>
            </a:r>
            <a:r>
              <a:rPr lang="de-DE" dirty="0" err="1"/>
              <a:t>the</a:t>
            </a:r>
            <a:r>
              <a:rPr lang="de-DE" dirty="0"/>
              <a:t> </a:t>
            </a:r>
            <a:r>
              <a:rPr lang="de-DE" dirty="0" err="1"/>
              <a:t>results</a:t>
            </a:r>
            <a:r>
              <a:rPr lang="de-DE" dirty="0"/>
              <a:t>: </a:t>
            </a:r>
            <a:r>
              <a:rPr lang="de-DE" dirty="0" err="1"/>
              <a:t>Correct</a:t>
            </a:r>
            <a:r>
              <a:rPr lang="de-DE" dirty="0"/>
              <a:t> 100% </a:t>
            </a:r>
            <a:r>
              <a:rPr lang="de-DE" dirty="0" err="1"/>
              <a:t>matches</a:t>
            </a:r>
            <a:endParaRPr lang="en-GB" dirty="0"/>
          </a:p>
        </p:txBody>
      </p:sp>
      <p:sp>
        <p:nvSpPr>
          <p:cNvPr id="3" name="Inhaltsplatzhalter 2"/>
          <p:cNvSpPr>
            <a:spLocks noGrp="1"/>
          </p:cNvSpPr>
          <p:nvPr>
            <p:ph idx="1"/>
          </p:nvPr>
        </p:nvSpPr>
        <p:spPr>
          <a:xfrm>
            <a:off x="1854200" y="1340768"/>
            <a:ext cx="8489950" cy="4825083"/>
          </a:xfrm>
        </p:spPr>
        <p:txBody>
          <a:bodyPr/>
          <a:lstStyle/>
          <a:p>
            <a:r>
              <a:rPr lang="en-US" dirty="0"/>
              <a:t>4 sentences (100% matches from TM, should not have been changed) </a:t>
            </a:r>
          </a:p>
          <a:p>
            <a:endParaRPr lang="en-US" dirty="0"/>
          </a:p>
          <a:p>
            <a:endParaRPr lang="en-US" dirty="0"/>
          </a:p>
          <a:p>
            <a:endParaRPr lang="en-US" dirty="0"/>
          </a:p>
          <a:p>
            <a:endParaRPr lang="en-US" dirty="0"/>
          </a:p>
          <a:p>
            <a:endParaRPr lang="en-US" dirty="0"/>
          </a:p>
        </p:txBody>
      </p:sp>
      <p:pic>
        <p:nvPicPr>
          <p:cNvPr id="4" name="Grafik 3"/>
          <p:cNvPicPr/>
          <p:nvPr/>
        </p:nvPicPr>
        <p:blipFill>
          <a:blip r:embed="rId3">
            <a:extLst>
              <a:ext uri="{28A0092B-C50C-407E-A947-70E740481C1C}">
                <a14:useLocalDpi xmlns:a14="http://schemas.microsoft.com/office/drawing/2010/main" val="0"/>
              </a:ext>
            </a:extLst>
          </a:blip>
          <a:srcRect/>
          <a:stretch>
            <a:fillRect/>
          </a:stretch>
        </p:blipFill>
        <p:spPr bwMode="auto">
          <a:xfrm>
            <a:off x="892668" y="2348880"/>
            <a:ext cx="5203332" cy="2710955"/>
          </a:xfrm>
          <a:prstGeom prst="rect">
            <a:avLst/>
          </a:prstGeom>
          <a:noFill/>
          <a:ln>
            <a:noFill/>
          </a:ln>
        </p:spPr>
      </p:pic>
      <p:pic>
        <p:nvPicPr>
          <p:cNvPr id="5" name="Grafik 4"/>
          <p:cNvPicPr/>
          <p:nvPr/>
        </p:nvPicPr>
        <p:blipFill>
          <a:blip r:embed="rId4">
            <a:extLst>
              <a:ext uri="{28A0092B-C50C-407E-A947-70E740481C1C}">
                <a14:useLocalDpi xmlns:a14="http://schemas.microsoft.com/office/drawing/2010/main" val="0"/>
              </a:ext>
            </a:extLst>
          </a:blip>
          <a:srcRect/>
          <a:stretch>
            <a:fillRect/>
          </a:stretch>
        </p:blipFill>
        <p:spPr bwMode="auto">
          <a:xfrm>
            <a:off x="6427648" y="2355776"/>
            <a:ext cx="5435342" cy="2585918"/>
          </a:xfrm>
          <a:prstGeom prst="rect">
            <a:avLst/>
          </a:prstGeom>
          <a:noFill/>
          <a:ln>
            <a:noFill/>
          </a:ln>
        </p:spPr>
      </p:pic>
      <p:sp>
        <p:nvSpPr>
          <p:cNvPr id="6" name="Textfeld 5"/>
          <p:cNvSpPr txBox="1"/>
          <p:nvPr/>
        </p:nvSpPr>
        <p:spPr>
          <a:xfrm>
            <a:off x="6427648" y="5015824"/>
            <a:ext cx="5068952" cy="769441"/>
          </a:xfrm>
          <a:prstGeom prst="rect">
            <a:avLst/>
          </a:prstGeom>
          <a:noFill/>
        </p:spPr>
        <p:txBody>
          <a:bodyPr wrap="square" rtlCol="0">
            <a:spAutoFit/>
          </a:bodyPr>
          <a:lstStyle/>
          <a:p>
            <a:r>
              <a:rPr lang="en-US" sz="2200" b="1" dirty="0"/>
              <a:t>97%</a:t>
            </a:r>
            <a:r>
              <a:rPr lang="en-US" sz="2200" dirty="0"/>
              <a:t> of the professional translators left the 4 sentences unchanged.</a:t>
            </a:r>
            <a:endParaRPr lang="en-GB" sz="2200" dirty="0"/>
          </a:p>
        </p:txBody>
      </p:sp>
      <p:sp>
        <p:nvSpPr>
          <p:cNvPr id="7" name="Textfeld 6"/>
          <p:cNvSpPr txBox="1"/>
          <p:nvPr/>
        </p:nvSpPr>
        <p:spPr>
          <a:xfrm>
            <a:off x="1055164" y="5015825"/>
            <a:ext cx="4752804" cy="769441"/>
          </a:xfrm>
          <a:prstGeom prst="rect">
            <a:avLst/>
          </a:prstGeom>
          <a:noFill/>
        </p:spPr>
        <p:txBody>
          <a:bodyPr wrap="square" rtlCol="0">
            <a:spAutoFit/>
          </a:bodyPr>
          <a:lstStyle/>
          <a:p>
            <a:r>
              <a:rPr lang="en-US" sz="2200" b="1" dirty="0"/>
              <a:t>72%</a:t>
            </a:r>
            <a:r>
              <a:rPr lang="en-US" sz="2200" dirty="0"/>
              <a:t> of the student translators left the 4 sentences unchanged.</a:t>
            </a:r>
            <a:endParaRPr lang="en-GB" sz="2200" dirty="0"/>
          </a:p>
        </p:txBody>
      </p:sp>
    </p:spTree>
    <p:extLst>
      <p:ext uri="{BB962C8B-B14F-4D97-AF65-F5344CB8AC3E}">
        <p14:creationId xmlns:p14="http://schemas.microsoft.com/office/powerpoint/2010/main" val="3598903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39208" y="670001"/>
            <a:ext cx="11319933" cy="1296988"/>
          </a:xfrm>
        </p:spPr>
        <p:txBody>
          <a:bodyPr/>
          <a:lstStyle/>
          <a:p>
            <a:r>
              <a:rPr lang="de-DE" dirty="0"/>
              <a:t>Evaluation of </a:t>
            </a:r>
            <a:r>
              <a:rPr lang="de-DE" dirty="0" err="1"/>
              <a:t>the</a:t>
            </a:r>
            <a:r>
              <a:rPr lang="de-DE" dirty="0"/>
              <a:t> </a:t>
            </a:r>
            <a:r>
              <a:rPr lang="de-DE" dirty="0" err="1"/>
              <a:t>results</a:t>
            </a:r>
            <a:r>
              <a:rPr lang="de-DE" dirty="0"/>
              <a:t>: New </a:t>
            </a:r>
            <a:r>
              <a:rPr lang="de-DE" dirty="0" err="1"/>
              <a:t>sentences</a:t>
            </a:r>
            <a:endParaRPr lang="en-GB" dirty="0"/>
          </a:p>
        </p:txBody>
      </p:sp>
      <p:sp>
        <p:nvSpPr>
          <p:cNvPr id="3" name="Inhaltsplatzhalter 2"/>
          <p:cNvSpPr>
            <a:spLocks noGrp="1"/>
          </p:cNvSpPr>
          <p:nvPr>
            <p:ph idx="1"/>
          </p:nvPr>
        </p:nvSpPr>
        <p:spPr>
          <a:xfrm>
            <a:off x="1854200" y="1412776"/>
            <a:ext cx="8489950" cy="4753075"/>
          </a:xfrm>
        </p:spPr>
        <p:txBody>
          <a:bodyPr/>
          <a:lstStyle/>
          <a:p>
            <a:r>
              <a:rPr lang="en-US" dirty="0"/>
              <a:t>2 sentences which had to be translated from scratch </a:t>
            </a:r>
          </a:p>
          <a:p>
            <a:endParaRPr lang="en-US" dirty="0"/>
          </a:p>
          <a:p>
            <a:endParaRPr lang="en-US" dirty="0"/>
          </a:p>
          <a:p>
            <a:endParaRPr lang="en-US" dirty="0"/>
          </a:p>
          <a:p>
            <a:endParaRPr lang="en-US" dirty="0"/>
          </a:p>
          <a:p>
            <a:endParaRPr lang="en-US" dirty="0"/>
          </a:p>
        </p:txBody>
      </p:sp>
      <p:sp>
        <p:nvSpPr>
          <p:cNvPr id="6" name="Textfeld 5"/>
          <p:cNvSpPr txBox="1"/>
          <p:nvPr/>
        </p:nvSpPr>
        <p:spPr>
          <a:xfrm>
            <a:off x="3143672" y="5011191"/>
            <a:ext cx="6840760" cy="769441"/>
          </a:xfrm>
          <a:prstGeom prst="rect">
            <a:avLst/>
          </a:prstGeom>
          <a:noFill/>
        </p:spPr>
        <p:txBody>
          <a:bodyPr wrap="square" rtlCol="0">
            <a:spAutoFit/>
          </a:bodyPr>
          <a:lstStyle/>
          <a:p>
            <a:pPr algn="ctr"/>
            <a:r>
              <a:rPr lang="en-US" sz="2200" b="1" dirty="0"/>
              <a:t>Some professional translators left these empty; the students translated all the sentences.</a:t>
            </a:r>
            <a:endParaRPr lang="en-GB" sz="2200" b="1" dirty="0"/>
          </a:p>
        </p:txBody>
      </p:sp>
      <p:pic>
        <p:nvPicPr>
          <p:cNvPr id="8" name="Grafik 7"/>
          <p:cNvPicPr/>
          <p:nvPr/>
        </p:nvPicPr>
        <p:blipFill>
          <a:blip r:embed="rId3">
            <a:extLst>
              <a:ext uri="{28A0092B-C50C-407E-A947-70E740481C1C}">
                <a14:useLocalDpi xmlns:a14="http://schemas.microsoft.com/office/drawing/2010/main" val="0"/>
              </a:ext>
            </a:extLst>
          </a:blip>
          <a:srcRect/>
          <a:stretch>
            <a:fillRect/>
          </a:stretch>
        </p:blipFill>
        <p:spPr bwMode="auto">
          <a:xfrm>
            <a:off x="2639616" y="2709765"/>
            <a:ext cx="6840760" cy="1943372"/>
          </a:xfrm>
          <a:prstGeom prst="rect">
            <a:avLst/>
          </a:prstGeom>
          <a:noFill/>
          <a:ln>
            <a:noFill/>
          </a:ln>
        </p:spPr>
      </p:pic>
    </p:spTree>
    <p:extLst>
      <p:ext uri="{BB962C8B-B14F-4D97-AF65-F5344CB8AC3E}">
        <p14:creationId xmlns:p14="http://schemas.microsoft.com/office/powerpoint/2010/main" val="699380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39208" y="620688"/>
            <a:ext cx="11319933" cy="1296988"/>
          </a:xfrm>
        </p:spPr>
        <p:txBody>
          <a:bodyPr/>
          <a:lstStyle/>
          <a:p>
            <a:r>
              <a:rPr lang="de-DE" dirty="0"/>
              <a:t>Evaluation of </a:t>
            </a:r>
            <a:r>
              <a:rPr lang="de-DE" dirty="0" err="1"/>
              <a:t>the</a:t>
            </a:r>
            <a:r>
              <a:rPr lang="de-DE" dirty="0"/>
              <a:t> </a:t>
            </a:r>
            <a:r>
              <a:rPr lang="de-DE" dirty="0" err="1"/>
              <a:t>results</a:t>
            </a:r>
            <a:r>
              <a:rPr lang="de-DE" dirty="0"/>
              <a:t>: </a:t>
            </a:r>
            <a:r>
              <a:rPr lang="de-DE" dirty="0" err="1"/>
              <a:t>Incorrect</a:t>
            </a:r>
            <a:r>
              <a:rPr lang="de-DE" dirty="0"/>
              <a:t> 100% </a:t>
            </a:r>
            <a:r>
              <a:rPr lang="de-DE" dirty="0" err="1"/>
              <a:t>matches</a:t>
            </a:r>
            <a:endParaRPr lang="en-GB" dirty="0"/>
          </a:p>
        </p:txBody>
      </p:sp>
      <p:sp>
        <p:nvSpPr>
          <p:cNvPr id="3" name="Inhaltsplatzhalter 2"/>
          <p:cNvSpPr>
            <a:spLocks noGrp="1"/>
          </p:cNvSpPr>
          <p:nvPr>
            <p:ph idx="1"/>
          </p:nvPr>
        </p:nvSpPr>
        <p:spPr>
          <a:xfrm>
            <a:off x="1854200" y="1196753"/>
            <a:ext cx="8489950" cy="4969100"/>
          </a:xfrm>
        </p:spPr>
        <p:txBody>
          <a:bodyPr/>
          <a:lstStyle/>
          <a:p>
            <a:r>
              <a:rPr lang="en-US" dirty="0"/>
              <a:t>5 sentences given as 100% matches but containing mistakes (e.g. </a:t>
            </a:r>
            <a:r>
              <a:rPr lang="en-US" b="1" dirty="0"/>
              <a:t>not</a:t>
            </a:r>
            <a:r>
              <a:rPr lang="en-US" dirty="0"/>
              <a:t> automatically -&gt; automatically; formatting differences…)</a:t>
            </a:r>
          </a:p>
          <a:p>
            <a:endParaRPr lang="en-US" dirty="0"/>
          </a:p>
          <a:p>
            <a:endParaRPr lang="en-US" dirty="0"/>
          </a:p>
          <a:p>
            <a:endParaRPr lang="en-US" dirty="0"/>
          </a:p>
          <a:p>
            <a:endParaRPr lang="en-US" dirty="0"/>
          </a:p>
          <a:p>
            <a:endParaRPr lang="en-US" dirty="0"/>
          </a:p>
        </p:txBody>
      </p:sp>
      <p:sp>
        <p:nvSpPr>
          <p:cNvPr id="6" name="Textfeld 5"/>
          <p:cNvSpPr txBox="1"/>
          <p:nvPr/>
        </p:nvSpPr>
        <p:spPr>
          <a:xfrm>
            <a:off x="6439882" y="4930080"/>
            <a:ext cx="4768686" cy="1446550"/>
          </a:xfrm>
          <a:prstGeom prst="rect">
            <a:avLst/>
          </a:prstGeom>
          <a:noFill/>
        </p:spPr>
        <p:txBody>
          <a:bodyPr wrap="square" rtlCol="0">
            <a:spAutoFit/>
          </a:bodyPr>
          <a:lstStyle/>
          <a:p>
            <a:r>
              <a:rPr lang="en-US" sz="2200" b="1" dirty="0"/>
              <a:t>Only 40% </a:t>
            </a:r>
            <a:r>
              <a:rPr lang="en-US" sz="2200" dirty="0"/>
              <a:t>of the professional translators spotted the mistakes in the incorrect 100% matches and corrected them.</a:t>
            </a:r>
            <a:endParaRPr lang="en-GB" sz="2200" dirty="0"/>
          </a:p>
        </p:txBody>
      </p:sp>
      <p:sp>
        <p:nvSpPr>
          <p:cNvPr id="7" name="Textfeld 6"/>
          <p:cNvSpPr txBox="1"/>
          <p:nvPr/>
        </p:nvSpPr>
        <p:spPr>
          <a:xfrm>
            <a:off x="767408" y="5022413"/>
            <a:ext cx="5040560" cy="1107996"/>
          </a:xfrm>
          <a:prstGeom prst="rect">
            <a:avLst/>
          </a:prstGeom>
          <a:noFill/>
        </p:spPr>
        <p:txBody>
          <a:bodyPr wrap="square" rtlCol="0">
            <a:spAutoFit/>
          </a:bodyPr>
          <a:lstStyle/>
          <a:p>
            <a:r>
              <a:rPr lang="en-US" sz="2200" b="1" dirty="0"/>
              <a:t>60%</a:t>
            </a:r>
            <a:r>
              <a:rPr lang="en-US" sz="2200" dirty="0"/>
              <a:t> of the student translators spotted the mistakes in the incorrect 100% matches and corrected them.</a:t>
            </a:r>
            <a:endParaRPr lang="en-GB" sz="2200" dirty="0"/>
          </a:p>
        </p:txBody>
      </p:sp>
      <p:pic>
        <p:nvPicPr>
          <p:cNvPr id="8" name="Grafik 7"/>
          <p:cNvPicPr/>
          <p:nvPr/>
        </p:nvPicPr>
        <p:blipFill>
          <a:blip r:embed="rId3">
            <a:extLst>
              <a:ext uri="{28A0092B-C50C-407E-A947-70E740481C1C}">
                <a14:useLocalDpi xmlns:a14="http://schemas.microsoft.com/office/drawing/2010/main" val="0"/>
              </a:ext>
            </a:extLst>
          </a:blip>
          <a:srcRect/>
          <a:stretch>
            <a:fillRect/>
          </a:stretch>
        </p:blipFill>
        <p:spPr bwMode="auto">
          <a:xfrm>
            <a:off x="695400" y="2493741"/>
            <a:ext cx="4880064" cy="2528673"/>
          </a:xfrm>
          <a:prstGeom prst="rect">
            <a:avLst/>
          </a:prstGeom>
          <a:noFill/>
          <a:ln>
            <a:noFill/>
          </a:ln>
        </p:spPr>
      </p:pic>
      <p:pic>
        <p:nvPicPr>
          <p:cNvPr id="9" name="Grafik 8"/>
          <p:cNvPicPr/>
          <p:nvPr/>
        </p:nvPicPr>
        <p:blipFill>
          <a:blip r:embed="rId4">
            <a:extLst>
              <a:ext uri="{28A0092B-C50C-407E-A947-70E740481C1C}">
                <a14:useLocalDpi xmlns:a14="http://schemas.microsoft.com/office/drawing/2010/main" val="0"/>
              </a:ext>
            </a:extLst>
          </a:blip>
          <a:srcRect/>
          <a:stretch>
            <a:fillRect/>
          </a:stretch>
        </p:blipFill>
        <p:spPr bwMode="auto">
          <a:xfrm>
            <a:off x="6439882" y="2564904"/>
            <a:ext cx="4991060" cy="2365176"/>
          </a:xfrm>
          <a:prstGeom prst="rect">
            <a:avLst/>
          </a:prstGeom>
          <a:noFill/>
          <a:ln>
            <a:noFill/>
          </a:ln>
        </p:spPr>
      </p:pic>
    </p:spTree>
    <p:extLst>
      <p:ext uri="{BB962C8B-B14F-4D97-AF65-F5344CB8AC3E}">
        <p14:creationId xmlns:p14="http://schemas.microsoft.com/office/powerpoint/2010/main" val="963744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79376" y="699952"/>
            <a:ext cx="11319933" cy="1296988"/>
          </a:xfrm>
        </p:spPr>
        <p:txBody>
          <a:bodyPr/>
          <a:lstStyle/>
          <a:p>
            <a:r>
              <a:rPr lang="de-DE" dirty="0"/>
              <a:t>Evaluation of </a:t>
            </a:r>
            <a:r>
              <a:rPr lang="de-DE" dirty="0" err="1"/>
              <a:t>the</a:t>
            </a:r>
            <a:r>
              <a:rPr lang="de-DE" dirty="0"/>
              <a:t> </a:t>
            </a:r>
            <a:r>
              <a:rPr lang="de-DE" dirty="0" err="1"/>
              <a:t>results</a:t>
            </a:r>
            <a:r>
              <a:rPr lang="de-DE" dirty="0"/>
              <a:t>: </a:t>
            </a:r>
            <a:r>
              <a:rPr lang="de-DE" dirty="0" err="1"/>
              <a:t>Fuzzy</a:t>
            </a:r>
            <a:r>
              <a:rPr lang="de-DE" dirty="0"/>
              <a:t> </a:t>
            </a:r>
            <a:r>
              <a:rPr lang="de-DE" dirty="0" err="1"/>
              <a:t>matches</a:t>
            </a:r>
            <a:endParaRPr lang="en-GB" dirty="0"/>
          </a:p>
        </p:txBody>
      </p:sp>
      <p:sp>
        <p:nvSpPr>
          <p:cNvPr id="3" name="Inhaltsplatzhalter 2"/>
          <p:cNvSpPr>
            <a:spLocks noGrp="1"/>
          </p:cNvSpPr>
          <p:nvPr>
            <p:ph idx="1"/>
          </p:nvPr>
        </p:nvSpPr>
        <p:spPr>
          <a:xfrm>
            <a:off x="1631504" y="1268760"/>
            <a:ext cx="8712646" cy="4897093"/>
          </a:xfrm>
        </p:spPr>
        <p:txBody>
          <a:bodyPr/>
          <a:lstStyle/>
          <a:p>
            <a:r>
              <a:rPr lang="en-US" dirty="0"/>
              <a:t>3 fuzzy matches from the TM which should have been edited (e.g. PCs, </a:t>
            </a:r>
            <a:r>
              <a:rPr lang="en-US" b="1" dirty="0"/>
              <a:t>Macs </a:t>
            </a:r>
            <a:r>
              <a:rPr lang="en-US" dirty="0"/>
              <a:t>and Android tablets -&gt; PCs and Android tablets)</a:t>
            </a:r>
          </a:p>
          <a:p>
            <a:endParaRPr lang="en-US" dirty="0"/>
          </a:p>
          <a:p>
            <a:endParaRPr lang="en-US" dirty="0"/>
          </a:p>
          <a:p>
            <a:endParaRPr lang="en-US" dirty="0"/>
          </a:p>
          <a:p>
            <a:endParaRPr lang="en-US" dirty="0"/>
          </a:p>
          <a:p>
            <a:endParaRPr lang="en-US" dirty="0"/>
          </a:p>
        </p:txBody>
      </p:sp>
      <p:sp>
        <p:nvSpPr>
          <p:cNvPr id="6" name="Textfeld 5"/>
          <p:cNvSpPr txBox="1"/>
          <p:nvPr/>
        </p:nvSpPr>
        <p:spPr>
          <a:xfrm>
            <a:off x="6452592" y="5033055"/>
            <a:ext cx="4179912" cy="1107996"/>
          </a:xfrm>
          <a:prstGeom prst="rect">
            <a:avLst/>
          </a:prstGeom>
          <a:noFill/>
        </p:spPr>
        <p:txBody>
          <a:bodyPr wrap="square" rtlCol="0">
            <a:spAutoFit/>
          </a:bodyPr>
          <a:lstStyle/>
          <a:p>
            <a:r>
              <a:rPr lang="en-US" sz="2200" b="1" dirty="0"/>
              <a:t>76%</a:t>
            </a:r>
            <a:r>
              <a:rPr lang="en-US" sz="2200" dirty="0"/>
              <a:t> of the professional translators corrected the fuzzy matches.</a:t>
            </a:r>
            <a:endParaRPr lang="en-GB" sz="2200" dirty="0"/>
          </a:p>
        </p:txBody>
      </p:sp>
      <p:sp>
        <p:nvSpPr>
          <p:cNvPr id="7" name="Textfeld 6"/>
          <p:cNvSpPr txBox="1"/>
          <p:nvPr/>
        </p:nvSpPr>
        <p:spPr>
          <a:xfrm>
            <a:off x="1631504" y="5013176"/>
            <a:ext cx="3744416" cy="1107996"/>
          </a:xfrm>
          <a:prstGeom prst="rect">
            <a:avLst/>
          </a:prstGeom>
          <a:noFill/>
        </p:spPr>
        <p:txBody>
          <a:bodyPr wrap="square" rtlCol="0">
            <a:spAutoFit/>
          </a:bodyPr>
          <a:lstStyle/>
          <a:p>
            <a:r>
              <a:rPr lang="en-US" sz="2200" b="1" dirty="0"/>
              <a:t>Only 53%</a:t>
            </a:r>
            <a:r>
              <a:rPr lang="en-US" sz="2200" dirty="0"/>
              <a:t> of the student translators corrected the fuzzy matches.</a:t>
            </a:r>
            <a:endParaRPr lang="en-GB" sz="2200" dirty="0"/>
          </a:p>
        </p:txBody>
      </p:sp>
      <p:pic>
        <p:nvPicPr>
          <p:cNvPr id="10" name="Grafik 9"/>
          <p:cNvPicPr/>
          <p:nvPr/>
        </p:nvPicPr>
        <p:blipFill>
          <a:blip r:embed="rId3">
            <a:extLst>
              <a:ext uri="{28A0092B-C50C-407E-A947-70E740481C1C}">
                <a14:useLocalDpi xmlns:a14="http://schemas.microsoft.com/office/drawing/2010/main" val="0"/>
              </a:ext>
            </a:extLst>
          </a:blip>
          <a:srcRect/>
          <a:stretch>
            <a:fillRect/>
          </a:stretch>
        </p:blipFill>
        <p:spPr bwMode="auto">
          <a:xfrm>
            <a:off x="1343150" y="2564904"/>
            <a:ext cx="4821088" cy="2403591"/>
          </a:xfrm>
          <a:prstGeom prst="rect">
            <a:avLst/>
          </a:prstGeom>
          <a:noFill/>
          <a:ln>
            <a:noFill/>
          </a:ln>
        </p:spPr>
      </p:pic>
      <p:pic>
        <p:nvPicPr>
          <p:cNvPr id="11" name="Grafik 10"/>
          <p:cNvPicPr/>
          <p:nvPr/>
        </p:nvPicPr>
        <p:blipFill>
          <a:blip r:embed="rId4">
            <a:extLst>
              <a:ext uri="{28A0092B-C50C-407E-A947-70E740481C1C}">
                <a14:useLocalDpi xmlns:a14="http://schemas.microsoft.com/office/drawing/2010/main" val="0"/>
              </a:ext>
            </a:extLst>
          </a:blip>
          <a:srcRect/>
          <a:stretch>
            <a:fillRect/>
          </a:stretch>
        </p:blipFill>
        <p:spPr bwMode="auto">
          <a:xfrm>
            <a:off x="6452592" y="2492896"/>
            <a:ext cx="5043686" cy="2475599"/>
          </a:xfrm>
          <a:prstGeom prst="rect">
            <a:avLst/>
          </a:prstGeom>
          <a:noFill/>
          <a:ln>
            <a:noFill/>
          </a:ln>
        </p:spPr>
      </p:pic>
    </p:spTree>
    <p:extLst>
      <p:ext uri="{BB962C8B-B14F-4D97-AF65-F5344CB8AC3E}">
        <p14:creationId xmlns:p14="http://schemas.microsoft.com/office/powerpoint/2010/main" val="1500995371"/>
      </p:ext>
    </p:extLst>
  </p:cSld>
  <p:clrMapOvr>
    <a:masterClrMapping/>
  </p:clrMapOvr>
</p:sld>
</file>

<file path=ppt/theme/theme1.xml><?xml version="1.0" encoding="utf-8"?>
<a:theme xmlns:a="http://schemas.openxmlformats.org/drawingml/2006/main" name="CenTraS_ppt template_red_ori">
  <a:themeElements>
    <a:clrScheme name="Custom 1">
      <a:dk1>
        <a:sysClr val="windowText" lastClr="000000"/>
      </a:dk1>
      <a:lt1>
        <a:sysClr val="window" lastClr="FFFFFF"/>
      </a:lt1>
      <a:dk2>
        <a:srgbClr val="323232"/>
      </a:dk2>
      <a:lt2>
        <a:srgbClr val="E3DED1"/>
      </a:lt2>
      <a:accent1>
        <a:srgbClr val="F07F09"/>
      </a:accent1>
      <a:accent2>
        <a:srgbClr val="FF0000"/>
      </a:accent2>
      <a:accent3>
        <a:srgbClr val="1B587C"/>
      </a:accent3>
      <a:accent4>
        <a:srgbClr val="4E8542"/>
      </a:accent4>
      <a:accent5>
        <a:srgbClr val="604878"/>
      </a:accent5>
      <a:accent6>
        <a:srgbClr val="C19859"/>
      </a:accent6>
      <a:hlink>
        <a:srgbClr val="6B9F25"/>
      </a:hlink>
      <a:folHlink>
        <a:srgbClr val="B26B02"/>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FF"/>
        </a:lt1>
        <a:dk2>
          <a:srgbClr val="000000"/>
        </a:dk2>
        <a:lt2>
          <a:srgbClr val="808080"/>
        </a:lt2>
        <a:accent1>
          <a:srgbClr val="7FA1AC"/>
        </a:accent1>
        <a:accent2>
          <a:srgbClr val="004359"/>
        </a:accent2>
        <a:accent3>
          <a:srgbClr val="FFFFFF"/>
        </a:accent3>
        <a:accent4>
          <a:srgbClr val="000000"/>
        </a:accent4>
        <a:accent5>
          <a:srgbClr val="C0CDD2"/>
        </a:accent5>
        <a:accent6>
          <a:srgbClr val="003C50"/>
        </a:accent6>
        <a:hlink>
          <a:srgbClr val="4B4620"/>
        </a:hlink>
        <a:folHlink>
          <a:srgbClr val="B25D86"/>
        </a:folHlink>
      </a:clrScheme>
      <a:clrMap bg1="lt1" tx1="dk1" bg2="lt2" tx2="dk2" accent1="accent1" accent2="accent2" accent3="accent3" accent4="accent4" accent5="accent5" accent6="accent6" hlink="hlink" folHlink="folHlink"/>
    </a:extraClrScheme>
    <a:extraClrScheme>
      <a:clrScheme name="Custom Design 14">
        <a:dk1>
          <a:srgbClr val="000000"/>
        </a:dk1>
        <a:lt1>
          <a:srgbClr val="FFFFFF"/>
        </a:lt1>
        <a:dk2>
          <a:srgbClr val="004359"/>
        </a:dk2>
        <a:lt2>
          <a:srgbClr val="808080"/>
        </a:lt2>
        <a:accent1>
          <a:srgbClr val="7FA1AC"/>
        </a:accent1>
        <a:accent2>
          <a:srgbClr val="004359"/>
        </a:accent2>
        <a:accent3>
          <a:srgbClr val="FFFFFF"/>
        </a:accent3>
        <a:accent4>
          <a:srgbClr val="000000"/>
        </a:accent4>
        <a:accent5>
          <a:srgbClr val="C0CDD2"/>
        </a:accent5>
        <a:accent6>
          <a:srgbClr val="003C50"/>
        </a:accent6>
        <a:hlink>
          <a:srgbClr val="4B4620"/>
        </a:hlink>
        <a:folHlink>
          <a:srgbClr val="B25D86"/>
        </a:folHlink>
      </a:clrScheme>
      <a:clrMap bg1="lt1" tx1="dk1" bg2="lt2" tx2="dk2" accent1="accent1" accent2="accent2" accent3="accent3" accent4="accent4" accent5="accent5" accent6="accent6" hlink="hlink" folHlink="folHlink"/>
    </a:extraClrScheme>
    <a:extraClrScheme>
      <a:clrScheme name="Custom Design 15">
        <a:dk1>
          <a:srgbClr val="000000"/>
        </a:dk1>
        <a:lt1>
          <a:srgbClr val="FFFFFF"/>
        </a:lt1>
        <a:dk2>
          <a:srgbClr val="5A1B31"/>
        </a:dk2>
        <a:lt2>
          <a:srgbClr val="808080"/>
        </a:lt2>
        <a:accent1>
          <a:srgbClr val="7FA1AC"/>
        </a:accent1>
        <a:accent2>
          <a:srgbClr val="C88BA9"/>
        </a:accent2>
        <a:accent3>
          <a:srgbClr val="FFFFFF"/>
        </a:accent3>
        <a:accent4>
          <a:srgbClr val="000000"/>
        </a:accent4>
        <a:accent5>
          <a:srgbClr val="C0CDD2"/>
        </a:accent5>
        <a:accent6>
          <a:srgbClr val="B57D99"/>
        </a:accent6>
        <a:hlink>
          <a:srgbClr val="4B4620"/>
        </a:hlink>
        <a:folHlink>
          <a:srgbClr val="B25D8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ADB41AEF-F667-4875-9133-18BA102D505B}" vid="{7C96A5D5-CB6D-4786-9D6B-591E29DF53F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CenTraS Template</Template>
  <TotalTime>0</TotalTime>
  <Words>659</Words>
  <Application>Microsoft Office PowerPoint</Application>
  <PresentationFormat>Breitbild</PresentationFormat>
  <Paragraphs>89</Paragraphs>
  <Slides>14</Slides>
  <Notes>8</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14</vt:i4>
      </vt:variant>
    </vt:vector>
  </HeadingPairs>
  <TitlesOfParts>
    <vt:vector size="17" baseType="lpstr">
      <vt:lpstr>Arial</vt:lpstr>
      <vt:lpstr>Calibri</vt:lpstr>
      <vt:lpstr>CenTraS_ppt template_red_ori</vt:lpstr>
      <vt:lpstr>Can you trust a TM?  Results of an experiment conducted in November 2015 and August 2016 with students and professional translators.    Daniela Ford Centre for Translation Studies (CenTraS) University College London daniela.ford@ucl.ac.uk</vt:lpstr>
      <vt:lpstr> Agenda</vt:lpstr>
      <vt:lpstr>Motivation for the experiment</vt:lpstr>
      <vt:lpstr>Sample groups for this experiment</vt:lpstr>
      <vt:lpstr>Sample text and TM</vt:lpstr>
      <vt:lpstr>Evaluation of the results: Correct 100% matches</vt:lpstr>
      <vt:lpstr>Evaluation of the results: New sentences</vt:lpstr>
      <vt:lpstr>Evaluation of the results: Incorrect 100% matches</vt:lpstr>
      <vt:lpstr>Evaluation of the results: Fuzzy matches</vt:lpstr>
      <vt:lpstr>Evaluation of the results: Other aspects</vt:lpstr>
      <vt:lpstr>Evaluation of the results: Other aspects</vt:lpstr>
      <vt:lpstr>Evaluation of the results: Other aspects</vt:lpstr>
      <vt:lpstr>Summary and Conclusions</vt:lpstr>
      <vt:lpstr>Thank you!  Can you trust a TM?  Results of an experiment conducted in November 2015 and August 2016 with students and professional translators.  Daniela Ford Centre for Translation Studies (CenTraS) University College London daniela.ford@ucl.ac.uk</vt:lpstr>
    </vt:vector>
  </TitlesOfParts>
  <Company>University College London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Daniela Ford</dc:creator>
  <cp:lastModifiedBy>Daniela Ford</cp:lastModifiedBy>
  <cp:revision>41</cp:revision>
  <dcterms:created xsi:type="dcterms:W3CDTF">2016-11-04T20:49:15Z</dcterms:created>
  <dcterms:modified xsi:type="dcterms:W3CDTF">2016-11-08T14:36:43Z</dcterms:modified>
</cp:coreProperties>
</file>