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0" r:id="rId5"/>
    <p:sldId id="259" r:id="rId6"/>
    <p:sldId id="262" r:id="rId7"/>
    <p:sldId id="261"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82915" autoAdjust="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A50EB-914F-40E8-8A48-F531A3A8AFAE}" type="datetimeFigureOut">
              <a:rPr lang="de-DE" smtClean="0"/>
              <a:t>07.11.2016</a:t>
            </a:fld>
            <a:endParaRPr lang="de-DE" dirty="0"/>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904B1B-6C12-4251-BFE9-AB754526FB96}" type="slidenum">
              <a:rPr lang="de-DE" smtClean="0"/>
              <a:t>‹Nr.›</a:t>
            </a:fld>
            <a:endParaRPr lang="de-DE" dirty="0"/>
          </a:p>
        </p:txBody>
      </p:sp>
    </p:spTree>
    <p:extLst>
      <p:ext uri="{BB962C8B-B14F-4D97-AF65-F5344CB8AC3E}">
        <p14:creationId xmlns:p14="http://schemas.microsoft.com/office/powerpoint/2010/main" val="2278651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E904B1B-6C12-4251-BFE9-AB754526FB96}" type="slidenum">
              <a:rPr lang="de-DE" smtClean="0"/>
              <a:t>1</a:t>
            </a:fld>
            <a:endParaRPr lang="de-DE" dirty="0"/>
          </a:p>
        </p:txBody>
      </p:sp>
    </p:spTree>
    <p:extLst>
      <p:ext uri="{BB962C8B-B14F-4D97-AF65-F5344CB8AC3E}">
        <p14:creationId xmlns:p14="http://schemas.microsoft.com/office/powerpoint/2010/main" val="3082818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E904B1B-6C12-4251-BFE9-AB754526FB96}" type="slidenum">
              <a:rPr lang="de-DE" smtClean="0"/>
              <a:t>4</a:t>
            </a:fld>
            <a:endParaRPr lang="de-DE" dirty="0"/>
          </a:p>
        </p:txBody>
      </p:sp>
    </p:spTree>
    <p:extLst>
      <p:ext uri="{BB962C8B-B14F-4D97-AF65-F5344CB8AC3E}">
        <p14:creationId xmlns:p14="http://schemas.microsoft.com/office/powerpoint/2010/main" val="3622361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E904B1B-6C12-4251-BFE9-AB754526FB96}" type="slidenum">
              <a:rPr lang="de-DE" smtClean="0"/>
              <a:t>5</a:t>
            </a:fld>
            <a:endParaRPr lang="de-DE"/>
          </a:p>
        </p:txBody>
      </p:sp>
    </p:spTree>
    <p:extLst>
      <p:ext uri="{BB962C8B-B14F-4D97-AF65-F5344CB8AC3E}">
        <p14:creationId xmlns:p14="http://schemas.microsoft.com/office/powerpoint/2010/main" val="4269365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E904B1B-6C12-4251-BFE9-AB754526FB96}" type="slidenum">
              <a:rPr lang="de-DE" smtClean="0"/>
              <a:t>6</a:t>
            </a:fld>
            <a:endParaRPr lang="de-DE" dirty="0"/>
          </a:p>
        </p:txBody>
      </p:sp>
    </p:spTree>
    <p:extLst>
      <p:ext uri="{BB962C8B-B14F-4D97-AF65-F5344CB8AC3E}">
        <p14:creationId xmlns:p14="http://schemas.microsoft.com/office/powerpoint/2010/main" val="6265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95DB60C-1BA0-42C5-BAD2-AE12416ED971}" type="datetimeFigureOut">
              <a:rPr lang="de-DE" smtClean="0"/>
              <a:t>07.11.2016</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007ADAC-7835-4F00-8793-DC75541F159C}" type="slidenum">
              <a:rPr lang="de-DE" smtClean="0"/>
              <a:t>‹Nr.›</a:t>
            </a:fld>
            <a:endParaRPr lang="de-DE" dirty="0"/>
          </a:p>
        </p:txBody>
      </p:sp>
    </p:spTree>
    <p:extLst>
      <p:ext uri="{BB962C8B-B14F-4D97-AF65-F5344CB8AC3E}">
        <p14:creationId xmlns:p14="http://schemas.microsoft.com/office/powerpoint/2010/main" val="686550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95DB60C-1BA0-42C5-BAD2-AE12416ED971}" type="datetimeFigureOut">
              <a:rPr lang="de-DE" smtClean="0"/>
              <a:t>07.11.2016</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007ADAC-7835-4F00-8793-DC75541F159C}" type="slidenum">
              <a:rPr lang="de-DE" smtClean="0"/>
              <a:t>‹Nr.›</a:t>
            </a:fld>
            <a:endParaRPr lang="de-DE" dirty="0"/>
          </a:p>
        </p:txBody>
      </p:sp>
    </p:spTree>
    <p:extLst>
      <p:ext uri="{BB962C8B-B14F-4D97-AF65-F5344CB8AC3E}">
        <p14:creationId xmlns:p14="http://schemas.microsoft.com/office/powerpoint/2010/main" val="1352271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95DB60C-1BA0-42C5-BAD2-AE12416ED971}" type="datetimeFigureOut">
              <a:rPr lang="de-DE" smtClean="0"/>
              <a:t>07.11.2016</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007ADAC-7835-4F00-8793-DC75541F159C}" type="slidenum">
              <a:rPr lang="de-DE" smtClean="0"/>
              <a:t>‹Nr.›</a:t>
            </a:fld>
            <a:endParaRPr lang="de-DE" dirty="0"/>
          </a:p>
        </p:txBody>
      </p:sp>
    </p:spTree>
    <p:extLst>
      <p:ext uri="{BB962C8B-B14F-4D97-AF65-F5344CB8AC3E}">
        <p14:creationId xmlns:p14="http://schemas.microsoft.com/office/powerpoint/2010/main" val="3063429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95DB60C-1BA0-42C5-BAD2-AE12416ED971}" type="datetimeFigureOut">
              <a:rPr lang="de-DE" smtClean="0"/>
              <a:t>07.11.2016</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007ADAC-7835-4F00-8793-DC75541F159C}" type="slidenum">
              <a:rPr lang="de-DE" smtClean="0"/>
              <a:t>‹Nr.›</a:t>
            </a:fld>
            <a:endParaRPr lang="de-DE" dirty="0"/>
          </a:p>
        </p:txBody>
      </p:sp>
    </p:spTree>
    <p:extLst>
      <p:ext uri="{BB962C8B-B14F-4D97-AF65-F5344CB8AC3E}">
        <p14:creationId xmlns:p14="http://schemas.microsoft.com/office/powerpoint/2010/main" val="651058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395DB60C-1BA0-42C5-BAD2-AE12416ED971}" type="datetimeFigureOut">
              <a:rPr lang="de-DE" smtClean="0"/>
              <a:t>07.11.2016</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007ADAC-7835-4F00-8793-DC75541F159C}" type="slidenum">
              <a:rPr lang="de-DE" smtClean="0"/>
              <a:t>‹Nr.›</a:t>
            </a:fld>
            <a:endParaRPr lang="de-DE" dirty="0"/>
          </a:p>
        </p:txBody>
      </p:sp>
    </p:spTree>
    <p:extLst>
      <p:ext uri="{BB962C8B-B14F-4D97-AF65-F5344CB8AC3E}">
        <p14:creationId xmlns:p14="http://schemas.microsoft.com/office/powerpoint/2010/main" val="1845109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95DB60C-1BA0-42C5-BAD2-AE12416ED971}" type="datetimeFigureOut">
              <a:rPr lang="de-DE" smtClean="0"/>
              <a:t>07.11.2016</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007ADAC-7835-4F00-8793-DC75541F159C}" type="slidenum">
              <a:rPr lang="de-DE" smtClean="0"/>
              <a:t>‹Nr.›</a:t>
            </a:fld>
            <a:endParaRPr lang="de-DE" dirty="0"/>
          </a:p>
        </p:txBody>
      </p:sp>
    </p:spTree>
    <p:extLst>
      <p:ext uri="{BB962C8B-B14F-4D97-AF65-F5344CB8AC3E}">
        <p14:creationId xmlns:p14="http://schemas.microsoft.com/office/powerpoint/2010/main" val="316853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95DB60C-1BA0-42C5-BAD2-AE12416ED971}" type="datetimeFigureOut">
              <a:rPr lang="de-DE" smtClean="0"/>
              <a:t>07.11.2016</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A007ADAC-7835-4F00-8793-DC75541F159C}" type="slidenum">
              <a:rPr lang="de-DE" smtClean="0"/>
              <a:t>‹Nr.›</a:t>
            </a:fld>
            <a:endParaRPr lang="de-DE" dirty="0"/>
          </a:p>
        </p:txBody>
      </p:sp>
    </p:spTree>
    <p:extLst>
      <p:ext uri="{BB962C8B-B14F-4D97-AF65-F5344CB8AC3E}">
        <p14:creationId xmlns:p14="http://schemas.microsoft.com/office/powerpoint/2010/main" val="938919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95DB60C-1BA0-42C5-BAD2-AE12416ED971}" type="datetimeFigureOut">
              <a:rPr lang="de-DE" smtClean="0"/>
              <a:t>07.11.2016</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A007ADAC-7835-4F00-8793-DC75541F159C}" type="slidenum">
              <a:rPr lang="de-DE" smtClean="0"/>
              <a:t>‹Nr.›</a:t>
            </a:fld>
            <a:endParaRPr lang="de-DE" dirty="0"/>
          </a:p>
        </p:txBody>
      </p:sp>
    </p:spTree>
    <p:extLst>
      <p:ext uri="{BB962C8B-B14F-4D97-AF65-F5344CB8AC3E}">
        <p14:creationId xmlns:p14="http://schemas.microsoft.com/office/powerpoint/2010/main" val="4184438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95DB60C-1BA0-42C5-BAD2-AE12416ED971}" type="datetimeFigureOut">
              <a:rPr lang="de-DE" smtClean="0"/>
              <a:t>07.11.2016</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A007ADAC-7835-4F00-8793-DC75541F159C}" type="slidenum">
              <a:rPr lang="de-DE" smtClean="0"/>
              <a:t>‹Nr.›</a:t>
            </a:fld>
            <a:endParaRPr lang="de-DE" dirty="0"/>
          </a:p>
        </p:txBody>
      </p:sp>
    </p:spTree>
    <p:extLst>
      <p:ext uri="{BB962C8B-B14F-4D97-AF65-F5344CB8AC3E}">
        <p14:creationId xmlns:p14="http://schemas.microsoft.com/office/powerpoint/2010/main" val="1166426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95DB60C-1BA0-42C5-BAD2-AE12416ED971}" type="datetimeFigureOut">
              <a:rPr lang="de-DE" smtClean="0"/>
              <a:t>07.11.2016</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007ADAC-7835-4F00-8793-DC75541F159C}" type="slidenum">
              <a:rPr lang="de-DE" smtClean="0"/>
              <a:t>‹Nr.›</a:t>
            </a:fld>
            <a:endParaRPr lang="de-DE" dirty="0"/>
          </a:p>
        </p:txBody>
      </p:sp>
    </p:spTree>
    <p:extLst>
      <p:ext uri="{BB962C8B-B14F-4D97-AF65-F5344CB8AC3E}">
        <p14:creationId xmlns:p14="http://schemas.microsoft.com/office/powerpoint/2010/main" val="370978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95DB60C-1BA0-42C5-BAD2-AE12416ED971}" type="datetimeFigureOut">
              <a:rPr lang="de-DE" smtClean="0"/>
              <a:t>07.11.2016</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007ADAC-7835-4F00-8793-DC75541F159C}" type="slidenum">
              <a:rPr lang="de-DE" smtClean="0"/>
              <a:t>‹Nr.›</a:t>
            </a:fld>
            <a:endParaRPr lang="de-DE" dirty="0"/>
          </a:p>
        </p:txBody>
      </p:sp>
    </p:spTree>
    <p:extLst>
      <p:ext uri="{BB962C8B-B14F-4D97-AF65-F5344CB8AC3E}">
        <p14:creationId xmlns:p14="http://schemas.microsoft.com/office/powerpoint/2010/main" val="854461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5DB60C-1BA0-42C5-BAD2-AE12416ED971}" type="datetimeFigureOut">
              <a:rPr lang="de-DE" smtClean="0"/>
              <a:t>07.11.2016</a:t>
            </a:fld>
            <a:endParaRPr lang="de-DE"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07ADAC-7835-4F00-8793-DC75541F159C}" type="slidenum">
              <a:rPr lang="de-DE" smtClean="0"/>
              <a:t>‹Nr.›</a:t>
            </a:fld>
            <a:endParaRPr lang="de-DE" dirty="0"/>
          </a:p>
        </p:txBody>
      </p:sp>
    </p:spTree>
    <p:extLst>
      <p:ext uri="{BB962C8B-B14F-4D97-AF65-F5344CB8AC3E}">
        <p14:creationId xmlns:p14="http://schemas.microsoft.com/office/powerpoint/2010/main" val="403701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427111" y="1524000"/>
            <a:ext cx="6716889" cy="3847207"/>
          </a:xfrm>
          <a:prstGeom prst="rect">
            <a:avLst/>
          </a:prstGeom>
        </p:spPr>
        <p:txBody>
          <a:bodyPr wrap="square">
            <a:spAutoFit/>
          </a:bodyPr>
          <a:lstStyle/>
          <a:p>
            <a:pPr algn="ctr"/>
            <a:r>
              <a:rPr lang="en-GB" sz="2800" b="1" dirty="0">
                <a:latin typeface="Times New Roman" panose="02020603050405020304" pitchFamily="18" charset="0"/>
                <a:ea typeface="Times New Roman" panose="02020603050405020304" pitchFamily="18" charset="0"/>
              </a:rPr>
              <a:t>Workshop: </a:t>
            </a:r>
          </a:p>
          <a:p>
            <a:pPr algn="ctr"/>
            <a:endParaRPr lang="en-GB" b="1" dirty="0">
              <a:latin typeface="Times New Roman" panose="02020603050405020304" pitchFamily="18" charset="0"/>
              <a:ea typeface="Times New Roman" panose="02020603050405020304" pitchFamily="18" charset="0"/>
            </a:endParaRPr>
          </a:p>
          <a:p>
            <a:pPr algn="ctr"/>
            <a:r>
              <a:rPr lang="en-GB" b="1" dirty="0">
                <a:latin typeface="Times New Roman" panose="02020603050405020304" pitchFamily="18" charset="0"/>
                <a:ea typeface="Times New Roman" panose="02020603050405020304" pitchFamily="18" charset="0"/>
              </a:rPr>
              <a:t>(How) can interpreting fees be cost-effective </a:t>
            </a:r>
          </a:p>
          <a:p>
            <a:pPr algn="ctr"/>
            <a:r>
              <a:rPr lang="en-GB" b="1" dirty="0">
                <a:latin typeface="Times New Roman" panose="02020603050405020304" pitchFamily="18" charset="0"/>
                <a:ea typeface="Times New Roman" panose="02020603050405020304" pitchFamily="18" charset="0"/>
              </a:rPr>
              <a:t>for all parties involved?</a:t>
            </a:r>
          </a:p>
          <a:p>
            <a:pPr algn="ctr"/>
            <a:endParaRPr lang="en-GB" b="1" dirty="0">
              <a:latin typeface="Times New Roman" panose="02020603050405020304" pitchFamily="18" charset="0"/>
              <a:ea typeface="Times New Roman" panose="02020603050405020304" pitchFamily="18" charset="0"/>
            </a:endParaRPr>
          </a:p>
          <a:p>
            <a:pPr algn="ctr"/>
            <a:endParaRPr lang="en-GB" b="1" dirty="0">
              <a:latin typeface="Times New Roman" panose="02020603050405020304" pitchFamily="18" charset="0"/>
              <a:ea typeface="Times New Roman" panose="02020603050405020304" pitchFamily="18" charset="0"/>
            </a:endParaRPr>
          </a:p>
          <a:p>
            <a:pPr algn="ctr"/>
            <a:r>
              <a:rPr lang="en-GB" b="1" dirty="0">
                <a:latin typeface="Times New Roman" panose="02020603050405020304" pitchFamily="18" charset="0"/>
                <a:ea typeface="Times New Roman" panose="02020603050405020304" pitchFamily="18" charset="0"/>
              </a:rPr>
              <a:t>Anja Rütten</a:t>
            </a:r>
          </a:p>
          <a:p>
            <a:pPr algn="ctr"/>
            <a:endParaRPr lang="en-GB" b="1" dirty="0">
              <a:latin typeface="Times New Roman" panose="02020603050405020304" pitchFamily="18" charset="0"/>
              <a:ea typeface="Times New Roman" panose="02020603050405020304" pitchFamily="18" charset="0"/>
            </a:endParaRPr>
          </a:p>
          <a:p>
            <a:pPr algn="ctr"/>
            <a:r>
              <a:rPr lang="en-GB" b="1" dirty="0">
                <a:latin typeface="Times New Roman" panose="02020603050405020304" pitchFamily="18" charset="0"/>
                <a:ea typeface="Times New Roman" panose="02020603050405020304" pitchFamily="18" charset="0"/>
              </a:rPr>
              <a:t>Translating and the Computer 38</a:t>
            </a:r>
          </a:p>
          <a:p>
            <a:pPr algn="ctr"/>
            <a:endParaRPr lang="en-GB" b="1" dirty="0">
              <a:latin typeface="Times New Roman" panose="02020603050405020304" pitchFamily="18" charset="0"/>
              <a:ea typeface="Times New Roman" panose="02020603050405020304" pitchFamily="18" charset="0"/>
            </a:endParaRPr>
          </a:p>
          <a:p>
            <a:pPr algn="ctr"/>
            <a:r>
              <a:rPr lang="en-GB" b="1" dirty="0">
                <a:latin typeface="Times New Roman" panose="02020603050405020304" pitchFamily="18" charset="0"/>
                <a:ea typeface="Times New Roman" panose="02020603050405020304" pitchFamily="18" charset="0"/>
              </a:rPr>
              <a:t>November 16 and 17, 2016</a:t>
            </a:r>
          </a:p>
          <a:p>
            <a:pPr algn="ctr"/>
            <a:r>
              <a:rPr lang="en-GB" b="1" dirty="0">
                <a:latin typeface="Times New Roman" panose="02020603050405020304" pitchFamily="18" charset="0"/>
                <a:ea typeface="Times New Roman" panose="02020603050405020304" pitchFamily="18" charset="0"/>
              </a:rPr>
              <a:t>London</a:t>
            </a:r>
          </a:p>
          <a:p>
            <a:pPr algn="ctr"/>
            <a:endParaRPr lang="de-DE"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62305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158170" y="1524000"/>
            <a:ext cx="7483371" cy="3693319"/>
          </a:xfrm>
          <a:prstGeom prst="rect">
            <a:avLst/>
          </a:prstGeom>
        </p:spPr>
        <p:txBody>
          <a:bodyPr wrap="square">
            <a:spAutoFit/>
          </a:bodyPr>
          <a:lstStyle/>
          <a:p>
            <a:pPr algn="ctr"/>
            <a:r>
              <a:rPr lang="en-GB" sz="2000" b="1" dirty="0">
                <a:latin typeface="Times New Roman" panose="02020603050405020304" pitchFamily="18" charset="0"/>
                <a:ea typeface="Times New Roman" panose="02020603050405020304" pitchFamily="18" charset="0"/>
              </a:rPr>
              <a:t>Background</a:t>
            </a:r>
            <a:endParaRPr lang="en-GB" b="1" dirty="0">
              <a:latin typeface="Times New Roman" panose="02020603050405020304" pitchFamily="18" charset="0"/>
              <a:ea typeface="Times New Roman" panose="02020603050405020304" pitchFamily="18" charset="0"/>
            </a:endParaRPr>
          </a:p>
          <a:p>
            <a:pPr algn="ctr"/>
            <a:endParaRPr lang="de-DE" b="1" dirty="0">
              <a:latin typeface="Times New Roman" panose="02020603050405020304" pitchFamily="18" charset="0"/>
              <a:ea typeface="Times New Roman" panose="02020603050405020304" pitchFamily="18" charset="0"/>
            </a:endParaRPr>
          </a:p>
          <a:p>
            <a:pPr algn="ctr"/>
            <a:r>
              <a:rPr lang="en-US" dirty="0">
                <a:latin typeface="Times New Roman" panose="02020603050405020304" pitchFamily="18" charset="0"/>
                <a:ea typeface="Times New Roman" panose="02020603050405020304" pitchFamily="18" charset="0"/>
              </a:rPr>
              <a:t>Basically, what a client buys from an interpreter is a certain amount of his or her lifetime. The time dedicated to an interpreting assignment involves both the primary task of interpreting and the secondary task of accompanying knowledge work (preparation, ad hoc research, follow-up). The duration of interpreting services as well as the secondary knowledge work may vary from several minutes to several days or even weeks. The percentage of primary and secondary work involved in one assignment may vary greatly. The working time provided by the interpreter may be paid in different units like minutes, hours or days.</a:t>
            </a:r>
          </a:p>
          <a:p>
            <a:pPr algn="ctr"/>
            <a:endParaRPr lang="en-US" dirty="0">
              <a:latin typeface="Times New Roman" panose="02020603050405020304" pitchFamily="18" charset="0"/>
              <a:ea typeface="Times New Roman" panose="02020603050405020304" pitchFamily="18" charset="0"/>
            </a:endParaRPr>
          </a:p>
          <a:p>
            <a:pPr algn="ctr"/>
            <a:endParaRPr lang="de-DE"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71930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427111" y="1524000"/>
            <a:ext cx="6716889" cy="400110"/>
          </a:xfrm>
          <a:prstGeom prst="rect">
            <a:avLst/>
          </a:prstGeom>
        </p:spPr>
        <p:txBody>
          <a:bodyPr wrap="square">
            <a:spAutoFit/>
          </a:bodyPr>
          <a:lstStyle/>
          <a:p>
            <a:pPr algn="ctr"/>
            <a:r>
              <a:rPr lang="en-GB" sz="2000" b="1" dirty="0">
                <a:latin typeface="Times New Roman" panose="02020603050405020304" pitchFamily="18" charset="0"/>
                <a:ea typeface="Times New Roman" panose="02020603050405020304" pitchFamily="18" charset="0"/>
              </a:rPr>
              <a:t>Background</a:t>
            </a:r>
            <a:endParaRPr lang="en-GB" b="1" dirty="0">
              <a:latin typeface="Times New Roman" panose="02020603050405020304" pitchFamily="18" charset="0"/>
              <a:ea typeface="Times New Roman" panose="02020603050405020304" pitchFamily="18" charset="0"/>
            </a:endParaRPr>
          </a:p>
        </p:txBody>
      </p:sp>
      <p:pic>
        <p:nvPicPr>
          <p:cNvPr id="3" name="Grafik 2"/>
          <p:cNvPicPr/>
          <p:nvPr/>
        </p:nvPicPr>
        <p:blipFill>
          <a:blip r:embed="rId2">
            <a:extLst>
              <a:ext uri="{28A0092B-C50C-407E-A947-70E740481C1C}">
                <a14:useLocalDpi xmlns:a14="http://schemas.microsoft.com/office/drawing/2010/main" val="0"/>
              </a:ext>
            </a:extLst>
          </a:blip>
          <a:srcRect/>
          <a:stretch>
            <a:fillRect/>
          </a:stretch>
        </p:blipFill>
        <p:spPr bwMode="auto">
          <a:xfrm>
            <a:off x="1151466" y="2101074"/>
            <a:ext cx="6517076" cy="3690126"/>
          </a:xfrm>
          <a:prstGeom prst="rect">
            <a:avLst/>
          </a:prstGeom>
          <a:noFill/>
          <a:ln>
            <a:noFill/>
          </a:ln>
        </p:spPr>
      </p:pic>
      <p:pic>
        <p:nvPicPr>
          <p:cNvPr id="8" name="Grafik 7"/>
          <p:cNvPicPr>
            <a:picLocks noChangeAspect="1"/>
          </p:cNvPicPr>
          <p:nvPr/>
        </p:nvPicPr>
        <p:blipFill>
          <a:blip r:embed="rId3"/>
          <a:stretch>
            <a:fillRect/>
          </a:stretch>
        </p:blipFill>
        <p:spPr>
          <a:xfrm>
            <a:off x="8040135" y="2101074"/>
            <a:ext cx="1390043" cy="2821375"/>
          </a:xfrm>
          <a:prstGeom prst="rect">
            <a:avLst/>
          </a:prstGeom>
        </p:spPr>
      </p:pic>
    </p:spTree>
    <p:extLst>
      <p:ext uri="{BB962C8B-B14F-4D97-AF65-F5344CB8AC3E}">
        <p14:creationId xmlns:p14="http://schemas.microsoft.com/office/powerpoint/2010/main" val="816178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465729" y="1524000"/>
            <a:ext cx="8727142" cy="3970318"/>
          </a:xfrm>
          <a:prstGeom prst="rect">
            <a:avLst/>
          </a:prstGeom>
        </p:spPr>
        <p:txBody>
          <a:bodyPr wrap="square">
            <a:spAutoFit/>
          </a:bodyPr>
          <a:lstStyle/>
          <a:p>
            <a:pPr algn="ctr"/>
            <a:r>
              <a:rPr lang="en-GB" sz="2000" b="1" dirty="0">
                <a:latin typeface="Times New Roman" panose="02020603050405020304" pitchFamily="18" charset="0"/>
                <a:cs typeface="Times New Roman" panose="02020603050405020304" pitchFamily="18" charset="0"/>
              </a:rPr>
              <a:t>Perspectives</a:t>
            </a:r>
            <a:endParaRPr lang="en-GB" b="1" dirty="0">
              <a:latin typeface="Times New Roman" panose="02020603050405020304" pitchFamily="18" charset="0"/>
              <a:cs typeface="Times New Roman" panose="02020603050405020304" pitchFamily="18" charset="0"/>
            </a:endParaRPr>
          </a:p>
          <a:p>
            <a:pPr algn="ctr"/>
            <a:endParaRPr lang="de-DE" dirty="0"/>
          </a:p>
          <a:p>
            <a:pPr algn="ctr"/>
            <a:r>
              <a:rPr lang="en-GB" dirty="0">
                <a:latin typeface="Times New Roman" panose="02020603050405020304" pitchFamily="18" charset="0"/>
                <a:ea typeface="Times New Roman" panose="02020603050405020304" pitchFamily="18" charset="0"/>
              </a:rPr>
              <a:t>Ideally, the workshop participants should be the parties to the supply chain:</a:t>
            </a:r>
          </a:p>
          <a:p>
            <a:pPr algn="ctr"/>
            <a:endParaRPr lang="en-GB" dirty="0">
              <a:latin typeface="Times New Roman" panose="02020603050405020304" pitchFamily="18" charset="0"/>
              <a:ea typeface="Times New Roman" panose="02020603050405020304" pitchFamily="18" charset="0"/>
            </a:endParaRPr>
          </a:p>
          <a:p>
            <a:pPr algn="ctr"/>
            <a:r>
              <a:rPr lang="en-GB" dirty="0">
                <a:latin typeface="Times New Roman" panose="02020603050405020304" pitchFamily="18" charset="0"/>
                <a:ea typeface="Times New Roman" panose="02020603050405020304" pitchFamily="18" charset="0"/>
              </a:rPr>
              <a:t>- language service providers, </a:t>
            </a:r>
          </a:p>
          <a:p>
            <a:pPr algn="ctr"/>
            <a:r>
              <a:rPr lang="en-GB" dirty="0">
                <a:latin typeface="Times New Roman" panose="02020603050405020304" pitchFamily="18" charset="0"/>
                <a:ea typeface="Times New Roman" panose="02020603050405020304" pitchFamily="18" charset="0"/>
              </a:rPr>
              <a:t>- clients and </a:t>
            </a:r>
          </a:p>
          <a:p>
            <a:pPr algn="ctr"/>
            <a:r>
              <a:rPr lang="en-GB" dirty="0">
                <a:latin typeface="Times New Roman" panose="02020603050405020304" pitchFamily="18" charset="0"/>
                <a:ea typeface="Times New Roman" panose="02020603050405020304" pitchFamily="18" charset="0"/>
              </a:rPr>
              <a:t>- intermediaries </a:t>
            </a:r>
          </a:p>
          <a:p>
            <a:pPr algn="ctr"/>
            <a:endParaRPr lang="en-GB" dirty="0">
              <a:latin typeface="Times New Roman" panose="02020603050405020304" pitchFamily="18" charset="0"/>
              <a:ea typeface="Times New Roman" panose="02020603050405020304" pitchFamily="18" charset="0"/>
            </a:endParaRPr>
          </a:p>
          <a:p>
            <a:pPr algn="ctr"/>
            <a:r>
              <a:rPr lang="en-GB" dirty="0">
                <a:latin typeface="Times New Roman" panose="02020603050405020304" pitchFamily="18" charset="0"/>
                <a:ea typeface="Times New Roman" panose="02020603050405020304" pitchFamily="18" charset="0"/>
              </a:rPr>
              <a:t>As well as more “neutral” parties like </a:t>
            </a:r>
          </a:p>
          <a:p>
            <a:pPr algn="ctr"/>
            <a:endParaRPr lang="en-GB" dirty="0">
              <a:latin typeface="Times New Roman" panose="02020603050405020304" pitchFamily="18" charset="0"/>
              <a:ea typeface="Times New Roman" panose="02020603050405020304" pitchFamily="18" charset="0"/>
            </a:endParaRPr>
          </a:p>
          <a:p>
            <a:pPr marL="285750" indent="-285750" algn="ctr">
              <a:buFontTx/>
              <a:buChar char="-"/>
            </a:pPr>
            <a:r>
              <a:rPr lang="en-GB" dirty="0">
                <a:latin typeface="Times New Roman" panose="02020603050405020304" pitchFamily="18" charset="0"/>
                <a:ea typeface="Times New Roman" panose="02020603050405020304" pitchFamily="18" charset="0"/>
              </a:rPr>
              <a:t>software experts to provide inspiration as to the technical possibilities and </a:t>
            </a:r>
          </a:p>
          <a:p>
            <a:pPr marL="285750" indent="-285750" algn="ctr">
              <a:buFontTx/>
              <a:buChar char="-"/>
            </a:pPr>
            <a:r>
              <a:rPr lang="en-GB" dirty="0">
                <a:latin typeface="Times New Roman" panose="02020603050405020304" pitchFamily="18" charset="0"/>
                <a:ea typeface="Times New Roman" panose="02020603050405020304" pitchFamily="18" charset="0"/>
              </a:rPr>
              <a:t>academics to shed some scientific light on a very practical subject.</a:t>
            </a:r>
            <a:endParaRPr lang="de-DE" dirty="0">
              <a:latin typeface="Times New Roman" panose="02020603050405020304" pitchFamily="18" charset="0"/>
              <a:ea typeface="Times New Roman" panose="02020603050405020304" pitchFamily="18" charset="0"/>
            </a:endParaRPr>
          </a:p>
          <a:p>
            <a:endParaRPr lang="de-DE" dirty="0"/>
          </a:p>
          <a:p>
            <a:pPr algn="ctr"/>
            <a:endParaRPr lang="de-DE"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21031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821993" y="1860176"/>
            <a:ext cx="8330536" cy="3416320"/>
          </a:xfrm>
          <a:prstGeom prst="rect">
            <a:avLst/>
          </a:prstGeom>
        </p:spPr>
        <p:txBody>
          <a:bodyPr wrap="square">
            <a:spAutoFit/>
          </a:bodyPr>
          <a:lstStyle/>
          <a:p>
            <a:pPr algn="ctr"/>
            <a:r>
              <a:rPr lang="en-GB" sz="2000" b="1" dirty="0">
                <a:latin typeface="Times New Roman" panose="02020603050405020304" pitchFamily="18" charset="0"/>
                <a:cs typeface="Times New Roman" panose="02020603050405020304" pitchFamily="18" charset="0"/>
              </a:rPr>
              <a:t>1</a:t>
            </a:r>
            <a:r>
              <a:rPr lang="en-GB" sz="2000" b="1" baseline="30000" dirty="0">
                <a:latin typeface="Times New Roman" panose="02020603050405020304" pitchFamily="18" charset="0"/>
                <a:cs typeface="Times New Roman" panose="02020603050405020304" pitchFamily="18" charset="0"/>
              </a:rPr>
              <a:t>st</a:t>
            </a:r>
            <a:r>
              <a:rPr lang="en-GB" sz="2000" b="1" dirty="0">
                <a:latin typeface="Times New Roman" panose="02020603050405020304" pitchFamily="18" charset="0"/>
                <a:cs typeface="Times New Roman" panose="02020603050405020304" pitchFamily="18" charset="0"/>
              </a:rPr>
              <a:t> point for discussion – current situation</a:t>
            </a:r>
          </a:p>
          <a:p>
            <a:pPr algn="ctr"/>
            <a:endParaRPr lang="en-GB" dirty="0">
              <a:latin typeface="Times New Roman" panose="02020603050405020304" pitchFamily="18" charset="0"/>
              <a:cs typeface="Times New Roman" panose="02020603050405020304" pitchFamily="18" charset="0"/>
            </a:endParaRPr>
          </a:p>
          <a:p>
            <a:pPr algn="ctr"/>
            <a:r>
              <a:rPr lang="en-GB" dirty="0">
                <a:latin typeface="Times New Roman" panose="02020603050405020304" pitchFamily="18" charset="0"/>
                <a:cs typeface="Times New Roman" panose="02020603050405020304" pitchFamily="18" charset="0"/>
              </a:rPr>
              <a:t>Briefly present </a:t>
            </a:r>
            <a:r>
              <a:rPr lang="en-GB" b="1" dirty="0">
                <a:latin typeface="Times New Roman" panose="02020603050405020304" pitchFamily="18" charset="0"/>
                <a:cs typeface="Times New Roman" panose="02020603050405020304" pitchFamily="18" charset="0"/>
              </a:rPr>
              <a:t>yourself</a:t>
            </a:r>
            <a:r>
              <a:rPr lang="en-GB" dirty="0">
                <a:latin typeface="Times New Roman" panose="02020603050405020304" pitchFamily="18" charset="0"/>
                <a:cs typeface="Times New Roman" panose="02020603050405020304" pitchFamily="18" charset="0"/>
              </a:rPr>
              <a:t> and your role in the interpreting market</a:t>
            </a:r>
          </a:p>
          <a:p>
            <a:pPr algn="ctr"/>
            <a:endParaRPr lang="en-GB" dirty="0">
              <a:latin typeface="Times New Roman" panose="02020603050405020304" pitchFamily="18" charset="0"/>
              <a:cs typeface="Times New Roman" panose="02020603050405020304" pitchFamily="18" charset="0"/>
            </a:endParaRPr>
          </a:p>
          <a:p>
            <a:pPr algn="ctr"/>
            <a:r>
              <a:rPr lang="en-GB" dirty="0">
                <a:latin typeface="Times New Roman" panose="02020603050405020304" pitchFamily="18" charset="0"/>
                <a:cs typeface="Times New Roman" panose="02020603050405020304" pitchFamily="18" charset="0"/>
              </a:rPr>
              <a:t>Describe the </a:t>
            </a:r>
            <a:r>
              <a:rPr lang="en-GB" b="1" dirty="0">
                <a:latin typeface="Times New Roman" panose="02020603050405020304" pitchFamily="18" charset="0"/>
                <a:cs typeface="Times New Roman" panose="02020603050405020304" pitchFamily="18" charset="0"/>
              </a:rPr>
              <a:t>payment practice </a:t>
            </a:r>
            <a:r>
              <a:rPr lang="en-GB" dirty="0">
                <a:latin typeface="Times New Roman" panose="02020603050405020304" pitchFamily="18" charset="0"/>
                <a:cs typeface="Times New Roman" panose="02020603050405020304" pitchFamily="18" charset="0"/>
              </a:rPr>
              <a:t>in your market/country</a:t>
            </a:r>
          </a:p>
          <a:p>
            <a:pPr algn="ctr"/>
            <a:endParaRPr lang="en-GB" dirty="0">
              <a:latin typeface="Times New Roman" panose="02020603050405020304" pitchFamily="18" charset="0"/>
              <a:cs typeface="Times New Roman" panose="02020603050405020304" pitchFamily="18" charset="0"/>
            </a:endParaRPr>
          </a:p>
          <a:p>
            <a:pPr algn="ctr"/>
            <a:r>
              <a:rPr lang="en-GB" dirty="0">
                <a:latin typeface="Times New Roman" panose="02020603050405020304" pitchFamily="18" charset="0"/>
                <a:cs typeface="Times New Roman" panose="02020603050405020304" pitchFamily="18" charset="0"/>
              </a:rPr>
              <a:t>Describe the </a:t>
            </a:r>
            <a:r>
              <a:rPr lang="en-GB" b="1" dirty="0">
                <a:latin typeface="Times New Roman" panose="02020603050405020304" pitchFamily="18" charset="0"/>
                <a:cs typeface="Times New Roman" panose="02020603050405020304" pitchFamily="18" charset="0"/>
              </a:rPr>
              <a:t>level of secondary knowledge </a:t>
            </a:r>
            <a:r>
              <a:rPr lang="en-GB" dirty="0">
                <a:latin typeface="Times New Roman" panose="02020603050405020304" pitchFamily="18" charset="0"/>
                <a:cs typeface="Times New Roman" panose="02020603050405020304" pitchFamily="18" charset="0"/>
              </a:rPr>
              <a:t>work interpreting assignments typically involve</a:t>
            </a:r>
          </a:p>
          <a:p>
            <a:pPr algn="ctr"/>
            <a:endParaRPr lang="de-DE" dirty="0">
              <a:latin typeface="Times New Roman" panose="02020603050405020304" pitchFamily="18" charset="0"/>
              <a:cs typeface="Times New Roman" panose="02020603050405020304" pitchFamily="18" charset="0"/>
            </a:endParaRPr>
          </a:p>
          <a:p>
            <a:pPr algn="ctr"/>
            <a:r>
              <a:rPr lang="de-DE" dirty="0">
                <a:latin typeface="Times New Roman" panose="02020603050405020304" pitchFamily="18" charset="0"/>
                <a:cs typeface="Times New Roman" panose="02020603050405020304" pitchFamily="18" charset="0"/>
              </a:rPr>
              <a:t>Do </a:t>
            </a:r>
            <a:r>
              <a:rPr lang="de-DE" dirty="0" err="1">
                <a:latin typeface="Times New Roman" panose="02020603050405020304" pitchFamily="18" charset="0"/>
                <a:cs typeface="Times New Roman" panose="02020603050405020304" pitchFamily="18" charset="0"/>
              </a:rPr>
              <a:t>you</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feel</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one</a:t>
            </a:r>
            <a:r>
              <a:rPr lang="de-DE" dirty="0">
                <a:latin typeface="Times New Roman" panose="02020603050405020304" pitchFamily="18" charset="0"/>
                <a:cs typeface="Times New Roman" panose="02020603050405020304" pitchFamily="18" charset="0"/>
              </a:rPr>
              <a:t> </a:t>
            </a:r>
            <a:r>
              <a:rPr lang="de-DE" b="1" dirty="0" err="1">
                <a:latin typeface="Times New Roman" panose="02020603050405020304" pitchFamily="18" charset="0"/>
                <a:cs typeface="Times New Roman" panose="02020603050405020304" pitchFamily="18" charset="0"/>
              </a:rPr>
              <a:t>matches</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the</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other</a:t>
            </a:r>
            <a:r>
              <a:rPr lang="de-DE" dirty="0">
                <a:latin typeface="Times New Roman" panose="02020603050405020304" pitchFamily="18" charset="0"/>
                <a:cs typeface="Times New Roman" panose="02020603050405020304" pitchFamily="18" charset="0"/>
              </a:rPr>
              <a:t>?</a:t>
            </a:r>
          </a:p>
          <a:p>
            <a:pPr algn="ct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3657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687523" y="2061882"/>
            <a:ext cx="8330536" cy="2062103"/>
          </a:xfrm>
          <a:prstGeom prst="rect">
            <a:avLst/>
          </a:prstGeom>
        </p:spPr>
        <p:txBody>
          <a:bodyPr wrap="square">
            <a:spAutoFit/>
          </a:bodyPr>
          <a:lstStyle/>
          <a:p>
            <a:pPr algn="ctr"/>
            <a:r>
              <a:rPr lang="en-GB" sz="2000" b="1" dirty="0">
                <a:latin typeface="Times New Roman" panose="02020603050405020304" pitchFamily="18" charset="0"/>
                <a:cs typeface="Times New Roman" panose="02020603050405020304" pitchFamily="18" charset="0"/>
              </a:rPr>
              <a:t>2</a:t>
            </a:r>
            <a:r>
              <a:rPr lang="en-GB" sz="2000" b="1" baseline="30000" dirty="0">
                <a:latin typeface="Times New Roman" panose="02020603050405020304" pitchFamily="18" charset="0"/>
                <a:cs typeface="Times New Roman" panose="02020603050405020304" pitchFamily="18" charset="0"/>
              </a:rPr>
              <a:t>nd</a:t>
            </a:r>
            <a:r>
              <a:rPr lang="en-GB" sz="2000" b="1" dirty="0">
                <a:latin typeface="Times New Roman" panose="02020603050405020304" pitchFamily="18" charset="0"/>
                <a:cs typeface="Times New Roman" panose="02020603050405020304" pitchFamily="18" charset="0"/>
              </a:rPr>
              <a:t> point for discussion</a:t>
            </a:r>
            <a:r>
              <a:rPr lang="en-GB" sz="2000" dirty="0">
                <a:latin typeface="Times New Roman" panose="02020603050405020304" pitchFamily="18" charset="0"/>
                <a:cs typeface="Times New Roman" panose="02020603050405020304" pitchFamily="18" charset="0"/>
              </a:rPr>
              <a:t> </a:t>
            </a:r>
            <a:r>
              <a:rPr lang="en-GB" sz="2000" b="1" dirty="0">
                <a:latin typeface="Times New Roman" panose="02020603050405020304" pitchFamily="18" charset="0"/>
                <a:cs typeface="Times New Roman" panose="02020603050405020304" pitchFamily="18" charset="0"/>
              </a:rPr>
              <a:t>– </a:t>
            </a:r>
            <a:r>
              <a:rPr lang="en-GB" sz="2000" b="1" dirty="0">
                <a:latin typeface="Times New Roman" panose="02020603050405020304" pitchFamily="18" charset="0"/>
                <a:cs typeface="Times New Roman" panose="02020603050405020304" pitchFamily="18" charset="0"/>
              </a:rPr>
              <a:t>past, present and future</a:t>
            </a:r>
            <a:endParaRPr lang="en-GB" sz="2000" b="1" dirty="0">
              <a:latin typeface="Times New Roman" panose="02020603050405020304" pitchFamily="18" charset="0"/>
              <a:cs typeface="Times New Roman" panose="02020603050405020304" pitchFamily="18" charset="0"/>
            </a:endParaRPr>
          </a:p>
          <a:p>
            <a:pPr algn="ctr"/>
            <a:endParaRPr lang="en-GB" dirty="0">
              <a:latin typeface="Times New Roman" panose="02020603050405020304" pitchFamily="18" charset="0"/>
              <a:cs typeface="Times New Roman" panose="02020603050405020304" pitchFamily="18" charset="0"/>
            </a:endParaRPr>
          </a:p>
          <a:p>
            <a:pPr algn="ctr"/>
            <a:r>
              <a:rPr lang="en-GB" b="1" dirty="0">
                <a:latin typeface="Times New Roman" panose="02020603050405020304" pitchFamily="18" charset="0"/>
                <a:cs typeface="Times New Roman" panose="02020603050405020304" pitchFamily="18" charset="0"/>
              </a:rPr>
              <a:t>Has</a:t>
            </a:r>
            <a:r>
              <a:rPr lang="en-GB" dirty="0">
                <a:latin typeface="Times New Roman" panose="02020603050405020304" pitchFamily="18" charset="0"/>
                <a:cs typeface="Times New Roman" panose="02020603050405020304" pitchFamily="18" charset="0"/>
              </a:rPr>
              <a:t> digitalisation </a:t>
            </a:r>
            <a:r>
              <a:rPr lang="en-GB" b="1" dirty="0">
                <a:latin typeface="Times New Roman" panose="02020603050405020304" pitchFamily="18" charset="0"/>
                <a:cs typeface="Times New Roman" panose="02020603050405020304" pitchFamily="18" charset="0"/>
              </a:rPr>
              <a:t>changed</a:t>
            </a:r>
            <a:r>
              <a:rPr lang="en-GB" dirty="0">
                <a:latin typeface="Times New Roman" panose="02020603050405020304" pitchFamily="18" charset="0"/>
                <a:cs typeface="Times New Roman" panose="02020603050405020304" pitchFamily="18" charset="0"/>
              </a:rPr>
              <a:t> workflows and payment practice?</a:t>
            </a:r>
          </a:p>
          <a:p>
            <a:pPr algn="ctr"/>
            <a:r>
              <a:rPr lang="en-GB" dirty="0">
                <a:latin typeface="Times New Roman" panose="02020603050405020304" pitchFamily="18" charset="0"/>
                <a:cs typeface="Times New Roman" panose="02020603050405020304" pitchFamily="18" charset="0"/>
              </a:rPr>
              <a:t>In which way?</a:t>
            </a:r>
          </a:p>
          <a:p>
            <a:pPr algn="ctr"/>
            <a:endParaRPr lang="en-GB"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How can </a:t>
            </a:r>
            <a:r>
              <a:rPr lang="en-GB" dirty="0">
                <a:latin typeface="Times New Roman" panose="02020603050405020304" pitchFamily="18" charset="0"/>
                <a:cs typeface="Times New Roman" panose="02020603050405020304" pitchFamily="18" charset="0"/>
              </a:rPr>
              <a:t>digitalisation</a:t>
            </a:r>
            <a:r>
              <a:rPr lang="en-US" dirty="0">
                <a:latin typeface="Times New Roman" panose="02020603050405020304" pitchFamily="18" charset="0"/>
                <a:cs typeface="Times New Roman" panose="02020603050405020304" pitchFamily="18" charset="0"/>
              </a:rPr>
              <a:t> can </a:t>
            </a:r>
            <a:r>
              <a:rPr lang="en-US" b="1" dirty="0">
                <a:latin typeface="Times New Roman" panose="02020603050405020304" pitchFamily="18" charset="0"/>
                <a:cs typeface="Times New Roman" panose="02020603050405020304" pitchFamily="18" charset="0"/>
              </a:rPr>
              <a:t>bring changes for the better </a:t>
            </a:r>
            <a:r>
              <a:rPr lang="en-US" dirty="0">
                <a:latin typeface="Times New Roman" panose="02020603050405020304" pitchFamily="18" charset="0"/>
                <a:cs typeface="Times New Roman" panose="02020603050405020304" pitchFamily="18" charset="0"/>
              </a:rPr>
              <a:t>to the different parties of the supply chain? </a:t>
            </a:r>
            <a:endParaRPr lang="de-DE"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86796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427111" y="1524000"/>
            <a:ext cx="6716889" cy="646331"/>
          </a:xfrm>
          <a:prstGeom prst="rect">
            <a:avLst/>
          </a:prstGeom>
        </p:spPr>
        <p:txBody>
          <a:bodyPr wrap="square">
            <a:spAutoFit/>
          </a:bodyPr>
          <a:lstStyle/>
          <a:p>
            <a:endParaRPr lang="de-DE" dirty="0"/>
          </a:p>
          <a:p>
            <a:pPr algn="ctr"/>
            <a:endParaRPr lang="de-DE" dirty="0">
              <a:latin typeface="Times New Roman" panose="02020603050405020304" pitchFamily="18" charset="0"/>
              <a:ea typeface="Times New Roman" panose="02020603050405020304" pitchFamily="18" charset="0"/>
            </a:endParaRPr>
          </a:p>
        </p:txBody>
      </p:sp>
      <p:sp>
        <p:nvSpPr>
          <p:cNvPr id="2" name="Rechteck 1"/>
          <p:cNvSpPr/>
          <p:nvPr/>
        </p:nvSpPr>
        <p:spPr>
          <a:xfrm>
            <a:off x="3048000" y="2082125"/>
            <a:ext cx="6096000" cy="1508105"/>
          </a:xfrm>
          <a:prstGeom prst="rect">
            <a:avLst/>
          </a:prstGeom>
        </p:spPr>
        <p:txBody>
          <a:bodyPr>
            <a:spAutoFit/>
          </a:bodyPr>
          <a:lstStyle/>
          <a:p>
            <a:pPr algn="ctr"/>
            <a:r>
              <a:rPr lang="en-GB" sz="2000" b="1" dirty="0">
                <a:latin typeface="Times New Roman" panose="02020603050405020304" pitchFamily="18" charset="0"/>
                <a:ea typeface="Times New Roman" panose="02020603050405020304" pitchFamily="18" charset="0"/>
              </a:rPr>
              <a:t>Follow-up</a:t>
            </a:r>
          </a:p>
          <a:p>
            <a:pPr algn="ctr"/>
            <a:endParaRPr lang="de-DE" dirty="0">
              <a:latin typeface="Times New Roman" panose="02020603050405020304" pitchFamily="18" charset="0"/>
              <a:ea typeface="Times New Roman" panose="02020603050405020304" pitchFamily="18" charset="0"/>
            </a:endParaRPr>
          </a:p>
          <a:p>
            <a:pPr algn="ctr"/>
            <a:r>
              <a:rPr lang="en-GB" dirty="0">
                <a:latin typeface="Times New Roman" panose="02020603050405020304" pitchFamily="18" charset="0"/>
                <a:ea typeface="Times New Roman" panose="02020603050405020304" pitchFamily="18" charset="0"/>
              </a:rPr>
              <a:t>Results of this workshop could be shared </a:t>
            </a:r>
          </a:p>
          <a:p>
            <a:pPr algn="ctr"/>
            <a:r>
              <a:rPr lang="en-GB" dirty="0">
                <a:latin typeface="Times New Roman" panose="02020603050405020304" pitchFamily="18" charset="0"/>
                <a:ea typeface="Times New Roman" panose="02020603050405020304" pitchFamily="18" charset="0"/>
              </a:rPr>
              <a:t>with different professional/industry organisations </a:t>
            </a:r>
          </a:p>
          <a:p>
            <a:pPr algn="ctr"/>
            <a:r>
              <a:rPr lang="en-GB" dirty="0">
                <a:latin typeface="Times New Roman" panose="02020603050405020304" pitchFamily="18" charset="0"/>
                <a:ea typeface="Times New Roman" panose="02020603050405020304" pitchFamily="18" charset="0"/>
              </a:rPr>
              <a:t>if the workshop participants wish so.</a:t>
            </a:r>
            <a:endParaRPr lang="de-DE"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1258160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303</Words>
  <Application>Microsoft Office PowerPoint</Application>
  <PresentationFormat>Breitbild</PresentationFormat>
  <Paragraphs>52</Paragraphs>
  <Slides>7</Slides>
  <Notes>4</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Arial</vt:lpstr>
      <vt:lpstr>Calibri</vt:lpstr>
      <vt:lpstr>Calibri Light</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Anja Rütten</dc:creator>
  <cp:lastModifiedBy>Anja Rütten</cp:lastModifiedBy>
  <cp:revision>13</cp:revision>
  <dcterms:created xsi:type="dcterms:W3CDTF">2016-11-06T15:09:39Z</dcterms:created>
  <dcterms:modified xsi:type="dcterms:W3CDTF">2016-11-07T10:50:35Z</dcterms:modified>
</cp:coreProperties>
</file>