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79" r:id="rId2"/>
    <p:sldMasterId id="2147483682" r:id="rId3"/>
    <p:sldMasterId id="2147483687" r:id="rId4"/>
  </p:sldMasterIdLst>
  <p:notesMasterIdLst>
    <p:notesMasterId r:id="rId22"/>
  </p:notesMasterIdLst>
  <p:sldIdLst>
    <p:sldId id="265" r:id="rId5"/>
    <p:sldId id="266" r:id="rId6"/>
    <p:sldId id="269" r:id="rId7"/>
    <p:sldId id="270" r:id="rId8"/>
    <p:sldId id="271" r:id="rId9"/>
    <p:sldId id="272" r:id="rId10"/>
    <p:sldId id="273" r:id="rId11"/>
    <p:sldId id="277" r:id="rId12"/>
    <p:sldId id="278" r:id="rId13"/>
    <p:sldId id="279" r:id="rId14"/>
    <p:sldId id="280" r:id="rId15"/>
    <p:sldId id="281" r:id="rId16"/>
    <p:sldId id="286" r:id="rId17"/>
    <p:sldId id="282" r:id="rId18"/>
    <p:sldId id="283" r:id="rId19"/>
    <p:sldId id="284" r:id="rId20"/>
    <p:sldId id="285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viewer" initials="LB" lastIdx="3" clrIdx="0">
    <p:extLst>
      <p:ext uri="{19B8F6BF-5375-455C-9EA6-DF929625EA0E}">
        <p15:presenceInfo xmlns:p15="http://schemas.microsoft.com/office/powerpoint/2012/main" userId="Reviewer" providerId="None"/>
      </p:ext>
    </p:extLst>
  </p:cmAuthor>
  <p:cmAuthor id="2" name="Andrew Lambourne" initials="AL" lastIdx="2" clrIdx="1">
    <p:extLst>
      <p:ext uri="{19B8F6BF-5375-455C-9EA6-DF929625EA0E}">
        <p15:presenceInfo xmlns:p15="http://schemas.microsoft.com/office/powerpoint/2012/main" userId="96d42763d872e9a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18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Error distribution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462-409C-BEA3-DF30D5F27E6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462-409C-BEA3-DF30D5F27E6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462-409C-BEA3-DF30D5F27E6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462-409C-BEA3-DF30D5F27E6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462-409C-BEA3-DF30D5F27E6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462-409C-BEA3-DF30D5F27E6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462-409C-BEA3-DF30D5F27E6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462-409C-BEA3-DF30D5F27E6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462-409C-BEA3-DF30D5F27E6E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F462-409C-BEA3-DF30D5F27E6E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F462-409C-BEA3-DF30D5F27E6E}"/>
              </c:ext>
            </c:extLst>
          </c:dPt>
          <c:dLbls>
            <c:dLbl>
              <c:idx val="1"/>
              <c:layout>
                <c:manualLayout>
                  <c:x val="4.9731038623806526E-2"/>
                  <c:y val="-0.1094154230857437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462-409C-BEA3-DF30D5F27E6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2510754051582814E-2"/>
                  <c:y val="-9.468306289052598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462-409C-BEA3-DF30D5F27E6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2563143992623858E-2"/>
                  <c:y val="9.828782142325473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F462-409C-BEA3-DF30D5F27E6E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3412899803560307E-3"/>
                  <c:y val="2.907268561174525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F462-409C-BEA3-DF30D5F27E6E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4910825319968177E-3"/>
                  <c:y val="-4.24473833501647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F462-409C-BEA3-DF30D5F27E6E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4.9731038623806526E-2"/>
                  <c:y val="0.138158185907468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F462-409C-BEA3-DF30D5F27E6E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2.5652892703819964E-2"/>
                  <c:y val="9.666285109618859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F462-409C-BEA3-DF30D5F27E6E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1592403548876541E-2"/>
                  <c:y val="0.1167320644717412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F462-409C-BEA3-DF30D5F27E6E}"/>
                </c:ex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Sheet1!$E$10:$E$20</c:f>
              <c:strCache>
                <c:ptCount val="11"/>
                <c:pt idx="0">
                  <c:v>Single-word phonetic blurring</c:v>
                </c:pt>
                <c:pt idx="1">
                  <c:v>Single-word homophone</c:v>
                </c:pt>
                <c:pt idx="2">
                  <c:v>Missing single word</c:v>
                </c:pt>
                <c:pt idx="3">
                  <c:v>Inserted single word</c:v>
                </c:pt>
                <c:pt idx="4">
                  <c:v>Multi-word phonetic blurring</c:v>
                </c:pt>
                <c:pt idx="5">
                  <c:v>Multi word homophone</c:v>
                </c:pt>
                <c:pt idx="6">
                  <c:v>Capitalisation error</c:v>
                </c:pt>
                <c:pt idx="7">
                  <c:v>Pluralisation error</c:v>
                </c:pt>
                <c:pt idx="8">
                  <c:v>Number-grammar error</c:v>
                </c:pt>
                <c:pt idx="9">
                  <c:v>Named entity error </c:v>
                </c:pt>
                <c:pt idx="10">
                  <c:v>Punctuation misinterpretation</c:v>
                </c:pt>
              </c:strCache>
            </c:strRef>
          </c:cat>
          <c:val>
            <c:numRef>
              <c:f>Sheet1!$F$10:$F$20</c:f>
              <c:numCache>
                <c:formatCode>0.00%</c:formatCode>
                <c:ptCount val="11"/>
                <c:pt idx="0">
                  <c:v>0.53400000000000003</c:v>
                </c:pt>
                <c:pt idx="1">
                  <c:v>9.0999999999999998E-2</c:v>
                </c:pt>
                <c:pt idx="2">
                  <c:v>2.5999999999999999E-2</c:v>
                </c:pt>
                <c:pt idx="3">
                  <c:v>8.0000000000000002E-3</c:v>
                </c:pt>
                <c:pt idx="4">
                  <c:v>0.188</c:v>
                </c:pt>
                <c:pt idx="5">
                  <c:v>3.9E-2</c:v>
                </c:pt>
                <c:pt idx="6">
                  <c:v>1.7999999999999999E-2</c:v>
                </c:pt>
                <c:pt idx="7">
                  <c:v>0.01</c:v>
                </c:pt>
                <c:pt idx="8">
                  <c:v>1.2999999999999999E-2</c:v>
                </c:pt>
                <c:pt idx="9">
                  <c:v>4.3999999999999997E-2</c:v>
                </c:pt>
                <c:pt idx="10">
                  <c:v>2.9000000000000001E-2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F462-409C-BEA3-DF30D5F27E6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89758-60F2-43B5-AA2E-37037AFFF425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894AC-B541-419B-A907-13D8C410CB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20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08198" y="681540"/>
            <a:ext cx="6408960" cy="27003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/>
              <a:t>LEEDS BECKETT UNIVERSITY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107504" y="1113235"/>
            <a:ext cx="8208963" cy="12430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/>
              <a:t>PRESENTATION </a:t>
            </a:r>
            <a:br>
              <a:rPr lang="en-GB" dirty="0"/>
            </a:br>
            <a:r>
              <a:rPr lang="en-GB" dirty="0"/>
              <a:t>TITLE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108198" y="2517744"/>
            <a:ext cx="8135938" cy="53935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9173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79512" y="250031"/>
            <a:ext cx="6767194" cy="97155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400" b="1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INTRODUCTION/</a:t>
            </a:r>
            <a:br>
              <a:rPr lang="en-GB" dirty="0"/>
            </a:br>
            <a:r>
              <a:rPr lang="en-GB" dirty="0"/>
              <a:t>TITLE</a:t>
            </a:r>
            <a:r>
              <a:rPr lang="en-GB" baseline="0" dirty="0"/>
              <a:t> SLIDE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179238" y="1635646"/>
            <a:ext cx="6841033" cy="183594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is simply dummy text of the printing and typesetting industry. </a:t>
            </a: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has been the industry’s standard dummy text ever since the 1500s, when an unknown printer took a galley of type and scrambled it to make a type specimen book. It has survived not only five centuries, but also the leap into electronic typesetting, remaining essentially unchanged. </a:t>
            </a:r>
          </a:p>
        </p:txBody>
      </p:sp>
    </p:spTree>
    <p:extLst>
      <p:ext uri="{BB962C8B-B14F-4D97-AF65-F5344CB8AC3E}">
        <p14:creationId xmlns:p14="http://schemas.microsoft.com/office/powerpoint/2010/main" val="199575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6190" y="205979"/>
            <a:ext cx="837361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Text Placeholder 9"/>
          <p:cNvSpPr txBox="1">
            <a:spLocks/>
          </p:cNvSpPr>
          <p:nvPr userDrawn="1"/>
        </p:nvSpPr>
        <p:spPr>
          <a:xfrm>
            <a:off x="180207" y="1497158"/>
            <a:ext cx="8228781" cy="442907"/>
          </a:xfrm>
          <a:prstGeom prst="rect">
            <a:avLst/>
          </a:prstGeom>
        </p:spPr>
        <p:txBody>
          <a:bodyPr wrap="none" lIns="0" tIns="0" rIns="0" bIns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1" kern="1200" baseline="0">
                <a:solidFill>
                  <a:srgbClr val="32195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36190" y="1168004"/>
            <a:ext cx="8352730" cy="37742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/>
            </a:lvl1pPr>
          </a:lstStyle>
          <a:p>
            <a:r>
              <a:rPr lang="en-GB" dirty="0"/>
              <a:t>Headings: Arial Bold, Purple (Accent1), Size 28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35496" y="1653778"/>
            <a:ext cx="8353425" cy="43219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/>
              <a:t>Sub-Heading: Arial </a:t>
            </a:r>
            <a:r>
              <a:rPr lang="en-GB" dirty="0" err="1"/>
              <a:t>Reg</a:t>
            </a:r>
            <a:r>
              <a:rPr lang="en-GB" dirty="0"/>
              <a:t>, Purple (Accent 1), </a:t>
            </a:r>
            <a:br>
              <a:rPr lang="en-GB" dirty="0"/>
            </a:br>
            <a:r>
              <a:rPr lang="en-GB" dirty="0"/>
              <a:t>Size 20-24 (to be legible across the room)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2" hasCustomPrompt="1"/>
          </p:nvPr>
        </p:nvSpPr>
        <p:spPr>
          <a:xfrm>
            <a:off x="36190" y="2499742"/>
            <a:ext cx="8280400" cy="86320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/>
              <a:t>Body Copy: Arial </a:t>
            </a:r>
            <a:r>
              <a:rPr lang="en-GB" dirty="0" err="1"/>
              <a:t>Reg</a:t>
            </a:r>
            <a:r>
              <a:rPr lang="en-GB" dirty="0"/>
              <a:t> (body), Grey (Text 1&gt;Lighter 25%), </a:t>
            </a:r>
            <a:br>
              <a:rPr lang="en-GB" dirty="0"/>
            </a:br>
            <a:r>
              <a:rPr lang="en-GB" dirty="0"/>
              <a:t>Size 20-24 (to be legible across a room)</a:t>
            </a:r>
          </a:p>
        </p:txBody>
      </p:sp>
    </p:spTree>
    <p:extLst>
      <p:ext uri="{BB962C8B-B14F-4D97-AF65-F5344CB8AC3E}">
        <p14:creationId xmlns:p14="http://schemas.microsoft.com/office/powerpoint/2010/main" val="172778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205979"/>
            <a:ext cx="8373616" cy="8572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200151"/>
            <a:ext cx="4172272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00151"/>
            <a:ext cx="4114800" cy="288376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32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5220072" y="267493"/>
            <a:ext cx="3466728" cy="360040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23851" y="250031"/>
            <a:ext cx="5688013" cy="97155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1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BREAK</a:t>
            </a:r>
            <a:r>
              <a:rPr lang="en-GB" baseline="0" dirty="0"/>
              <a:t> SLIDE</a:t>
            </a:r>
            <a:endParaRPr lang="en-US" dirty="0"/>
          </a:p>
          <a:p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23578" y="1167594"/>
            <a:ext cx="4248423" cy="237646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is simply dummy text of the printing and typesetting industry. </a:t>
            </a: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has been the industry’s standard dummy text ever since the 1500s, when an unknown printer took a galley of type and scrambled it to make a type specimen book.</a:t>
            </a:r>
          </a:p>
        </p:txBody>
      </p:sp>
    </p:spTree>
    <p:extLst>
      <p:ext uri="{BB962C8B-B14F-4D97-AF65-F5344CB8AC3E}">
        <p14:creationId xmlns:p14="http://schemas.microsoft.com/office/powerpoint/2010/main" val="191698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020_MSO_Stationery_LBU_Temps_PPT_Widescreen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56" y="-10126"/>
            <a:ext cx="9178512" cy="516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07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6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020_MSO_Stationery_LBU_Temps_PPT_Widescreen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56" y="-10126"/>
            <a:ext cx="9178512" cy="516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77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020_MSO_Stationery_LBU_Temps_PPT_Widescreen3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56" y="-10126"/>
            <a:ext cx="9178512" cy="516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71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020_MSO_Stationery_LBU_Temps_PPT_Widescreen5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56" y="-10126"/>
            <a:ext cx="9178512" cy="516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25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3600" dirty="0"/>
              <a:t>Automated detection</a:t>
            </a:r>
            <a:br>
              <a:rPr lang="en-US" sz="3600" dirty="0"/>
            </a:br>
            <a:r>
              <a:rPr lang="en-US" sz="3600" dirty="0"/>
              <a:t>and correction of errors</a:t>
            </a:r>
            <a:br>
              <a:rPr lang="en-US" sz="3600" dirty="0"/>
            </a:br>
            <a:r>
              <a:rPr lang="en-US" sz="3600" dirty="0"/>
              <a:t>in real-time Speech To Text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179238" y="2283718"/>
            <a:ext cx="6841033" cy="1187872"/>
          </a:xfrm>
        </p:spPr>
        <p:txBody>
          <a:bodyPr/>
          <a:lstStyle/>
          <a:p>
            <a:pPr lvl="0"/>
            <a:r>
              <a:rPr lang="en-GB" dirty="0"/>
              <a:t>Andrew Lambourne – Leeds Beckett University</a:t>
            </a:r>
          </a:p>
          <a:p>
            <a:pPr lvl="0"/>
            <a:r>
              <a:rPr lang="en-GB" dirty="0"/>
              <a:t>Lindsay Bywood – University of Westminster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644" y="7133"/>
            <a:ext cx="1848356" cy="112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227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0" y="205979"/>
            <a:ext cx="6119986" cy="85725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Initial classification of error types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6190" y="1041268"/>
            <a:ext cx="8856984" cy="3977226"/>
          </a:xfrm>
        </p:spPr>
        <p:txBody>
          <a:bodyPr/>
          <a:lstStyle/>
          <a:p>
            <a:r>
              <a:rPr lang="en-US" sz="2000" dirty="0"/>
              <a:t>Single-word phonetic blurring</a:t>
            </a:r>
          </a:p>
          <a:p>
            <a:r>
              <a:rPr lang="en-US" sz="2000" dirty="0"/>
              <a:t>Single-word homophone</a:t>
            </a:r>
          </a:p>
          <a:p>
            <a:r>
              <a:rPr lang="en-US" sz="2000" dirty="0"/>
              <a:t>Missing single word</a:t>
            </a:r>
          </a:p>
          <a:p>
            <a:r>
              <a:rPr lang="en-US" sz="2000" dirty="0"/>
              <a:t>Inserted single word</a:t>
            </a:r>
          </a:p>
          <a:p>
            <a:r>
              <a:rPr lang="en-US" sz="2000" dirty="0"/>
              <a:t>Multi-word phonetic blurring</a:t>
            </a:r>
          </a:p>
          <a:p>
            <a:r>
              <a:rPr lang="en-US" sz="2000" dirty="0"/>
              <a:t>Multi word homophone</a:t>
            </a:r>
          </a:p>
          <a:p>
            <a:r>
              <a:rPr lang="en-US" sz="2000" dirty="0" err="1"/>
              <a:t>Capitalisation</a:t>
            </a:r>
            <a:r>
              <a:rPr lang="en-US" sz="2000" dirty="0"/>
              <a:t> error</a:t>
            </a:r>
          </a:p>
          <a:p>
            <a:r>
              <a:rPr lang="en-US" sz="2000" dirty="0" err="1"/>
              <a:t>Pluralisation</a:t>
            </a:r>
            <a:r>
              <a:rPr lang="en-US" sz="2000" dirty="0"/>
              <a:t> error</a:t>
            </a:r>
          </a:p>
          <a:p>
            <a:r>
              <a:rPr lang="en-US" sz="2000" dirty="0"/>
              <a:t>Number-grammar error</a:t>
            </a:r>
          </a:p>
          <a:p>
            <a:r>
              <a:rPr lang="en-US" sz="2000" dirty="0"/>
              <a:t>Named entity error </a:t>
            </a:r>
          </a:p>
          <a:p>
            <a:r>
              <a:rPr lang="en-US" sz="2000" dirty="0"/>
              <a:t>Punctuation misinterpretation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644" y="7133"/>
            <a:ext cx="1848356" cy="112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915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0" y="205979"/>
            <a:ext cx="6119986" cy="85725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Initial classification of error types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6190" y="1041268"/>
            <a:ext cx="8856984" cy="3977226"/>
          </a:xfrm>
        </p:spPr>
        <p:txBody>
          <a:bodyPr/>
          <a:lstStyle/>
          <a:p>
            <a:r>
              <a:rPr lang="en-US" sz="2000" dirty="0"/>
              <a:t>Single-word phonetic blurring	</a:t>
            </a:r>
            <a:r>
              <a:rPr lang="en-GB" sz="2000" dirty="0">
                <a:solidFill>
                  <a:srgbClr val="00B0F0"/>
                </a:solidFill>
              </a:rPr>
              <a:t>it is not the country </a:t>
            </a:r>
            <a:r>
              <a:rPr lang="en-GB" sz="2000" dirty="0">
                <a:solidFill>
                  <a:srgbClr val="C00000"/>
                </a:solidFill>
              </a:rPr>
              <a:t>will</a:t>
            </a:r>
            <a:r>
              <a:rPr lang="en-GB" sz="2000" dirty="0">
                <a:solidFill>
                  <a:srgbClr val="00B0F0"/>
                </a:solidFill>
              </a:rPr>
              <a:t> want for our children</a:t>
            </a:r>
            <a:endParaRPr lang="en-US" sz="2000" dirty="0">
              <a:solidFill>
                <a:srgbClr val="00B0F0"/>
              </a:solidFill>
            </a:endParaRPr>
          </a:p>
          <a:p>
            <a:r>
              <a:rPr lang="en-US" sz="2000" dirty="0"/>
              <a:t>Single-word homophone		</a:t>
            </a:r>
            <a:r>
              <a:rPr lang="en-GB" sz="2000" dirty="0">
                <a:solidFill>
                  <a:srgbClr val="00B0F0"/>
                </a:solidFill>
              </a:rPr>
              <a:t>he </a:t>
            </a:r>
            <a:r>
              <a:rPr lang="en-GB" sz="2000" dirty="0">
                <a:solidFill>
                  <a:srgbClr val="C00000"/>
                </a:solidFill>
              </a:rPr>
              <a:t>through</a:t>
            </a:r>
            <a:r>
              <a:rPr lang="en-GB" sz="2000" dirty="0">
                <a:solidFill>
                  <a:srgbClr val="00B0F0"/>
                </a:solidFill>
              </a:rPr>
              <a:t> the microphone into a lake</a:t>
            </a:r>
            <a:endParaRPr lang="en-US" sz="2000" dirty="0">
              <a:solidFill>
                <a:srgbClr val="00B0F0"/>
              </a:solidFill>
            </a:endParaRPr>
          </a:p>
          <a:p>
            <a:r>
              <a:rPr lang="en-US" sz="2000" dirty="0"/>
              <a:t>Missing single word				</a:t>
            </a:r>
            <a:r>
              <a:rPr lang="en-GB" sz="2000" dirty="0">
                <a:solidFill>
                  <a:srgbClr val="00B0F0"/>
                </a:solidFill>
              </a:rPr>
              <a:t>I am not happy with </a:t>
            </a:r>
            <a:r>
              <a:rPr lang="en-GB" sz="2000" dirty="0">
                <a:solidFill>
                  <a:srgbClr val="C00000"/>
                </a:solidFill>
              </a:rPr>
              <a:t>&lt;how&gt; </a:t>
            </a:r>
            <a:r>
              <a:rPr lang="en-GB" sz="2000" dirty="0">
                <a:solidFill>
                  <a:srgbClr val="00B0F0"/>
                </a:solidFill>
              </a:rPr>
              <a:t>much was lost</a:t>
            </a:r>
            <a:endParaRPr lang="en-US" sz="2000" dirty="0">
              <a:solidFill>
                <a:srgbClr val="00B0F0"/>
              </a:solidFill>
            </a:endParaRPr>
          </a:p>
          <a:p>
            <a:r>
              <a:rPr lang="en-US" sz="2000" dirty="0"/>
              <a:t>Inserted single word				</a:t>
            </a:r>
            <a:r>
              <a:rPr lang="en-GB" sz="2000" dirty="0">
                <a:solidFill>
                  <a:srgbClr val="00B0F0"/>
                </a:solidFill>
              </a:rPr>
              <a:t>it changes everything </a:t>
            </a:r>
            <a:r>
              <a:rPr lang="en-GB" sz="2000" dirty="0">
                <a:solidFill>
                  <a:srgbClr val="C00000"/>
                </a:solidFill>
              </a:rPr>
              <a:t>to</a:t>
            </a:r>
            <a:r>
              <a:rPr lang="en-GB" sz="2000" dirty="0">
                <a:solidFill>
                  <a:srgbClr val="00B0F0"/>
                </a:solidFill>
              </a:rPr>
              <a:t> for the better</a:t>
            </a:r>
            <a:endParaRPr lang="en-US" sz="2000" dirty="0">
              <a:solidFill>
                <a:srgbClr val="00B0F0"/>
              </a:solidFill>
            </a:endParaRPr>
          </a:p>
          <a:p>
            <a:r>
              <a:rPr lang="en-US" sz="2000" dirty="0"/>
              <a:t>Multi-word phonetic blurring		</a:t>
            </a:r>
            <a:r>
              <a:rPr lang="en-US" sz="2000" dirty="0">
                <a:solidFill>
                  <a:srgbClr val="00B0F0"/>
                </a:solidFill>
              </a:rPr>
              <a:t>standing </a:t>
            </a:r>
            <a:r>
              <a:rPr lang="en-US" sz="2000" dirty="0">
                <a:solidFill>
                  <a:srgbClr val="C00000"/>
                </a:solidFill>
              </a:rPr>
              <a:t>over nation </a:t>
            </a:r>
            <a:r>
              <a:rPr lang="en-US" sz="2000" dirty="0">
                <a:solidFill>
                  <a:srgbClr val="00B0F0"/>
                </a:solidFill>
              </a:rPr>
              <a:t>(ovation)</a:t>
            </a:r>
          </a:p>
          <a:p>
            <a:r>
              <a:rPr lang="en-US" sz="2000" dirty="0"/>
              <a:t>Multi word homophone			</a:t>
            </a:r>
            <a:r>
              <a:rPr lang="en-GB" sz="2000" dirty="0">
                <a:solidFill>
                  <a:srgbClr val="C00000"/>
                </a:solidFill>
              </a:rPr>
              <a:t>into</a:t>
            </a:r>
            <a:r>
              <a:rPr lang="en-GB" sz="2000" dirty="0">
                <a:solidFill>
                  <a:srgbClr val="00B0F0"/>
                </a:solidFill>
              </a:rPr>
              <a:t> or three years time</a:t>
            </a:r>
            <a:endParaRPr lang="en-US" sz="2000" dirty="0">
              <a:solidFill>
                <a:srgbClr val="00B0F0"/>
              </a:solidFill>
            </a:endParaRPr>
          </a:p>
          <a:p>
            <a:r>
              <a:rPr lang="en-US" sz="2000" dirty="0" err="1"/>
              <a:t>Capitalisation</a:t>
            </a:r>
            <a:r>
              <a:rPr lang="en-US" sz="2000" dirty="0"/>
              <a:t> error				</a:t>
            </a:r>
            <a:r>
              <a:rPr lang="en-GB" sz="2000" dirty="0">
                <a:solidFill>
                  <a:srgbClr val="00B0F0"/>
                </a:solidFill>
              </a:rPr>
              <a:t>the funny thing is, I am </a:t>
            </a:r>
            <a:r>
              <a:rPr lang="en-GB" sz="2000" dirty="0">
                <a:solidFill>
                  <a:srgbClr val="C00000"/>
                </a:solidFill>
              </a:rPr>
              <a:t>A</a:t>
            </a:r>
            <a:r>
              <a:rPr lang="en-GB" sz="2000" dirty="0">
                <a:solidFill>
                  <a:srgbClr val="00B0F0"/>
                </a:solidFill>
              </a:rPr>
              <a:t> prude</a:t>
            </a:r>
            <a:endParaRPr lang="en-US" sz="2000" dirty="0">
              <a:solidFill>
                <a:srgbClr val="00B0F0"/>
              </a:solidFill>
            </a:endParaRPr>
          </a:p>
          <a:p>
            <a:r>
              <a:rPr lang="en-US" sz="2000" dirty="0" err="1"/>
              <a:t>Pluralisation</a:t>
            </a:r>
            <a:r>
              <a:rPr lang="en-US" sz="2000" dirty="0"/>
              <a:t> error				</a:t>
            </a:r>
            <a:r>
              <a:rPr lang="en-GB" sz="2000" dirty="0">
                <a:solidFill>
                  <a:srgbClr val="00B0F0"/>
                </a:solidFill>
              </a:rPr>
              <a:t>the European Championship</a:t>
            </a:r>
            <a:r>
              <a:rPr lang="en-GB" sz="2000" dirty="0">
                <a:solidFill>
                  <a:srgbClr val="C00000"/>
                </a:solidFill>
              </a:rPr>
              <a:t>'s</a:t>
            </a:r>
            <a:endParaRPr lang="en-US" sz="2000" dirty="0">
              <a:solidFill>
                <a:srgbClr val="C00000"/>
              </a:solidFill>
            </a:endParaRPr>
          </a:p>
          <a:p>
            <a:r>
              <a:rPr lang="en-US" sz="2000" dirty="0"/>
              <a:t>Number-grammar error			</a:t>
            </a:r>
            <a:r>
              <a:rPr lang="en-US" sz="2000" dirty="0">
                <a:solidFill>
                  <a:srgbClr val="00B0F0"/>
                </a:solidFill>
              </a:rPr>
              <a:t>they changed to </a:t>
            </a:r>
            <a:r>
              <a:rPr lang="en-US" sz="2000" dirty="0">
                <a:solidFill>
                  <a:srgbClr val="C00000"/>
                </a:solidFill>
              </a:rPr>
              <a:t>4-14-1</a:t>
            </a:r>
            <a:r>
              <a:rPr lang="en-US" sz="2000" dirty="0">
                <a:solidFill>
                  <a:srgbClr val="00B0F0"/>
                </a:solidFill>
              </a:rPr>
              <a:t> (4-1-4-1)</a:t>
            </a:r>
          </a:p>
          <a:p>
            <a:r>
              <a:rPr lang="en-US" sz="2000" dirty="0"/>
              <a:t>Named entity error				</a:t>
            </a:r>
            <a:r>
              <a:rPr lang="en-GB" sz="2000" dirty="0">
                <a:solidFill>
                  <a:srgbClr val="C00000"/>
                </a:solidFill>
              </a:rPr>
              <a:t>Andrey and silver </a:t>
            </a:r>
            <a:r>
              <a:rPr lang="en-GB" sz="2000" dirty="0">
                <a:solidFill>
                  <a:srgbClr val="00B0F0"/>
                </a:solidFill>
              </a:rPr>
              <a:t>(Adrien Silver)</a:t>
            </a:r>
          </a:p>
          <a:p>
            <a:r>
              <a:rPr lang="en-US" sz="2000" dirty="0"/>
              <a:t>Punctuation misinterpretation	</a:t>
            </a:r>
            <a:r>
              <a:rPr lang="en-GB" sz="2000" dirty="0">
                <a:solidFill>
                  <a:srgbClr val="00B0F0"/>
                </a:solidFill>
              </a:rPr>
              <a:t>I don't like pressure</a:t>
            </a:r>
            <a:r>
              <a:rPr lang="en-GB" sz="2000" dirty="0"/>
              <a:t> </a:t>
            </a:r>
            <a:r>
              <a:rPr lang="en-GB" sz="2000" dirty="0">
                <a:solidFill>
                  <a:srgbClr val="C00000"/>
                </a:solidFill>
              </a:rPr>
              <a:t>for stop </a:t>
            </a:r>
            <a:r>
              <a:rPr lang="en-GB" sz="2000" dirty="0">
                <a:solidFill>
                  <a:srgbClr val="00B0F0"/>
                </a:solidFill>
              </a:rPr>
              <a:t>(.)</a:t>
            </a:r>
            <a:endParaRPr lang="en-US" sz="2000" dirty="0">
              <a:solidFill>
                <a:srgbClr val="00B0F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644" y="7133"/>
            <a:ext cx="1848356" cy="112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63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0" y="205979"/>
            <a:ext cx="7259454" cy="85725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Preliminary results: 384 errors identified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6190" y="1041268"/>
            <a:ext cx="8856984" cy="3977226"/>
          </a:xfrm>
        </p:spPr>
        <p:txBody>
          <a:bodyPr/>
          <a:lstStyle/>
          <a:p>
            <a:r>
              <a:rPr lang="en-US" sz="2000" dirty="0"/>
              <a:t>Single-word phonetic blurring		53.4%</a:t>
            </a:r>
          </a:p>
          <a:p>
            <a:r>
              <a:rPr lang="en-US" sz="2000" dirty="0"/>
              <a:t>Single-word homophone			  9.1%</a:t>
            </a:r>
          </a:p>
          <a:p>
            <a:r>
              <a:rPr lang="en-US" sz="2000" dirty="0"/>
              <a:t>Missing single word					  2.6%</a:t>
            </a:r>
          </a:p>
          <a:p>
            <a:r>
              <a:rPr lang="en-US" sz="2000" dirty="0"/>
              <a:t>Inserted single word					  0.8%</a:t>
            </a:r>
          </a:p>
          <a:p>
            <a:r>
              <a:rPr lang="en-US" sz="2000" dirty="0"/>
              <a:t>Multi-word phonetic blurring			18.8%</a:t>
            </a:r>
          </a:p>
          <a:p>
            <a:r>
              <a:rPr lang="en-US" sz="2000" dirty="0"/>
              <a:t>Multi word homophone				  3.9%</a:t>
            </a:r>
          </a:p>
          <a:p>
            <a:r>
              <a:rPr lang="en-US" sz="2000" dirty="0" err="1"/>
              <a:t>Capitalisation</a:t>
            </a:r>
            <a:r>
              <a:rPr lang="en-US" sz="2000" dirty="0"/>
              <a:t> error					  1.8%</a:t>
            </a:r>
          </a:p>
          <a:p>
            <a:r>
              <a:rPr lang="en-US" sz="2000" dirty="0" err="1"/>
              <a:t>Pluralisation</a:t>
            </a:r>
            <a:r>
              <a:rPr lang="en-US" sz="2000" dirty="0"/>
              <a:t> error					  1.0%</a:t>
            </a:r>
          </a:p>
          <a:p>
            <a:r>
              <a:rPr lang="en-US" sz="2000" dirty="0"/>
              <a:t>Number-grammar error				  1.3%</a:t>
            </a:r>
          </a:p>
          <a:p>
            <a:r>
              <a:rPr lang="en-US" sz="2000" dirty="0"/>
              <a:t>Named entity error 					  4.4%</a:t>
            </a:r>
          </a:p>
          <a:p>
            <a:r>
              <a:rPr lang="en-US" sz="2000" dirty="0"/>
              <a:t>Punctuation misinterpretation		  2.9%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644" y="7133"/>
            <a:ext cx="1848356" cy="112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398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0" y="205979"/>
            <a:ext cx="7259454" cy="85725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Preliminary results: 384 errors identified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644" y="7133"/>
            <a:ext cx="1848356" cy="1124457"/>
          </a:xfrm>
          <a:prstGeom prst="rect">
            <a:avLst/>
          </a:prstGeom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60681632"/>
              </p:ext>
            </p:extLst>
          </p:nvPr>
        </p:nvGraphicFramePr>
        <p:xfrm>
          <a:off x="36513" y="1041400"/>
          <a:ext cx="6551711" cy="3976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4909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0" y="205979"/>
            <a:ext cx="6768058" cy="85725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Low-hanging fruit: single word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5496" y="1078663"/>
            <a:ext cx="8352730" cy="377428"/>
          </a:xfrm>
        </p:spPr>
        <p:txBody>
          <a:bodyPr/>
          <a:lstStyle/>
          <a:p>
            <a:r>
              <a:rPr lang="en-US" sz="2400" dirty="0"/>
              <a:t>Clear-cut single-word homophones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6672" y="1449357"/>
            <a:ext cx="8856984" cy="1486079"/>
          </a:xfrm>
        </p:spPr>
        <p:txBody>
          <a:bodyPr/>
          <a:lstStyle/>
          <a:p>
            <a:r>
              <a:rPr lang="en-US" sz="2000" dirty="0"/>
              <a:t> - “closed class” in English</a:t>
            </a:r>
          </a:p>
          <a:p>
            <a:r>
              <a:rPr lang="en-US" sz="2000" dirty="0"/>
              <a:t> - hence possible to scan for candidates and assess surrounding context</a:t>
            </a:r>
          </a:p>
          <a:p>
            <a:r>
              <a:rPr lang="en-US" sz="2000" dirty="0"/>
              <a:t> - modern speech recognition systems generally perform well, but…</a:t>
            </a:r>
          </a:p>
          <a:p>
            <a:r>
              <a:rPr lang="en-US" sz="2000" dirty="0"/>
              <a:t> - knowledge of subject-matter domain may assist disambiguation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0474" y="3003798"/>
            <a:ext cx="8352730" cy="377428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Words “phonetically close” to target word 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57400" y="3409559"/>
            <a:ext cx="8353425" cy="146644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 - may be possible to obtain/produce adjacent candidates</a:t>
            </a:r>
          </a:p>
          <a:p>
            <a:r>
              <a:rPr lang="en-US" sz="2000" dirty="0"/>
              <a:t> - correction in these cases likely to be more complicated</a:t>
            </a:r>
          </a:p>
          <a:p>
            <a:r>
              <a:rPr lang="en-US" sz="2000" dirty="0"/>
              <a:t> - aim is not to introduce any additional errors…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644" y="7133"/>
            <a:ext cx="1848356" cy="112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703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0" y="205979"/>
            <a:ext cx="7056090" cy="85725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Human error detection/correction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5496" y="1078663"/>
            <a:ext cx="8352730" cy="377428"/>
          </a:xfrm>
        </p:spPr>
        <p:txBody>
          <a:bodyPr/>
          <a:lstStyle/>
          <a:p>
            <a:r>
              <a:rPr lang="en-US" sz="2400" dirty="0"/>
              <a:t>Error detection scenario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6672" y="1449357"/>
            <a:ext cx="8856984" cy="1842473"/>
          </a:xfrm>
        </p:spPr>
        <p:txBody>
          <a:bodyPr/>
          <a:lstStyle/>
          <a:p>
            <a:r>
              <a:rPr lang="en-US" sz="2000" dirty="0"/>
              <a:t> - any useful “black box” system must ideally correct within 2 words of error</a:t>
            </a:r>
          </a:p>
          <a:p>
            <a:r>
              <a:rPr lang="en-US" sz="2000" dirty="0"/>
              <a:t> - hence see if humans can detect errors with similarly limited context</a:t>
            </a:r>
          </a:p>
          <a:p>
            <a:r>
              <a:rPr lang="en-US" sz="2000" dirty="0"/>
              <a:t> - present sentence up to and including error and the following 2 words</a:t>
            </a:r>
          </a:p>
          <a:p>
            <a:r>
              <a:rPr lang="en-US" sz="2000" dirty="0"/>
              <a:t> - press a button if error seen</a:t>
            </a:r>
          </a:p>
          <a:p>
            <a:r>
              <a:rPr lang="en-US" sz="2000" dirty="0"/>
              <a:t>- control set of mingled partial sentences with no errors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496" y="3418458"/>
            <a:ext cx="8352730" cy="377428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Error correction scenario 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57400" y="3795886"/>
            <a:ext cx="8353425" cy="10801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 - can human subject correct the error and explain how spotted?</a:t>
            </a:r>
          </a:p>
          <a:p>
            <a:r>
              <a:rPr lang="en-US" sz="2000" dirty="0"/>
              <a:t> - NB: we must not imply that these are only single word errors</a:t>
            </a:r>
          </a:p>
          <a:p>
            <a:r>
              <a:rPr lang="en-US" sz="2000" dirty="0"/>
              <a:t> - possibly rank the error in terms of understanding impairment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644" y="7133"/>
            <a:ext cx="1848356" cy="112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177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0" y="205979"/>
            <a:ext cx="7259454" cy="85725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Machine error detection/correction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5496" y="1078663"/>
            <a:ext cx="8352730" cy="377428"/>
          </a:xfrm>
        </p:spPr>
        <p:txBody>
          <a:bodyPr/>
          <a:lstStyle/>
          <a:p>
            <a:r>
              <a:rPr lang="en-US" sz="2400" dirty="0"/>
              <a:t>Error detection scenario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6672" y="1449357"/>
            <a:ext cx="8856984" cy="1842473"/>
          </a:xfrm>
        </p:spPr>
        <p:txBody>
          <a:bodyPr/>
          <a:lstStyle/>
          <a:p>
            <a:r>
              <a:rPr lang="en-US" sz="2000" dirty="0"/>
              <a:t> - feed in live text stream word-by-word</a:t>
            </a:r>
          </a:p>
          <a:p>
            <a:r>
              <a:rPr lang="en-US" sz="2000" dirty="0"/>
              <a:t> - provide some subject-matter guidance in real time</a:t>
            </a:r>
          </a:p>
          <a:p>
            <a:r>
              <a:rPr lang="en-US" sz="2000" dirty="0"/>
              <a:t> - explore whether error detection is feasible in partial sentences</a:t>
            </a:r>
          </a:p>
          <a:p>
            <a:r>
              <a:rPr lang="en-US" sz="2000" dirty="0"/>
              <a:t> - explore the tools which would usefully support such an exercise</a:t>
            </a:r>
          </a:p>
          <a:p>
            <a:r>
              <a:rPr lang="en-US" sz="2000" dirty="0"/>
              <a:t> - ideas and suggestions welcome…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496" y="3418458"/>
            <a:ext cx="8352730" cy="377428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Error correction scenario 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57400" y="3795886"/>
            <a:ext cx="8353425" cy="10801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 - having detected an error, substitute a correction into the stream</a:t>
            </a:r>
          </a:p>
          <a:p>
            <a:r>
              <a:rPr lang="en-US" sz="2000" dirty="0"/>
              <a:t> - maximum delay no more than 3 words, always release at “.”</a:t>
            </a:r>
          </a:p>
          <a:p>
            <a:r>
              <a:rPr lang="en-US" sz="2000" dirty="0"/>
              <a:t> - initially provide the correction as a suggestion to the subtitler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644" y="7133"/>
            <a:ext cx="1848356" cy="112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935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4000" dirty="0"/>
              <a:t>Thank you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23578" y="1167594"/>
            <a:ext cx="4248423" cy="2700300"/>
          </a:xfrm>
        </p:spPr>
        <p:txBody>
          <a:bodyPr/>
          <a:lstStyle/>
          <a:p>
            <a:r>
              <a:rPr lang="en-US" dirty="0"/>
              <a:t>Contact details:</a:t>
            </a:r>
          </a:p>
          <a:p>
            <a:endParaRPr lang="en-US" dirty="0"/>
          </a:p>
          <a:p>
            <a:r>
              <a:rPr lang="en-US" dirty="0"/>
              <a:t>A.D.Lambourne@leedsbeckett.ac.uk</a:t>
            </a:r>
          </a:p>
          <a:p>
            <a:endParaRPr lang="en-US" dirty="0"/>
          </a:p>
          <a:p>
            <a:r>
              <a:rPr lang="en-GB" dirty="0"/>
              <a:t>L.Bywood@westminster.ac.uk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644" y="7133"/>
            <a:ext cx="1848356" cy="112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88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4000" dirty="0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23578" y="1167594"/>
            <a:ext cx="4248423" cy="2700300"/>
          </a:xfrm>
        </p:spPr>
        <p:txBody>
          <a:bodyPr/>
          <a:lstStyle/>
          <a:p>
            <a:r>
              <a:rPr lang="en-US" dirty="0"/>
              <a:t>SLT applications in media industry</a:t>
            </a:r>
          </a:p>
          <a:p>
            <a:r>
              <a:rPr lang="en-US" dirty="0"/>
              <a:t>SLT-assisted workflows</a:t>
            </a:r>
          </a:p>
          <a:p>
            <a:r>
              <a:rPr lang="en-US" dirty="0"/>
              <a:t>Specific use-case for research</a:t>
            </a:r>
          </a:p>
          <a:p>
            <a:r>
              <a:rPr lang="en-US" dirty="0"/>
              <a:t>Sample data analysis</a:t>
            </a:r>
          </a:p>
          <a:p>
            <a:r>
              <a:rPr lang="en-US" dirty="0"/>
              <a:t>Proposed experiments</a:t>
            </a:r>
          </a:p>
          <a:p>
            <a:r>
              <a:rPr lang="en-US" dirty="0"/>
              <a:t>Target tools and capability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644" y="7133"/>
            <a:ext cx="1848356" cy="112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764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0" y="205979"/>
            <a:ext cx="7259454" cy="85725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SLT </a:t>
            </a:r>
            <a:r>
              <a:rPr lang="en-US" sz="3200" dirty="0"/>
              <a:t>applications in the media </a:t>
            </a:r>
            <a:r>
              <a:rPr lang="en-US" sz="3200" dirty="0" smtClean="0"/>
              <a:t>industry</a:t>
            </a:r>
            <a:br>
              <a:rPr lang="en-US" sz="3200" dirty="0" smtClean="0"/>
            </a:br>
            <a:r>
              <a:rPr lang="en-US" sz="3200" dirty="0" smtClean="0"/>
              <a:t>(current and future)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5496" y="1078663"/>
            <a:ext cx="8352730" cy="377428"/>
          </a:xfrm>
        </p:spPr>
        <p:txBody>
          <a:bodyPr/>
          <a:lstStyle/>
          <a:p>
            <a:r>
              <a:rPr lang="en-US" sz="2400" dirty="0" err="1"/>
              <a:t>Localisation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6672" y="1449358"/>
            <a:ext cx="8856984" cy="989980"/>
          </a:xfrm>
        </p:spPr>
        <p:txBody>
          <a:bodyPr/>
          <a:lstStyle/>
          <a:p>
            <a:r>
              <a:rPr lang="en-US" sz="2000" dirty="0"/>
              <a:t> - content producers want to sell into as many markets as possible</a:t>
            </a:r>
          </a:p>
          <a:p>
            <a:r>
              <a:rPr lang="en-US" sz="2000" dirty="0"/>
              <a:t> - hence content is </a:t>
            </a:r>
            <a:r>
              <a:rPr lang="en-US" sz="2000" dirty="0" err="1"/>
              <a:t>localised</a:t>
            </a:r>
            <a:r>
              <a:rPr lang="en-US" sz="2000" dirty="0"/>
              <a:t> by inter-lingual subtitling or dubbing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0474" y="2279667"/>
            <a:ext cx="8352730" cy="377428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Access subtitles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57400" y="2685428"/>
            <a:ext cx="8619056" cy="88980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 - deaf, deafened and hard-of-hearing people have a right to access media</a:t>
            </a:r>
          </a:p>
          <a:p>
            <a:r>
              <a:rPr lang="en-US" sz="2000" dirty="0"/>
              <a:t> - intra-lingual subtitles convey the content of the audio track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095" y="3502342"/>
            <a:ext cx="8352730" cy="377428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Audio description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34801" y="3970373"/>
            <a:ext cx="8353425" cy="84354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 - blind and partially sighted people have a right to access media</a:t>
            </a:r>
          </a:p>
          <a:p>
            <a:r>
              <a:rPr lang="en-US" sz="2000" dirty="0"/>
              <a:t> - audio description conveys a summary of the visual content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644" y="7133"/>
            <a:ext cx="1848356" cy="112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11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0" y="205979"/>
            <a:ext cx="7128098" cy="85725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SLT tools used in media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5496" y="1078663"/>
            <a:ext cx="8352730" cy="377428"/>
          </a:xfrm>
        </p:spPr>
        <p:txBody>
          <a:bodyPr/>
          <a:lstStyle/>
          <a:p>
            <a:r>
              <a:rPr lang="en-US" sz="2400" dirty="0"/>
              <a:t>Transcription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6672" y="1449358"/>
            <a:ext cx="8856984" cy="989980"/>
          </a:xfrm>
        </p:spPr>
        <p:txBody>
          <a:bodyPr/>
          <a:lstStyle/>
          <a:p>
            <a:r>
              <a:rPr lang="en-US" sz="2000" dirty="0"/>
              <a:t> - speaker-independent subtitle transcription of offline media dialogue</a:t>
            </a:r>
          </a:p>
          <a:p>
            <a:r>
              <a:rPr lang="en-US" sz="2000" dirty="0"/>
              <a:t> - speaker-dependent subtitling (“re-speaking”) during live broadcasts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0474" y="2279667"/>
            <a:ext cx="8352730" cy="377428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Translation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57400" y="2685428"/>
            <a:ext cx="8353425" cy="88980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 - conversion from “timed template” into multiple target languages</a:t>
            </a:r>
          </a:p>
          <a:p>
            <a:r>
              <a:rPr lang="en-US" sz="2000" dirty="0"/>
              <a:t> - some real-time translation of live broadcasts via human intermediary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095" y="3502342"/>
            <a:ext cx="8352730" cy="377428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Speech synthesis, cartoon faces, sign language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34801" y="3970373"/>
            <a:ext cx="8353425" cy="84354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 - audio description content produced by synthetic speech</a:t>
            </a:r>
          </a:p>
          <a:p>
            <a:r>
              <a:rPr lang="en-US" sz="2000" dirty="0"/>
              <a:t> - cartoon facial movements, sign-language avatars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644" y="7133"/>
            <a:ext cx="1848356" cy="112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466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0" y="205979"/>
            <a:ext cx="7259454" cy="85725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Workflow challenges when using SLT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5496" y="1078663"/>
            <a:ext cx="8352730" cy="377428"/>
          </a:xfrm>
        </p:spPr>
        <p:txBody>
          <a:bodyPr/>
          <a:lstStyle/>
          <a:p>
            <a:r>
              <a:rPr lang="en-US" sz="2400" dirty="0"/>
              <a:t>Productivity is key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6672" y="1449357"/>
            <a:ext cx="8856984" cy="1486079"/>
          </a:xfrm>
        </p:spPr>
        <p:txBody>
          <a:bodyPr/>
          <a:lstStyle/>
          <a:p>
            <a:r>
              <a:rPr lang="en-US" sz="2000" dirty="0"/>
              <a:t> - automated translation / transcription does not produce perfect results</a:t>
            </a:r>
          </a:p>
          <a:p>
            <a:r>
              <a:rPr lang="en-US" sz="2000" dirty="0"/>
              <a:t> - challenges: vocabulary, range of styles, breadth of domains, languages</a:t>
            </a:r>
          </a:p>
          <a:p>
            <a:r>
              <a:rPr lang="en-US" sz="2000" dirty="0"/>
              <a:t> - freelance workforce is used to minimize </a:t>
            </a:r>
            <a:r>
              <a:rPr lang="en-US" sz="2000" dirty="0" err="1"/>
              <a:t>localisation</a:t>
            </a:r>
            <a:r>
              <a:rPr lang="en-US" sz="2000" dirty="0"/>
              <a:t> / accessibility costs</a:t>
            </a:r>
          </a:p>
          <a:p>
            <a:r>
              <a:rPr lang="en-US" sz="2000" dirty="0"/>
              <a:t> - time is normally of the essence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0474" y="3003798"/>
            <a:ext cx="8352730" cy="377428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Tipping points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57400" y="3409559"/>
            <a:ext cx="8353425" cy="132243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 - a) when fixing up an imperfect first pass is quicker than from scratch</a:t>
            </a:r>
          </a:p>
          <a:p>
            <a:r>
              <a:rPr lang="en-US" sz="2000" dirty="0"/>
              <a:t> - b) when timeframe is constrained (but quality is compromised)</a:t>
            </a:r>
          </a:p>
          <a:p>
            <a:r>
              <a:rPr lang="en-US" sz="2000" dirty="0"/>
              <a:t> - c) when the task is otherwise impossible (160wpm transcript)</a:t>
            </a:r>
          </a:p>
          <a:p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644" y="7133"/>
            <a:ext cx="1848356" cy="112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11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0" y="205979"/>
            <a:ext cx="7259454" cy="85725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The costs of errors in automation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5496" y="1078663"/>
            <a:ext cx="8352730" cy="377428"/>
          </a:xfrm>
        </p:spPr>
        <p:txBody>
          <a:bodyPr/>
          <a:lstStyle/>
          <a:p>
            <a:r>
              <a:rPr lang="en-US" sz="2400" dirty="0"/>
              <a:t>Impacts on productivity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6672" y="1449357"/>
            <a:ext cx="8999824" cy="1486079"/>
          </a:xfrm>
        </p:spPr>
        <p:txBody>
          <a:bodyPr/>
          <a:lstStyle/>
          <a:p>
            <a:r>
              <a:rPr lang="en-US" sz="2000" dirty="0"/>
              <a:t> - designing a fast and efficient UI for textual error correction is difficult</a:t>
            </a:r>
          </a:p>
          <a:p>
            <a:r>
              <a:rPr lang="en-US" sz="2000" dirty="0"/>
              <a:t> - reading text, finding errors, correcting can be slower than from-scratch</a:t>
            </a:r>
          </a:p>
          <a:p>
            <a:r>
              <a:rPr lang="en-US" sz="2000" dirty="0"/>
              <a:t> - seeing errors in a live transcript can disrupt concentration on dictation</a:t>
            </a:r>
          </a:p>
          <a:p>
            <a:r>
              <a:rPr lang="en-US" sz="2000" dirty="0"/>
              <a:t> - people tend to resist using “not very good” technology for professional tasks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0474" y="3003798"/>
            <a:ext cx="8352730" cy="377428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Business costs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57400" y="3409559"/>
            <a:ext cx="8353425" cy="132243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 - access subtitle quality is normally governed by regulator</a:t>
            </a:r>
          </a:p>
          <a:p>
            <a:r>
              <a:rPr lang="en-US" sz="2000" dirty="0"/>
              <a:t> - errors in (e.g.) DVD language translations can be very costly</a:t>
            </a:r>
          </a:p>
          <a:p>
            <a:r>
              <a:rPr lang="en-US" sz="2000" dirty="0"/>
              <a:t> - squeezed margins do not cover costs of re-doing faulty work</a:t>
            </a:r>
          </a:p>
          <a:p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644" y="7133"/>
            <a:ext cx="1848356" cy="112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1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0" y="205979"/>
            <a:ext cx="5975970" cy="85725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How best to improve accuracy?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5496" y="1078663"/>
            <a:ext cx="8352730" cy="377428"/>
          </a:xfrm>
        </p:spPr>
        <p:txBody>
          <a:bodyPr/>
          <a:lstStyle/>
          <a:p>
            <a:r>
              <a:rPr lang="en-US" sz="2400" dirty="0"/>
              <a:t>Specific use-case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6672" y="1449357"/>
            <a:ext cx="8856984" cy="1554441"/>
          </a:xfrm>
        </p:spPr>
        <p:txBody>
          <a:bodyPr/>
          <a:lstStyle/>
          <a:p>
            <a:r>
              <a:rPr lang="en-US" sz="2000" dirty="0"/>
              <a:t> - real-time live subtitle “re-speaking”</a:t>
            </a:r>
          </a:p>
          <a:p>
            <a:r>
              <a:rPr lang="en-US" sz="2000" dirty="0"/>
              <a:t> - trained native speaker using trained speaker-dependent system</a:t>
            </a:r>
          </a:p>
          <a:p>
            <a:r>
              <a:rPr lang="en-US" sz="2000" dirty="0"/>
              <a:t> - vocabulary pre-researched and loaded into voice model</a:t>
            </a:r>
          </a:p>
          <a:p>
            <a:r>
              <a:rPr lang="en-US" sz="2000" dirty="0"/>
              <a:t> - speech macros for command/control and disambiguation</a:t>
            </a:r>
          </a:p>
          <a:p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644" y="7133"/>
            <a:ext cx="1848356" cy="1124457"/>
          </a:xfrm>
          <a:prstGeom prst="rect">
            <a:avLst/>
          </a:prstGeom>
        </p:spPr>
      </p:pic>
      <p:pic>
        <p:nvPicPr>
          <p:cNvPr id="5" name="Picture 4" descr="Download Small PNG Medium PNG Large PNG SV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096" y="3003798"/>
            <a:ext cx="2052208" cy="17443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47864" y="3931916"/>
            <a:ext cx="1468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Live subtitle text</a:t>
            </a:r>
          </a:p>
        </p:txBody>
      </p:sp>
      <p:sp>
        <p:nvSpPr>
          <p:cNvPr id="14" name="Arrow: Right 13"/>
          <p:cNvSpPr/>
          <p:nvPr/>
        </p:nvSpPr>
        <p:spPr>
          <a:xfrm>
            <a:off x="4283968" y="3675482"/>
            <a:ext cx="720080" cy="26442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 descr="NM_TB-Computer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737" y="3003798"/>
            <a:ext cx="1979854" cy="1979854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2060" y="3050686"/>
            <a:ext cx="1585989" cy="1778431"/>
          </a:xfrm>
          <a:prstGeom prst="rect">
            <a:avLst/>
          </a:prstGeom>
        </p:spPr>
      </p:pic>
      <p:sp>
        <p:nvSpPr>
          <p:cNvPr id="7" name="Arrow: Right 6"/>
          <p:cNvSpPr/>
          <p:nvPr/>
        </p:nvSpPr>
        <p:spPr>
          <a:xfrm>
            <a:off x="1883145" y="3675482"/>
            <a:ext cx="768364" cy="26442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3145" y="2944459"/>
            <a:ext cx="816647" cy="74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485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0" y="205979"/>
            <a:ext cx="5327898" cy="85725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Proposed research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5496" y="1078663"/>
            <a:ext cx="8352730" cy="377428"/>
          </a:xfrm>
        </p:spPr>
        <p:txBody>
          <a:bodyPr/>
          <a:lstStyle/>
          <a:p>
            <a:r>
              <a:rPr lang="en-US" sz="2400" dirty="0"/>
              <a:t>Be realistic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6672" y="1449357"/>
            <a:ext cx="8856984" cy="1486079"/>
          </a:xfrm>
        </p:spPr>
        <p:txBody>
          <a:bodyPr/>
          <a:lstStyle/>
          <a:p>
            <a:r>
              <a:rPr lang="en-US" sz="2000" dirty="0"/>
              <a:t> - we do not have the skills or resources to create new tools from scratch</a:t>
            </a:r>
          </a:p>
          <a:p>
            <a:r>
              <a:rPr lang="en-US" sz="2000" dirty="0"/>
              <a:t> - existing manufacturers do not see sufficient opportunity in media space</a:t>
            </a:r>
          </a:p>
          <a:p>
            <a:r>
              <a:rPr lang="en-US" sz="2000" dirty="0"/>
              <a:t> - hence we are adopting a “post-processing” approach</a:t>
            </a:r>
          </a:p>
          <a:p>
            <a:r>
              <a:rPr lang="en-US" sz="2000" dirty="0"/>
              <a:t> - also aim to be </a:t>
            </a:r>
            <a:r>
              <a:rPr lang="en-US" sz="2000"/>
              <a:t>generic rather than </a:t>
            </a:r>
            <a:r>
              <a:rPr lang="en-US" sz="2000" dirty="0"/>
              <a:t>using a specific SDK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0474" y="3003798"/>
            <a:ext cx="8352730" cy="377428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Top-level methodology</a:t>
            </a:r>
            <a:endParaRPr lang="en-US" sz="2400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57400" y="3409559"/>
            <a:ext cx="8353425" cy="132243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 - review output from commercial live subtitle producer</a:t>
            </a:r>
          </a:p>
          <a:p>
            <a:r>
              <a:rPr lang="en-US" sz="2000" dirty="0"/>
              <a:t> - identify and seek to </a:t>
            </a:r>
            <a:r>
              <a:rPr lang="en-US" sz="2000" dirty="0" err="1"/>
              <a:t>categorise</a:t>
            </a:r>
            <a:r>
              <a:rPr lang="en-US" sz="2000" dirty="0"/>
              <a:t> errors in live transcripts</a:t>
            </a:r>
          </a:p>
          <a:p>
            <a:r>
              <a:rPr lang="en-US" sz="2000" dirty="0"/>
              <a:t> - assess opportunity for automated detection and correction</a:t>
            </a:r>
          </a:p>
          <a:p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644" y="7133"/>
            <a:ext cx="1848356" cy="112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766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0" y="205979"/>
            <a:ext cx="5399906" cy="85725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Initial analysis of sample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5496" y="1078663"/>
            <a:ext cx="8352730" cy="377428"/>
          </a:xfrm>
        </p:spPr>
        <p:txBody>
          <a:bodyPr/>
          <a:lstStyle/>
          <a:p>
            <a:r>
              <a:rPr lang="en-US" sz="2400" dirty="0"/>
              <a:t>Sample set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6672" y="1449357"/>
            <a:ext cx="8856984" cy="1486079"/>
          </a:xfrm>
        </p:spPr>
        <p:txBody>
          <a:bodyPr/>
          <a:lstStyle/>
          <a:p>
            <a:r>
              <a:rPr lang="en-US" sz="2000" dirty="0"/>
              <a:t> - “as transmitted” subtitle text for 23 re-spoken live TV broadcasts in English</a:t>
            </a:r>
          </a:p>
          <a:p>
            <a:r>
              <a:rPr lang="en-US" sz="2000" dirty="0"/>
              <a:t> - genres: various chat shows, soccer commentary, topical discussion</a:t>
            </a:r>
          </a:p>
          <a:p>
            <a:r>
              <a:rPr lang="en-US" sz="2000" dirty="0"/>
              <a:t> - </a:t>
            </a:r>
            <a:r>
              <a:rPr lang="en-US" sz="2000" dirty="0" err="1"/>
              <a:t>programmes</a:t>
            </a:r>
            <a:r>
              <a:rPr lang="en-US" sz="2000" dirty="0"/>
              <a:t> varied from 30 min to 2 hours duration</a:t>
            </a:r>
          </a:p>
          <a:p>
            <a:r>
              <a:rPr lang="en-US" sz="2000" dirty="0"/>
              <a:t> - mostly around 4,000-5,000 words, sports commentary was 18,000 words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0474" y="3003798"/>
            <a:ext cx="8352730" cy="377428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Informed by knowledge of the production process 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57400" y="3409559"/>
            <a:ext cx="8353425" cy="146644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 - listen to the TV broadcast sound at up to say 200wpm</a:t>
            </a:r>
          </a:p>
          <a:p>
            <a:r>
              <a:rPr lang="en-US" sz="2000" dirty="0"/>
              <a:t> - simultaneously re-speak as precisely as possible</a:t>
            </a:r>
          </a:p>
          <a:p>
            <a:r>
              <a:rPr lang="en-US" sz="2000" dirty="0"/>
              <a:t> - include punctuation, </a:t>
            </a:r>
            <a:r>
              <a:rPr lang="en-US" sz="2000" dirty="0" err="1"/>
              <a:t>colour</a:t>
            </a:r>
            <a:r>
              <a:rPr lang="en-US" sz="2000" dirty="0"/>
              <a:t> commands, some contraction</a:t>
            </a:r>
          </a:p>
          <a:p>
            <a:r>
              <a:rPr lang="en-US" sz="2000" dirty="0"/>
              <a:t> - pre-defined “voice macros” if needed for names/disambiguation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644" y="7133"/>
            <a:ext cx="1848356" cy="112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698674"/>
      </p:ext>
    </p:extLst>
  </p:cSld>
  <p:clrMapOvr>
    <a:masterClrMapping/>
  </p:clrMapOvr>
</p:sld>
</file>

<file path=ppt/theme/theme1.xml><?xml version="1.0" encoding="utf-8"?>
<a:theme xmlns:a="http://schemas.openxmlformats.org/drawingml/2006/main" name="IntroductionSlide">
  <a:themeElements>
    <a:clrScheme name="BeckettColours">
      <a:dk1>
        <a:sysClr val="windowText" lastClr="000000"/>
      </a:dk1>
      <a:lt1>
        <a:sysClr val="window" lastClr="FFFFFF"/>
      </a:lt1>
      <a:dk2>
        <a:srgbClr val="110B2F"/>
      </a:dk2>
      <a:lt2>
        <a:srgbClr val="EEECE1"/>
      </a:lt2>
      <a:accent1>
        <a:srgbClr val="120B2E"/>
      </a:accent1>
      <a:accent2>
        <a:srgbClr val="261744"/>
      </a:accent2>
      <a:accent3>
        <a:srgbClr val="392568"/>
      </a:accent3>
      <a:accent4>
        <a:srgbClr val="725A8F"/>
      </a:accent4>
      <a:accent5>
        <a:srgbClr val="C1A9C5"/>
      </a:accent5>
      <a:accent6>
        <a:srgbClr val="FFFEFE"/>
      </a:accent6>
      <a:hlink>
        <a:srgbClr val="CC006A"/>
      </a:hlink>
      <a:folHlink>
        <a:srgbClr val="0092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ew Topic Slide">
  <a:themeElements>
    <a:clrScheme name="LeedMet Colours ">
      <a:dk1>
        <a:sysClr val="windowText" lastClr="000000"/>
      </a:dk1>
      <a:lt1>
        <a:sysClr val="window" lastClr="FFFFFF"/>
      </a:lt1>
      <a:dk2>
        <a:srgbClr val="110B2F"/>
      </a:dk2>
      <a:lt2>
        <a:srgbClr val="EEECE1"/>
      </a:lt2>
      <a:accent1>
        <a:srgbClr val="321959"/>
      </a:accent1>
      <a:accent2>
        <a:srgbClr val="4C316E"/>
      </a:accent2>
      <a:accent3>
        <a:srgbClr val="59427C"/>
      </a:accent3>
      <a:accent4>
        <a:srgbClr val="675087"/>
      </a:accent4>
      <a:accent5>
        <a:srgbClr val="776294"/>
      </a:accent5>
      <a:accent6>
        <a:srgbClr val="8B79A3"/>
      </a:accent6>
      <a:hlink>
        <a:srgbClr val="9E91B4"/>
      </a:hlink>
      <a:folHlink>
        <a:srgbClr val="BBB1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LeedMet Colours ">
      <a:dk1>
        <a:sysClr val="windowText" lastClr="000000"/>
      </a:dk1>
      <a:lt1>
        <a:sysClr val="window" lastClr="FFFFFF"/>
      </a:lt1>
      <a:dk2>
        <a:srgbClr val="110B2F"/>
      </a:dk2>
      <a:lt2>
        <a:srgbClr val="EEECE1"/>
      </a:lt2>
      <a:accent1>
        <a:srgbClr val="321959"/>
      </a:accent1>
      <a:accent2>
        <a:srgbClr val="4C316E"/>
      </a:accent2>
      <a:accent3>
        <a:srgbClr val="59427C"/>
      </a:accent3>
      <a:accent4>
        <a:srgbClr val="675087"/>
      </a:accent4>
      <a:accent5>
        <a:srgbClr val="776294"/>
      </a:accent5>
      <a:accent6>
        <a:srgbClr val="8B79A3"/>
      </a:accent6>
      <a:hlink>
        <a:srgbClr val="9E91B4"/>
      </a:hlink>
      <a:folHlink>
        <a:srgbClr val="BBB1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1001</Words>
  <Application>Microsoft Office PowerPoint</Application>
  <PresentationFormat>On-screen Show (16:9)</PresentationFormat>
  <Paragraphs>154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IntroductionSlide</vt:lpstr>
      <vt:lpstr>New Topic Slide</vt:lpstr>
      <vt:lpstr>Custom Design</vt:lpstr>
      <vt:lpstr>1_Custom Design</vt:lpstr>
      <vt:lpstr>PowerPoint Presentation</vt:lpstr>
      <vt:lpstr>PowerPoint Presentation</vt:lpstr>
      <vt:lpstr>SLT applications in the media industry (current and future)</vt:lpstr>
      <vt:lpstr>SLT tools used in media applications</vt:lpstr>
      <vt:lpstr>Workflow challenges when using SLT</vt:lpstr>
      <vt:lpstr>The costs of errors in automation tools</vt:lpstr>
      <vt:lpstr>How best to improve accuracy?</vt:lpstr>
      <vt:lpstr>Proposed research approach</vt:lpstr>
      <vt:lpstr>Initial analysis of sample data</vt:lpstr>
      <vt:lpstr>Initial classification of error types</vt:lpstr>
      <vt:lpstr>Initial classification of error types</vt:lpstr>
      <vt:lpstr>Preliminary results: 384 errors identified</vt:lpstr>
      <vt:lpstr>Preliminary results: 384 errors identified</vt:lpstr>
      <vt:lpstr>Low-hanging fruit: single word errors</vt:lpstr>
      <vt:lpstr>Human error detection/correction tests</vt:lpstr>
      <vt:lpstr>Machine error detection/correction tests</vt:lpstr>
      <vt:lpstr>PowerPoint Presentation</vt:lpstr>
    </vt:vector>
  </TitlesOfParts>
  <Company>Leeds Metropolitan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Marketing Service</dc:creator>
  <cp:lastModifiedBy>Reviewer</cp:lastModifiedBy>
  <cp:revision>99</cp:revision>
  <dcterms:created xsi:type="dcterms:W3CDTF">2012-02-14T11:14:08Z</dcterms:created>
  <dcterms:modified xsi:type="dcterms:W3CDTF">2016-11-07T17:12:49Z</dcterms:modified>
</cp:coreProperties>
</file>