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6" r:id="rId11"/>
    <p:sldId id="267" r:id="rId12"/>
    <p:sldId id="294" r:id="rId13"/>
    <p:sldId id="268" r:id="rId14"/>
    <p:sldId id="269" r:id="rId15"/>
    <p:sldId id="270" r:id="rId16"/>
    <p:sldId id="271" r:id="rId17"/>
    <p:sldId id="272" r:id="rId18"/>
    <p:sldId id="273" r:id="rId19"/>
    <p:sldId id="274" r:id="rId20"/>
    <p:sldId id="275" r:id="rId21"/>
    <p:sldId id="277" r:id="rId22"/>
    <p:sldId id="278" r:id="rId23"/>
    <p:sldId id="285" r:id="rId24"/>
    <p:sldId id="280" r:id="rId25"/>
    <p:sldId id="279" r:id="rId26"/>
    <p:sldId id="281" r:id="rId27"/>
    <p:sldId id="283" r:id="rId28"/>
    <p:sldId id="282" r:id="rId29"/>
    <p:sldId id="286" r:id="rId30"/>
    <p:sldId id="287" r:id="rId31"/>
    <p:sldId id="289" r:id="rId32"/>
    <p:sldId id="288" r:id="rId33"/>
    <p:sldId id="290" r:id="rId34"/>
    <p:sldId id="291" r:id="rId35"/>
    <p:sldId id="292" r:id="rId36"/>
    <p:sldId id="301" r:id="rId37"/>
    <p:sldId id="300" r:id="rId38"/>
    <p:sldId id="298" r:id="rId39"/>
    <p:sldId id="299" r:id="rId40"/>
    <p:sldId id="293" r:id="rId41"/>
    <p:sldId id="295" r:id="rId42"/>
    <p:sldId id="297" r:id="rId43"/>
    <p:sldId id="296" r:id="rId44"/>
    <p:sldId id="302" r:id="rId4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f-Michael Stefanov" initials="OS" lastIdx="3" clrIdx="0">
    <p:extLst>
      <p:ext uri="{19B8F6BF-5375-455C-9EA6-DF929625EA0E}">
        <p15:presenceInfo xmlns:p15="http://schemas.microsoft.com/office/powerpoint/2012/main" userId="62f0f627fd08c31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13" autoAdjust="0"/>
    <p:restoredTop sz="81772" autoAdjust="0"/>
  </p:normalViewPr>
  <p:slideViewPr>
    <p:cSldViewPr>
      <p:cViewPr>
        <p:scale>
          <a:sx n="70" d="100"/>
          <a:sy n="70" d="100"/>
        </p:scale>
        <p:origin x="488" y="14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9392"/>
    </p:cViewPr>
  </p:sorterViewPr>
  <p:notesViewPr>
    <p:cSldViewPr>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08T21:21:25.695" idx="2">
    <p:pos x="3731" y="967"/>
    <p:text>"may" - do you mean "should", or do you mean "can now"</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8CBE31-4EF4-4A4C-98CD-06DBD6C87495}" type="datetimeFigureOut">
              <a:rPr lang="en-GB" smtClean="0"/>
              <a:t>08/11/2016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BEAC3-5234-433C-92D9-94E2DDF19A98}" type="slidenum">
              <a:rPr lang="en-GB" smtClean="0"/>
              <a:t>‹#›</a:t>
            </a:fld>
            <a:endParaRPr lang="en-GB"/>
          </a:p>
        </p:txBody>
      </p:sp>
    </p:spTree>
    <p:extLst>
      <p:ext uri="{BB962C8B-B14F-4D97-AF65-F5344CB8AC3E}">
        <p14:creationId xmlns:p14="http://schemas.microsoft.com/office/powerpoint/2010/main" val="315630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PhD in Corpus Linguistics from the </a:t>
            </a:r>
            <a:r>
              <a:rPr lang="en-GB" dirty="0" err="1" smtClean="0"/>
              <a:t>UoB</a:t>
            </a:r>
            <a:endParaRPr lang="en-GB" dirty="0" smtClean="0"/>
          </a:p>
          <a:p>
            <a:pPr marL="171450" indent="-171450">
              <a:buFont typeface="Arial" panose="020B0604020202020204" pitchFamily="34" charset="0"/>
              <a:buChar char="•"/>
            </a:pPr>
            <a:r>
              <a:rPr lang="en-GB" dirty="0" smtClean="0"/>
              <a:t>Off-campus MA Supervisor of HNU</a:t>
            </a:r>
          </a:p>
          <a:p>
            <a:pPr marL="171450" indent="-171450">
              <a:buFont typeface="Arial" panose="020B0604020202020204" pitchFamily="34" charset="0"/>
              <a:buChar char="•"/>
            </a:pPr>
            <a:r>
              <a:rPr lang="en-GB" dirty="0" smtClean="0"/>
              <a:t>Freelance Translator and Researcher</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More pavement work needed for corpus technologies to be adopted by professionals of other fields including translation.</a:t>
            </a:r>
          </a:p>
        </p:txBody>
      </p:sp>
      <p:sp>
        <p:nvSpPr>
          <p:cNvPr id="4" name="Slide Number Placeholder 3"/>
          <p:cNvSpPr>
            <a:spLocks noGrp="1"/>
          </p:cNvSpPr>
          <p:nvPr>
            <p:ph type="sldNum" sz="quarter" idx="10"/>
          </p:nvPr>
        </p:nvSpPr>
        <p:spPr/>
        <p:txBody>
          <a:bodyPr/>
          <a:lstStyle/>
          <a:p>
            <a:fld id="{D23BEAC3-5234-433C-92D9-94E2DDF19A98}" type="slidenum">
              <a:rPr lang="en-GB" smtClean="0"/>
              <a:t>2</a:t>
            </a:fld>
            <a:endParaRPr lang="en-GB"/>
          </a:p>
        </p:txBody>
      </p:sp>
    </p:spTree>
    <p:extLst>
      <p:ext uri="{BB962C8B-B14F-4D97-AF65-F5344CB8AC3E}">
        <p14:creationId xmlns:p14="http://schemas.microsoft.com/office/powerpoint/2010/main" val="2773895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Separating mixed languages in a file can be done in various ways, but the key principle would be to use delimiters to define the boundaries of one language and the other.</a:t>
            </a:r>
          </a:p>
          <a:p>
            <a:pPr marL="171450" indent="-171450">
              <a:buFont typeface="Arial" panose="020B0604020202020204" pitchFamily="34" charset="0"/>
              <a:buChar char="•"/>
            </a:pPr>
            <a:r>
              <a:rPr lang="en-GB" dirty="0" smtClean="0"/>
              <a:t>Regular expressions and the MS Excel are basic tools to use but advanced tools such as Replace Pioneer and </a:t>
            </a:r>
            <a:r>
              <a:rPr lang="zh-CN" altLang="en-US" dirty="0" smtClean="0"/>
              <a:t>雪人</a:t>
            </a:r>
            <a:r>
              <a:rPr lang="en-GB" altLang="zh-CN" dirty="0" smtClean="0"/>
              <a:t>CAT (Snowman-CAT or </a:t>
            </a:r>
            <a:r>
              <a:rPr lang="en-GB" altLang="zh-CN" dirty="0" err="1" smtClean="0"/>
              <a:t>Xue</a:t>
            </a:r>
            <a:r>
              <a:rPr lang="en-GB" altLang="zh-CN" dirty="0" smtClean="0"/>
              <a:t>-Ren-CAT)</a:t>
            </a:r>
            <a:r>
              <a:rPr lang="en-GB" dirty="0" smtClean="0"/>
              <a:t> would save time.</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11</a:t>
            </a:fld>
            <a:endParaRPr lang="en-GB"/>
          </a:p>
        </p:txBody>
      </p:sp>
    </p:spTree>
    <p:extLst>
      <p:ext uri="{BB962C8B-B14F-4D97-AF65-F5344CB8AC3E}">
        <p14:creationId xmlns:p14="http://schemas.microsoft.com/office/powerpoint/2010/main" val="72429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See my full paper for details of this process.</a:t>
            </a:r>
          </a:p>
        </p:txBody>
      </p:sp>
      <p:sp>
        <p:nvSpPr>
          <p:cNvPr id="4" name="Slide Number Placeholder 3"/>
          <p:cNvSpPr>
            <a:spLocks noGrp="1"/>
          </p:cNvSpPr>
          <p:nvPr>
            <p:ph type="sldNum" sz="quarter" idx="10"/>
          </p:nvPr>
        </p:nvSpPr>
        <p:spPr/>
        <p:txBody>
          <a:bodyPr/>
          <a:lstStyle/>
          <a:p>
            <a:fld id="{D23BEAC3-5234-433C-92D9-94E2DDF19A98}" type="slidenum">
              <a:rPr lang="en-GB" smtClean="0"/>
              <a:t>12</a:t>
            </a:fld>
            <a:endParaRPr lang="en-GB"/>
          </a:p>
        </p:txBody>
      </p:sp>
    </p:spTree>
    <p:extLst>
      <p:ext uri="{BB962C8B-B14F-4D97-AF65-F5344CB8AC3E}">
        <p14:creationId xmlns:p14="http://schemas.microsoft.com/office/powerpoint/2010/main" val="3168381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outcome of data collection for a single piece of parallel texts would be like this:</a:t>
            </a:r>
          </a:p>
          <a:p>
            <a:endParaRPr lang="en-GB" dirty="0" smtClean="0"/>
          </a:p>
          <a:p>
            <a:pPr>
              <a:buNone/>
            </a:pPr>
            <a:r>
              <a:rPr lang="en-GB" dirty="0" smtClean="0"/>
              <a:t>RED: </a:t>
            </a:r>
            <a:r>
              <a:rPr lang="en-GB" dirty="0" smtClean="0">
                <a:solidFill>
                  <a:srgbClr val="FF0000"/>
                </a:solidFill>
              </a:rPr>
              <a:t>Source language in one file and the translation language in another file, preferably saved in the same type of file format such as doc or </a:t>
            </a:r>
            <a:r>
              <a:rPr lang="en-GB" dirty="0" err="1" smtClean="0">
                <a:solidFill>
                  <a:srgbClr val="FF0000"/>
                </a:solidFill>
              </a:rPr>
              <a:t>docx</a:t>
            </a:r>
            <a:r>
              <a:rPr lang="en-GB" dirty="0" smtClean="0">
                <a:solidFill>
                  <a:srgbClr val="FF0000"/>
                </a:solidFill>
              </a:rPr>
              <a:t>, rtf or even txt, etc.</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13</a:t>
            </a:fld>
            <a:endParaRPr lang="en-GB"/>
          </a:p>
        </p:txBody>
      </p:sp>
    </p:spTree>
    <p:extLst>
      <p:ext uri="{BB962C8B-B14F-4D97-AF65-F5344CB8AC3E}">
        <p14:creationId xmlns:p14="http://schemas.microsoft.com/office/powerpoint/2010/main" val="2999196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Semi-Automatic Approach</a:t>
            </a:r>
          </a:p>
          <a:p>
            <a:pPr marL="171450" indent="-171450">
              <a:buFont typeface="Arial" panose="020B0604020202020204" pitchFamily="34" charset="0"/>
              <a:buChar char="•"/>
            </a:pPr>
            <a:r>
              <a:rPr lang="en-GB" dirty="0" smtClean="0"/>
              <a:t>Extensive research carried out in parallel text collection through programming such as:</a:t>
            </a:r>
          </a:p>
          <a:p>
            <a:pPr marL="171450" indent="-171450">
              <a:buFont typeface="Arial" panose="020B0604020202020204" pitchFamily="34" charset="0"/>
              <a:buChar char="•"/>
            </a:pPr>
            <a:r>
              <a:rPr lang="en-GB" dirty="0" smtClean="0"/>
              <a:t>    Parallel Text Miner (</a:t>
            </a:r>
            <a:r>
              <a:rPr lang="en-GB" dirty="0" err="1" smtClean="0"/>
              <a:t>Nie</a:t>
            </a:r>
            <a:r>
              <a:rPr lang="en-GB" dirty="0" smtClean="0"/>
              <a:t>, 1999), STRAND (</a:t>
            </a:r>
            <a:r>
              <a:rPr lang="en-GB" dirty="0" err="1" smtClean="0"/>
              <a:t>Resnik</a:t>
            </a:r>
            <a:r>
              <a:rPr lang="en-GB" dirty="0" smtClean="0"/>
              <a:t>, 2003), Bilingual Internet Text Search (Ma and </a:t>
            </a:r>
            <a:r>
              <a:rPr lang="en-GB" dirty="0" err="1" smtClean="0"/>
              <a:t>Liberman</a:t>
            </a:r>
            <a:r>
              <a:rPr lang="en-GB" dirty="0" smtClean="0"/>
              <a:t>, 1999), the Parallel Text Identification System (Chen et al. 2004), and </a:t>
            </a:r>
            <a:r>
              <a:rPr lang="en-GB" b="1" dirty="0" err="1" smtClean="0"/>
              <a:t>Wget</a:t>
            </a:r>
            <a:r>
              <a:rPr lang="en-GB" dirty="0" smtClean="0"/>
              <a:t>. </a:t>
            </a:r>
          </a:p>
        </p:txBody>
      </p:sp>
      <p:sp>
        <p:nvSpPr>
          <p:cNvPr id="4" name="Slide Number Placeholder 3"/>
          <p:cNvSpPr>
            <a:spLocks noGrp="1"/>
          </p:cNvSpPr>
          <p:nvPr>
            <p:ph type="sldNum" sz="quarter" idx="10"/>
          </p:nvPr>
        </p:nvSpPr>
        <p:spPr/>
        <p:txBody>
          <a:bodyPr/>
          <a:lstStyle/>
          <a:p>
            <a:fld id="{D23BEAC3-5234-433C-92D9-94E2DDF19A98}" type="slidenum">
              <a:rPr lang="en-GB" smtClean="0"/>
              <a:t>14</a:t>
            </a:fld>
            <a:endParaRPr lang="en-GB"/>
          </a:p>
        </p:txBody>
      </p:sp>
    </p:spTree>
    <p:extLst>
      <p:ext uri="{BB962C8B-B14F-4D97-AF65-F5344CB8AC3E}">
        <p14:creationId xmlns:p14="http://schemas.microsoft.com/office/powerpoint/2010/main" val="763752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15</a:t>
            </a:fld>
            <a:endParaRPr lang="en-GB"/>
          </a:p>
        </p:txBody>
      </p:sp>
    </p:spTree>
    <p:extLst>
      <p:ext uri="{BB962C8B-B14F-4D97-AF65-F5344CB8AC3E}">
        <p14:creationId xmlns:p14="http://schemas.microsoft.com/office/powerpoint/2010/main" val="3797310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 prerequisite for using </a:t>
            </a:r>
            <a:r>
              <a:rPr lang="en-GB" dirty="0" err="1" smtClean="0"/>
              <a:t>Wget</a:t>
            </a:r>
            <a:r>
              <a:rPr lang="en-GB" dirty="0" smtClean="0"/>
              <a:t> to get online parallel texts is to know the address of the website (URL). So you would need to prepare some URLs of relevant websites containing the targeted parallel texts.</a:t>
            </a:r>
          </a:p>
          <a:p>
            <a:pPr marL="171450" indent="-171450">
              <a:buFont typeface="Arial" panose="020B0604020202020204" pitchFamily="34" charset="0"/>
              <a:buChar char="•"/>
            </a:pPr>
            <a:r>
              <a:rPr lang="en-GB" dirty="0" smtClean="0"/>
              <a:t>Some people make a list of websites first and then pass the list for </a:t>
            </a:r>
            <a:r>
              <a:rPr lang="en-GB" dirty="0" err="1" smtClean="0"/>
              <a:t>Wget</a:t>
            </a:r>
            <a:r>
              <a:rPr lang="en-GB" dirty="0" smtClean="0"/>
              <a:t> to download the websites.</a:t>
            </a:r>
          </a:p>
        </p:txBody>
      </p:sp>
      <p:sp>
        <p:nvSpPr>
          <p:cNvPr id="4" name="Slide Number Placeholder 3"/>
          <p:cNvSpPr>
            <a:spLocks noGrp="1"/>
          </p:cNvSpPr>
          <p:nvPr>
            <p:ph type="sldNum" sz="quarter" idx="10"/>
          </p:nvPr>
        </p:nvSpPr>
        <p:spPr/>
        <p:txBody>
          <a:bodyPr/>
          <a:lstStyle/>
          <a:p>
            <a:fld id="{D23BEAC3-5234-433C-92D9-94E2DDF19A98}" type="slidenum">
              <a:rPr lang="en-GB" smtClean="0"/>
              <a:t>16</a:t>
            </a:fld>
            <a:endParaRPr lang="en-GB"/>
          </a:p>
        </p:txBody>
      </p:sp>
    </p:spTree>
    <p:extLst>
      <p:ext uri="{BB962C8B-B14F-4D97-AF65-F5344CB8AC3E}">
        <p14:creationId xmlns:p14="http://schemas.microsoft.com/office/powerpoint/2010/main" val="3307289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Warning: some websites may contain a lot of files in many folders which means that it may take a long time for </a:t>
            </a:r>
            <a:r>
              <a:rPr lang="en-GB" dirty="0" err="1" smtClean="0"/>
              <a:t>Wget</a:t>
            </a:r>
            <a:r>
              <a:rPr lang="en-GB" dirty="0" smtClean="0"/>
              <a:t> to download all the files (the default downloading depth is 5 directories). The advantage of this programme is that it is able to work in the background, so you can just assign the task to it and continue with your job or sleep while it works on its own.</a:t>
            </a:r>
          </a:p>
        </p:txBody>
      </p:sp>
      <p:sp>
        <p:nvSpPr>
          <p:cNvPr id="4" name="Slide Number Placeholder 3"/>
          <p:cNvSpPr>
            <a:spLocks noGrp="1"/>
          </p:cNvSpPr>
          <p:nvPr>
            <p:ph type="sldNum" sz="quarter" idx="10"/>
          </p:nvPr>
        </p:nvSpPr>
        <p:spPr/>
        <p:txBody>
          <a:bodyPr/>
          <a:lstStyle/>
          <a:p>
            <a:fld id="{D23BEAC3-5234-433C-92D9-94E2DDF19A98}" type="slidenum">
              <a:rPr lang="en-GB" smtClean="0"/>
              <a:t>17</a:t>
            </a:fld>
            <a:endParaRPr lang="en-GB"/>
          </a:p>
        </p:txBody>
      </p:sp>
    </p:spTree>
    <p:extLst>
      <p:ext uri="{BB962C8B-B14F-4D97-AF65-F5344CB8AC3E}">
        <p14:creationId xmlns:p14="http://schemas.microsoft.com/office/powerpoint/2010/main" val="116717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outcome of generated data by </a:t>
            </a:r>
            <a:r>
              <a:rPr lang="en-GB" dirty="0" err="1" smtClean="0"/>
              <a:t>Wget</a:t>
            </a:r>
            <a:r>
              <a:rPr lang="en-GB" dirty="0" smtClean="0"/>
              <a:t> will be very raw: various individual html files and folders. You would need to open them and select the parallel contents you need.</a:t>
            </a:r>
          </a:p>
          <a:p>
            <a:pPr marL="171450" indent="-171450">
              <a:buFont typeface="Arial" panose="020B0604020202020204" pitchFamily="34" charset="0"/>
              <a:buChar char="•"/>
            </a:pPr>
            <a:r>
              <a:rPr lang="en-GB" dirty="0" smtClean="0"/>
              <a:t>Like the outcome of the data collected through the Pure Manual Approach, the source language needs to be in one file and the translation in another.</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18</a:t>
            </a:fld>
            <a:endParaRPr lang="en-GB"/>
          </a:p>
        </p:txBody>
      </p:sp>
    </p:spTree>
    <p:extLst>
      <p:ext uri="{BB962C8B-B14F-4D97-AF65-F5344CB8AC3E}">
        <p14:creationId xmlns:p14="http://schemas.microsoft.com/office/powerpoint/2010/main" val="864440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GB" dirty="0" smtClean="0"/>
              <a:t>Introduction</a:t>
            </a:r>
          </a:p>
          <a:p>
            <a:pPr marL="171450" indent="-171450">
              <a:buFont typeface="Arial" panose="020B0604020202020204" pitchFamily="34" charset="0"/>
              <a:buChar char="•"/>
            </a:pPr>
            <a:r>
              <a:rPr lang="en-GB" dirty="0" smtClean="0"/>
              <a:t>Why: a unit (segment) of the source language must be put together to its corresponding unit (segment) in the translation (no more and no less) for corpus construction. This process is called alignment.</a:t>
            </a:r>
          </a:p>
          <a:p>
            <a:pPr marL="171450" indent="-171450">
              <a:buFont typeface="Arial" panose="020B0604020202020204" pitchFamily="34" charset="0"/>
              <a:buChar char="•"/>
            </a:pPr>
            <a:r>
              <a:rPr lang="en-GB" dirty="0" smtClean="0"/>
              <a:t>How: there are various programmes that can do the job, for example, SDL </a:t>
            </a:r>
            <a:r>
              <a:rPr lang="en-GB" dirty="0" err="1" smtClean="0"/>
              <a:t>Trados</a:t>
            </a:r>
            <a:r>
              <a:rPr lang="en-GB" dirty="0" smtClean="0"/>
              <a:t> Studio, Snowman-CAT.</a:t>
            </a:r>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19</a:t>
            </a:fld>
            <a:endParaRPr lang="en-GB"/>
          </a:p>
        </p:txBody>
      </p:sp>
    </p:spTree>
    <p:extLst>
      <p:ext uri="{BB962C8B-B14F-4D97-AF65-F5344CB8AC3E}">
        <p14:creationId xmlns:p14="http://schemas.microsoft.com/office/powerpoint/2010/main" val="2929375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Difficulties:</a:t>
            </a:r>
          </a:p>
          <a:p>
            <a:pPr>
              <a:buNone/>
            </a:pPr>
            <a:r>
              <a:rPr lang="en-GB" dirty="0" smtClean="0"/>
              <a:t>    Normally, aligners use various parameters (also called anchors) for aligning segment pairs such as segment length and punctuation marks, which work well to certain language pairs, especially languages in a close family, and certain text types. </a:t>
            </a:r>
          </a:p>
        </p:txBody>
      </p:sp>
      <p:sp>
        <p:nvSpPr>
          <p:cNvPr id="4" name="Slide Number Placeholder 3"/>
          <p:cNvSpPr>
            <a:spLocks noGrp="1"/>
          </p:cNvSpPr>
          <p:nvPr>
            <p:ph type="sldNum" sz="quarter" idx="10"/>
          </p:nvPr>
        </p:nvSpPr>
        <p:spPr/>
        <p:txBody>
          <a:bodyPr/>
          <a:lstStyle/>
          <a:p>
            <a:fld id="{D23BEAC3-5234-433C-92D9-94E2DDF19A98}" type="slidenum">
              <a:rPr lang="en-GB" smtClean="0"/>
              <a:t>20</a:t>
            </a:fld>
            <a:endParaRPr lang="en-GB"/>
          </a:p>
        </p:txBody>
      </p:sp>
    </p:spTree>
    <p:extLst>
      <p:ext uri="{BB962C8B-B14F-4D97-AF65-F5344CB8AC3E}">
        <p14:creationId xmlns:p14="http://schemas.microsoft.com/office/powerpoint/2010/main" val="210178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b="1" dirty="0" smtClean="0"/>
              <a:t>Simplifying the stages of corpus construction to make corpus technology more attractive to translators and other professionals</a:t>
            </a:r>
          </a:p>
          <a:p>
            <a:pPr marL="285750" indent="-285750">
              <a:buFont typeface="Arial" panose="020B0604020202020204" pitchFamily="34" charset="0"/>
              <a:buChar char="•"/>
            </a:pPr>
            <a:r>
              <a:rPr lang="en-GB" sz="1800" b="1" dirty="0" smtClean="0"/>
              <a:t>Translators may convert online parallel texts to a translation memory (TM) with the new technology. </a:t>
            </a:r>
          </a:p>
          <a:p>
            <a:pPr marL="285750" indent="-285750">
              <a:buFont typeface="Arial" panose="020B0604020202020204" pitchFamily="34" charset="0"/>
              <a:buChar char="•"/>
            </a:pPr>
            <a:r>
              <a:rPr lang="en-GB" sz="1800" b="1" dirty="0" smtClean="0"/>
              <a:t>Translators may use the TM for translation and term collection.</a:t>
            </a:r>
          </a:p>
        </p:txBody>
      </p:sp>
      <p:sp>
        <p:nvSpPr>
          <p:cNvPr id="4" name="Slide Number Placeholder 3"/>
          <p:cNvSpPr>
            <a:spLocks noGrp="1"/>
          </p:cNvSpPr>
          <p:nvPr>
            <p:ph type="sldNum" sz="quarter" idx="10"/>
          </p:nvPr>
        </p:nvSpPr>
        <p:spPr/>
        <p:txBody>
          <a:bodyPr/>
          <a:lstStyle/>
          <a:p>
            <a:fld id="{D23BEAC3-5234-433C-92D9-94E2DDF19A98}" type="slidenum">
              <a:rPr lang="en-GB" smtClean="0"/>
              <a:t>3</a:t>
            </a:fld>
            <a:endParaRPr lang="en-GB"/>
          </a:p>
        </p:txBody>
      </p:sp>
    </p:spTree>
    <p:extLst>
      <p:ext uri="{BB962C8B-B14F-4D97-AF65-F5344CB8AC3E}">
        <p14:creationId xmlns:p14="http://schemas.microsoft.com/office/powerpoint/2010/main" val="3865661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Difficulties:</a:t>
            </a:r>
          </a:p>
          <a:p>
            <a:pPr>
              <a:buNone/>
            </a:pPr>
            <a:r>
              <a:rPr lang="en-GB" dirty="0" smtClean="0"/>
              <a:t>    Actually, due to the differences between languages and cultures, carrying out an automatic aligning to a piece of parallel text can be very difficult, especially between English and Chinese which are so different from each other.</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21</a:t>
            </a:fld>
            <a:endParaRPr lang="en-GB"/>
          </a:p>
        </p:txBody>
      </p:sp>
    </p:spTree>
    <p:extLst>
      <p:ext uri="{BB962C8B-B14F-4D97-AF65-F5344CB8AC3E}">
        <p14:creationId xmlns:p14="http://schemas.microsoft.com/office/powerpoint/2010/main" val="1094454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Introducing a CAT tool designed in China called “</a:t>
            </a:r>
            <a:r>
              <a:rPr lang="zh-CN" altLang="en-US" dirty="0" smtClean="0"/>
              <a:t>雪人</a:t>
            </a:r>
            <a:r>
              <a:rPr lang="en-US" altLang="zh-CN" dirty="0" smtClean="0"/>
              <a:t>CAT” (literally </a:t>
            </a:r>
            <a:r>
              <a:rPr lang="en-US" altLang="zh-CN" dirty="0" err="1" smtClean="0"/>
              <a:t>SnowmanCAT</a:t>
            </a:r>
            <a:r>
              <a:rPr lang="en-US" altLang="zh-CN"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25</a:t>
            </a:fld>
            <a:endParaRPr lang="en-GB"/>
          </a:p>
        </p:txBody>
      </p:sp>
    </p:spTree>
    <p:extLst>
      <p:ext uri="{BB962C8B-B14F-4D97-AF65-F5344CB8AC3E}">
        <p14:creationId xmlns:p14="http://schemas.microsoft.com/office/powerpoint/2010/main" val="3501177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 programme is written in Chinese and it seems that it does a much better job in alignment than SDL </a:t>
            </a:r>
            <a:r>
              <a:rPr lang="en-GB" dirty="0" err="1" smtClean="0"/>
              <a:t>Trados</a:t>
            </a:r>
            <a:r>
              <a:rPr lang="en-GB" dirty="0" smtClean="0"/>
              <a:t> Studio perhaps because it aims fewer languages to work with than SDL </a:t>
            </a:r>
            <a:r>
              <a:rPr lang="en-GB" dirty="0" err="1" smtClean="0"/>
              <a:t>Trados</a:t>
            </a:r>
            <a:r>
              <a:rPr lang="en-GB" dirty="0" smtClean="0"/>
              <a:t> Studio which is supposed to work much more languages, and is stronger in aligning English and Chinese.</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26</a:t>
            </a:fld>
            <a:endParaRPr lang="en-GB"/>
          </a:p>
        </p:txBody>
      </p:sp>
    </p:spTree>
    <p:extLst>
      <p:ext uri="{BB962C8B-B14F-4D97-AF65-F5344CB8AC3E}">
        <p14:creationId xmlns:p14="http://schemas.microsoft.com/office/powerpoint/2010/main" val="15634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After manual assistance, the text has been aligned as follows:</a:t>
            </a:r>
          </a:p>
        </p:txBody>
      </p:sp>
      <p:sp>
        <p:nvSpPr>
          <p:cNvPr id="4" name="Slide Number Placeholder 3"/>
          <p:cNvSpPr>
            <a:spLocks noGrp="1"/>
          </p:cNvSpPr>
          <p:nvPr>
            <p:ph type="sldNum" sz="quarter" idx="10"/>
          </p:nvPr>
        </p:nvSpPr>
        <p:spPr/>
        <p:txBody>
          <a:bodyPr/>
          <a:lstStyle/>
          <a:p>
            <a:fld id="{D23BEAC3-5234-433C-92D9-94E2DDF19A98}" type="slidenum">
              <a:rPr lang="en-GB" smtClean="0"/>
              <a:t>27</a:t>
            </a:fld>
            <a:endParaRPr lang="en-GB"/>
          </a:p>
        </p:txBody>
      </p:sp>
    </p:spTree>
    <p:extLst>
      <p:ext uri="{BB962C8B-B14F-4D97-AF65-F5344CB8AC3E}">
        <p14:creationId xmlns:p14="http://schemas.microsoft.com/office/powerpoint/2010/main" val="4213243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28</a:t>
            </a:fld>
            <a:endParaRPr lang="en-GB"/>
          </a:p>
        </p:txBody>
      </p:sp>
    </p:spTree>
    <p:extLst>
      <p:ext uri="{BB962C8B-B14F-4D97-AF65-F5344CB8AC3E}">
        <p14:creationId xmlns:p14="http://schemas.microsoft.com/office/powerpoint/2010/main" val="136447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Aligned parallel texts can be saved and used as a TM and can also be exported to another CAT tool.</a:t>
            </a:r>
            <a:endParaRPr lang="en-GB" b="1" dirty="0" smtClean="0">
              <a:solidFill>
                <a:srgbClr val="FF0000"/>
              </a:solidFill>
            </a:endParaRPr>
          </a:p>
          <a:p>
            <a:pPr marL="171450" indent="-171450">
              <a:buFont typeface="Arial" panose="020B0604020202020204" pitchFamily="34" charset="0"/>
              <a:buChar char="•"/>
            </a:pPr>
            <a:r>
              <a:rPr lang="en-GB" b="1" dirty="0" smtClean="0">
                <a:solidFill>
                  <a:srgbClr val="FF0000"/>
                </a:solidFill>
              </a:rPr>
              <a:t>So far translators should have seen how corpus technology can turn online parallel texts into a TM, which can be an asset to them.</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29</a:t>
            </a:fld>
            <a:endParaRPr lang="en-GB"/>
          </a:p>
        </p:txBody>
      </p:sp>
    </p:spTree>
    <p:extLst>
      <p:ext uri="{BB962C8B-B14F-4D97-AF65-F5344CB8AC3E}">
        <p14:creationId xmlns:p14="http://schemas.microsoft.com/office/powerpoint/2010/main" val="3385316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For those who wish to take advantage of more functions of a corpus than simply converting online resources into TMs, there is something else we can do: </a:t>
            </a:r>
            <a:r>
              <a:rPr lang="en-GB" b="1" dirty="0" smtClean="0">
                <a:solidFill>
                  <a:srgbClr val="FF0000"/>
                </a:solidFill>
              </a:rPr>
              <a:t>annotating</a:t>
            </a:r>
            <a:r>
              <a:rPr lang="en-GB" dirty="0" smtClean="0">
                <a:solidFill>
                  <a:srgbClr val="FF0000"/>
                </a:solidFill>
              </a:rPr>
              <a:t> the texts (for example POS tagging). With a POS tagged corpus, there is much more information that can be searched and analysed for various purposes. </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30</a:t>
            </a:fld>
            <a:endParaRPr lang="en-GB"/>
          </a:p>
        </p:txBody>
      </p:sp>
    </p:spTree>
    <p:extLst>
      <p:ext uri="{BB962C8B-B14F-4D97-AF65-F5344CB8AC3E}">
        <p14:creationId xmlns:p14="http://schemas.microsoft.com/office/powerpoint/2010/main" val="1440124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After the parallel texts are POS tagged, users may consult them for a much wider range of queries. </a:t>
            </a:r>
            <a:r>
              <a:rPr lang="en-GB" dirty="0" smtClean="0"/>
              <a:t>For example, the belief held by some scholars can be tested that the Chinese language prefers the use of verbs whereas the English language favours the use of nouns. Supported by some analysis of the data generated, translation trainers, language teachers and students could have a better understanding of the two languages. </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31</a:t>
            </a:fld>
            <a:endParaRPr lang="en-GB"/>
          </a:p>
        </p:txBody>
      </p:sp>
    </p:spTree>
    <p:extLst>
      <p:ext uri="{BB962C8B-B14F-4D97-AF65-F5344CB8AC3E}">
        <p14:creationId xmlns:p14="http://schemas.microsoft.com/office/powerpoint/2010/main" val="3216559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Unlike English, Chinese language words (characters) are not separated by spaces and therefore has one extra thing to do before annotation,  Professionals call this progress </a:t>
            </a:r>
            <a:r>
              <a:rPr lang="en-GB" b="1" dirty="0" smtClean="0"/>
              <a:t>segmentation</a:t>
            </a:r>
            <a:r>
              <a:rPr lang="en-GB" dirty="0" smtClean="0"/>
              <a:t>.</a:t>
            </a:r>
          </a:p>
        </p:txBody>
      </p:sp>
      <p:sp>
        <p:nvSpPr>
          <p:cNvPr id="4" name="Slide Number Placeholder 3"/>
          <p:cNvSpPr>
            <a:spLocks noGrp="1"/>
          </p:cNvSpPr>
          <p:nvPr>
            <p:ph type="sldNum" sz="quarter" idx="10"/>
          </p:nvPr>
        </p:nvSpPr>
        <p:spPr/>
        <p:txBody>
          <a:bodyPr/>
          <a:lstStyle/>
          <a:p>
            <a:fld id="{D23BEAC3-5234-433C-92D9-94E2DDF19A98}" type="slidenum">
              <a:rPr lang="en-GB" smtClean="0"/>
              <a:t>32</a:t>
            </a:fld>
            <a:endParaRPr lang="en-GB"/>
          </a:p>
        </p:txBody>
      </p:sp>
    </p:spTree>
    <p:extLst>
      <p:ext uri="{BB962C8B-B14F-4D97-AF65-F5344CB8AC3E}">
        <p14:creationId xmlns:p14="http://schemas.microsoft.com/office/powerpoint/2010/main" val="89099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professional programme (designed in China) that can do segmentation (and POS tagging as well) is called ICTCLAS, among others such as Stanford Word </a:t>
            </a:r>
            <a:r>
              <a:rPr lang="en-GB" dirty="0" err="1" smtClean="0"/>
              <a:t>Segmenter</a:t>
            </a:r>
            <a:r>
              <a:rPr lang="en-GB" dirty="0" smtClean="0"/>
              <a:t>, IK </a:t>
            </a:r>
            <a:r>
              <a:rPr lang="en-GB" dirty="0" err="1" smtClean="0"/>
              <a:t>Analyze</a:t>
            </a:r>
            <a:r>
              <a:rPr lang="en-GB" dirty="0" smtClean="0"/>
              <a:t> and </a:t>
            </a:r>
            <a:r>
              <a:rPr lang="en-GB" dirty="0" err="1" smtClean="0"/>
              <a:t>FudanNLP</a:t>
            </a:r>
            <a:r>
              <a:rPr lang="en-GB" dirty="0" smtClean="0"/>
              <a:t>. </a:t>
            </a:r>
          </a:p>
        </p:txBody>
      </p:sp>
      <p:sp>
        <p:nvSpPr>
          <p:cNvPr id="4" name="Slide Number Placeholder 3"/>
          <p:cNvSpPr>
            <a:spLocks noGrp="1"/>
          </p:cNvSpPr>
          <p:nvPr>
            <p:ph type="sldNum" sz="quarter" idx="10"/>
          </p:nvPr>
        </p:nvSpPr>
        <p:spPr/>
        <p:txBody>
          <a:bodyPr/>
          <a:lstStyle/>
          <a:p>
            <a:fld id="{D23BEAC3-5234-433C-92D9-94E2DDF19A98}" type="slidenum">
              <a:rPr lang="en-GB" smtClean="0"/>
              <a:t>33</a:t>
            </a:fld>
            <a:endParaRPr lang="en-GB"/>
          </a:p>
        </p:txBody>
      </p:sp>
    </p:spTree>
    <p:extLst>
      <p:ext uri="{BB962C8B-B14F-4D97-AF65-F5344CB8AC3E}">
        <p14:creationId xmlns:p14="http://schemas.microsoft.com/office/powerpoint/2010/main" val="188089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D23BEAC3-5234-433C-92D9-94E2DDF19A98}" type="slidenum">
              <a:rPr lang="en-GB" smtClean="0"/>
              <a:t>4</a:t>
            </a:fld>
            <a:endParaRPr lang="en-GB"/>
          </a:p>
        </p:txBody>
      </p:sp>
    </p:spTree>
    <p:extLst>
      <p:ext uri="{BB962C8B-B14F-4D97-AF65-F5344CB8AC3E}">
        <p14:creationId xmlns:p14="http://schemas.microsoft.com/office/powerpoint/2010/main" val="522437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Likewise, a body of POS tagged and syntactic structure annotated (parsed) Chinese texts would become more useful than a plain corpus. For example, it is possible to study the ratio of nouns and verbs in a particular text.  For another example, it’s possible to see the most popular sequence of adverbials of time and place when they appear at the same time in a sentence.</a:t>
            </a:r>
          </a:p>
        </p:txBody>
      </p:sp>
      <p:sp>
        <p:nvSpPr>
          <p:cNvPr id="4" name="Slide Number Placeholder 3"/>
          <p:cNvSpPr>
            <a:spLocks noGrp="1"/>
          </p:cNvSpPr>
          <p:nvPr>
            <p:ph type="sldNum" sz="quarter" idx="10"/>
          </p:nvPr>
        </p:nvSpPr>
        <p:spPr/>
        <p:txBody>
          <a:bodyPr/>
          <a:lstStyle/>
          <a:p>
            <a:fld id="{D23BEAC3-5234-433C-92D9-94E2DDF19A98}" type="slidenum">
              <a:rPr lang="en-GB" smtClean="0"/>
              <a:t>34</a:t>
            </a:fld>
            <a:endParaRPr lang="en-GB"/>
          </a:p>
        </p:txBody>
      </p:sp>
    </p:spTree>
    <p:extLst>
      <p:ext uri="{BB962C8B-B14F-4D97-AF65-F5344CB8AC3E}">
        <p14:creationId xmlns:p14="http://schemas.microsoft.com/office/powerpoint/2010/main" val="16130221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To facilitate the search (</a:t>
            </a:r>
            <a:r>
              <a:rPr lang="en-GB" dirty="0" err="1" smtClean="0"/>
              <a:t>concordancing</a:t>
            </a:r>
            <a:r>
              <a:rPr lang="en-GB" dirty="0" smtClean="0"/>
              <a:t>), you can use your CAT tool (such as Studio, Deja Vu and </a:t>
            </a:r>
            <a:r>
              <a:rPr lang="en-GB" dirty="0" err="1" smtClean="0"/>
              <a:t>SnowmanCat</a:t>
            </a:r>
            <a:r>
              <a:rPr lang="en-GB" dirty="0" smtClean="0"/>
              <a:t>) and other tools (</a:t>
            </a:r>
            <a:r>
              <a:rPr lang="en-GB" dirty="0" err="1" smtClean="0"/>
              <a:t>concordancers</a:t>
            </a:r>
            <a:r>
              <a:rPr lang="en-GB" dirty="0" smtClean="0"/>
              <a:t>) specifically designed for </a:t>
            </a:r>
            <a:r>
              <a:rPr lang="en-GB" dirty="0" err="1" smtClean="0"/>
              <a:t>concordancing</a:t>
            </a:r>
            <a:r>
              <a:rPr lang="en-GB" dirty="0" smtClean="0"/>
              <a:t> such as </a:t>
            </a:r>
            <a:r>
              <a:rPr lang="en-GB" dirty="0" err="1" smtClean="0"/>
              <a:t>WordSmith</a:t>
            </a:r>
            <a:r>
              <a:rPr lang="en-GB" dirty="0" smtClean="0"/>
              <a:t> Tools and </a:t>
            </a:r>
            <a:r>
              <a:rPr lang="en-GB" dirty="0" err="1" smtClean="0"/>
              <a:t>ParaConc</a:t>
            </a:r>
            <a:r>
              <a:rPr lang="en-GB" dirty="0" smtClean="0"/>
              <a:t>.</a:t>
            </a:r>
          </a:p>
        </p:txBody>
      </p:sp>
      <p:sp>
        <p:nvSpPr>
          <p:cNvPr id="4" name="Slide Number Placeholder 3"/>
          <p:cNvSpPr>
            <a:spLocks noGrp="1"/>
          </p:cNvSpPr>
          <p:nvPr>
            <p:ph type="sldNum" sz="quarter" idx="10"/>
          </p:nvPr>
        </p:nvSpPr>
        <p:spPr/>
        <p:txBody>
          <a:bodyPr/>
          <a:lstStyle/>
          <a:p>
            <a:fld id="{D23BEAC3-5234-433C-92D9-94E2DDF19A98}" type="slidenum">
              <a:rPr lang="en-GB" smtClean="0"/>
              <a:t>35</a:t>
            </a:fld>
            <a:endParaRPr lang="en-GB"/>
          </a:p>
        </p:txBody>
      </p:sp>
    </p:spTree>
    <p:extLst>
      <p:ext uri="{BB962C8B-B14F-4D97-AF65-F5344CB8AC3E}">
        <p14:creationId xmlns:p14="http://schemas.microsoft.com/office/powerpoint/2010/main" val="28517005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smtClean="0"/>
              <a:t>Helping you to create a corpus of your own, not only English but also Chinese</a:t>
            </a:r>
          </a:p>
          <a:p>
            <a:pPr marL="171450" indent="-171450">
              <a:buFont typeface="Arial" panose="020B0604020202020204" pitchFamily="34" charset="0"/>
              <a:buChar char="•"/>
            </a:pPr>
            <a:r>
              <a:rPr lang="en-GB" sz="1200" dirty="0" smtClean="0"/>
              <a:t>With segmentation and POS function into the Chinese texts in your corpus</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38</a:t>
            </a:fld>
            <a:endParaRPr lang="en-GB"/>
          </a:p>
        </p:txBody>
      </p:sp>
    </p:spTree>
    <p:extLst>
      <p:ext uri="{BB962C8B-B14F-4D97-AF65-F5344CB8AC3E}">
        <p14:creationId xmlns:p14="http://schemas.microsoft.com/office/powerpoint/2010/main" val="4023777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Tagged for parts of speech and grammatical categories</a:t>
            </a:r>
          </a:p>
          <a:p>
            <a:r>
              <a:rPr lang="en-GB" sz="1200" dirty="0" err="1" smtClean="0"/>
              <a:t>Concordancing</a:t>
            </a:r>
            <a:r>
              <a:rPr lang="en-GB" sz="1200" dirty="0" smtClean="0"/>
              <a:t> </a:t>
            </a:r>
            <a:r>
              <a:rPr lang="en-US" altLang="zh-CN" sz="1200" dirty="0" smtClean="0"/>
              <a:t>for </a:t>
            </a:r>
            <a:r>
              <a:rPr lang="en-GB" altLang="zh-CN" sz="1200" dirty="0" smtClean="0"/>
              <a:t>individual words (characters) </a:t>
            </a:r>
            <a:r>
              <a:rPr lang="en-GB" sz="1200" dirty="0" smtClean="0"/>
              <a:t>and analysis into the context (collocations) </a:t>
            </a:r>
          </a:p>
          <a:p>
            <a:r>
              <a:rPr lang="en-GB" sz="1200" dirty="0" smtClean="0"/>
              <a:t>Many other functions to be explored.</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39</a:t>
            </a:fld>
            <a:endParaRPr lang="en-GB"/>
          </a:p>
        </p:txBody>
      </p:sp>
    </p:spTree>
    <p:extLst>
      <p:ext uri="{BB962C8B-B14F-4D97-AF65-F5344CB8AC3E}">
        <p14:creationId xmlns:p14="http://schemas.microsoft.com/office/powerpoint/2010/main" val="42344330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Quantity matters but quality matters more, especially when you are expecting some of the texts you have collected to become your TMs.</a:t>
            </a:r>
          </a:p>
          <a:p>
            <a:pPr marL="171450" indent="-171450">
              <a:buFont typeface="Arial" panose="020B0604020202020204" pitchFamily="34" charset="0"/>
              <a:buChar char="•"/>
            </a:pPr>
            <a:r>
              <a:rPr lang="en-GB" b="1" dirty="0" smtClean="0">
                <a:solidFill>
                  <a:srgbClr val="FF0000"/>
                </a:solidFill>
              </a:rPr>
              <a:t>Make sure your collected texts, especially the translation, are of good quality. </a:t>
            </a:r>
          </a:p>
          <a:p>
            <a:pPr marL="171450" indent="-171450">
              <a:buFont typeface="Arial" panose="020B0604020202020204" pitchFamily="34" charset="0"/>
              <a:buChar char="•"/>
            </a:pPr>
            <a:r>
              <a:rPr lang="en-GB" dirty="0" smtClean="0"/>
              <a:t>Be aware of the issue of copyright. </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40</a:t>
            </a:fld>
            <a:endParaRPr lang="en-GB"/>
          </a:p>
        </p:txBody>
      </p:sp>
    </p:spTree>
    <p:extLst>
      <p:ext uri="{BB962C8B-B14F-4D97-AF65-F5344CB8AC3E}">
        <p14:creationId xmlns:p14="http://schemas.microsoft.com/office/powerpoint/2010/main" val="2236420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Hopefully, this research will contribute to bringing more professionals such as translators, translation trainers, translation trainees, language teachers and learners and others (dictionary compilers, terminologists, linguists, researchers, etc. ) closer to the point where they will make up their mind to create their first parallel corpus.</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41</a:t>
            </a:fld>
            <a:endParaRPr lang="en-GB"/>
          </a:p>
        </p:txBody>
      </p:sp>
    </p:spTree>
    <p:extLst>
      <p:ext uri="{BB962C8B-B14F-4D97-AF65-F5344CB8AC3E}">
        <p14:creationId xmlns:p14="http://schemas.microsoft.com/office/powerpoint/2010/main" val="27231012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43</a:t>
            </a:fld>
            <a:endParaRPr lang="en-GB"/>
          </a:p>
        </p:txBody>
      </p:sp>
    </p:spTree>
    <p:extLst>
      <p:ext uri="{BB962C8B-B14F-4D97-AF65-F5344CB8AC3E}">
        <p14:creationId xmlns:p14="http://schemas.microsoft.com/office/powerpoint/2010/main" val="10136531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44</a:t>
            </a:fld>
            <a:endParaRPr lang="en-GB"/>
          </a:p>
        </p:txBody>
      </p:sp>
    </p:spTree>
    <p:extLst>
      <p:ext uri="{BB962C8B-B14F-4D97-AF65-F5344CB8AC3E}">
        <p14:creationId xmlns:p14="http://schemas.microsoft.com/office/powerpoint/2010/main" val="810677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Language teachers and students would be able to use a parallel corpus to aid their language teaching and learning from a new perspective rather than the traditional perspective.</a:t>
            </a:r>
          </a:p>
          <a:p>
            <a:pPr marL="171450" indent="-171450">
              <a:buFont typeface="Arial" panose="020B0604020202020204" pitchFamily="34" charset="0"/>
              <a:buChar char="•"/>
            </a:pPr>
            <a:r>
              <a:rPr lang="en-GB" dirty="0" smtClean="0"/>
              <a:t>Other professions could also benefit from the achievement of the corpus technology including but not limited to machine translation, dictionary compilation, translation-related researchers.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5</a:t>
            </a:fld>
            <a:endParaRPr lang="en-GB"/>
          </a:p>
        </p:txBody>
      </p:sp>
    </p:spTree>
    <p:extLst>
      <p:ext uri="{BB962C8B-B14F-4D97-AF65-F5344CB8AC3E}">
        <p14:creationId xmlns:p14="http://schemas.microsoft.com/office/powerpoint/2010/main" val="656927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two approaches used in collecting raw data of parallel texts from the internet: </a:t>
            </a:r>
          </a:p>
          <a:p>
            <a:r>
              <a:rPr lang="en-GB" dirty="0" smtClean="0"/>
              <a:t>1. Pure Manual Approach and </a:t>
            </a:r>
          </a:p>
          <a:p>
            <a:r>
              <a:rPr lang="en-GB" dirty="0" smtClean="0"/>
              <a:t>2. Semi-automatic Approach</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6</a:t>
            </a:fld>
            <a:endParaRPr lang="en-GB"/>
          </a:p>
        </p:txBody>
      </p:sp>
    </p:spTree>
    <p:extLst>
      <p:ext uri="{BB962C8B-B14F-4D97-AF65-F5344CB8AC3E}">
        <p14:creationId xmlns:p14="http://schemas.microsoft.com/office/powerpoint/2010/main" val="824436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Pure Manual Approach</a:t>
            </a:r>
          </a:p>
          <a:p>
            <a:pPr marL="171450" indent="-171450">
              <a:buFont typeface="Arial" panose="020B0604020202020204" pitchFamily="34" charset="0"/>
              <a:buChar char="•"/>
            </a:pPr>
            <a:r>
              <a:rPr lang="en-GB" dirty="0" smtClean="0"/>
              <a:t>Where to start: </a:t>
            </a:r>
          </a:p>
          <a:p>
            <a:pPr>
              <a:buNone/>
            </a:pPr>
            <a:r>
              <a:rPr lang="en-GB" dirty="0" smtClean="0"/>
              <a:t>    1. Use the websites you already know from work</a:t>
            </a:r>
          </a:p>
          <a:p>
            <a:pPr>
              <a:buNone/>
            </a:pPr>
            <a:r>
              <a:rPr lang="en-GB" dirty="0" smtClean="0"/>
              <a:t>    2. use bilingual terms to search the internet in Google or another search engine for clues for example, </a:t>
            </a:r>
            <a:r>
              <a:rPr lang="en-GB" i="1" dirty="0" smtClean="0"/>
              <a:t>financial services </a:t>
            </a:r>
            <a:r>
              <a:rPr lang="zh-CN" altLang="en-US" i="1" dirty="0" smtClean="0"/>
              <a:t>金融服务</a:t>
            </a:r>
            <a:r>
              <a:rPr lang="en-GB" dirty="0" smtClean="0"/>
              <a:t>, </a:t>
            </a:r>
            <a:r>
              <a:rPr lang="en-GB" i="1" dirty="0" smtClean="0"/>
              <a:t>foreign exchange </a:t>
            </a:r>
            <a:r>
              <a:rPr lang="zh-CN" altLang="en-US" i="1" dirty="0" smtClean="0"/>
              <a:t>外汇</a:t>
            </a:r>
            <a:r>
              <a:rPr lang="en-GB" dirty="0" smtClean="0"/>
              <a:t>, </a:t>
            </a:r>
            <a:r>
              <a:rPr lang="en-GB" i="1" dirty="0" smtClean="0"/>
              <a:t>trading </a:t>
            </a:r>
            <a:r>
              <a:rPr lang="zh-CN" altLang="en-US" i="1" dirty="0" smtClean="0"/>
              <a:t>交易</a:t>
            </a:r>
            <a:r>
              <a:rPr lang="en-GB" dirty="0" smtClean="0"/>
              <a:t>, </a:t>
            </a:r>
            <a:r>
              <a:rPr lang="en-GB" i="1" dirty="0" smtClean="0"/>
              <a:t>platform </a:t>
            </a:r>
            <a:r>
              <a:rPr lang="zh-CN" altLang="en-US" i="1" dirty="0" smtClean="0"/>
              <a:t>平台</a:t>
            </a:r>
            <a:r>
              <a:rPr lang="en-GB" dirty="0" smtClean="0"/>
              <a:t>, </a:t>
            </a:r>
            <a:r>
              <a:rPr lang="en-GB" i="1" dirty="0" smtClean="0"/>
              <a:t>risks </a:t>
            </a:r>
            <a:r>
              <a:rPr lang="zh-CN" altLang="en-US" i="1" dirty="0" smtClean="0"/>
              <a:t>风险</a:t>
            </a:r>
            <a:r>
              <a:rPr lang="en-GB" dirty="0" smtClean="0"/>
              <a:t>, </a:t>
            </a:r>
            <a:r>
              <a:rPr lang="en-GB" i="1" dirty="0" smtClean="0"/>
              <a:t>terms and conditions </a:t>
            </a:r>
            <a:r>
              <a:rPr lang="zh-CN" altLang="en-US" i="1" dirty="0" smtClean="0"/>
              <a:t>条款和条件</a:t>
            </a:r>
            <a:endParaRPr lang="en-US" altLang="zh-CN" i="1" dirty="0" smtClean="0"/>
          </a:p>
          <a:p>
            <a:pPr marL="171450" indent="-171450">
              <a:buFont typeface="Arial" panose="020B0604020202020204" pitchFamily="34" charset="0"/>
              <a:buChar char="•"/>
            </a:pPr>
            <a:r>
              <a:rPr lang="en-GB" dirty="0" smtClean="0"/>
              <a:t>Select proper candidate sites and download them onto your local disk</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7</a:t>
            </a:fld>
            <a:endParaRPr lang="en-GB"/>
          </a:p>
        </p:txBody>
      </p:sp>
    </p:spTree>
    <p:extLst>
      <p:ext uri="{BB962C8B-B14F-4D97-AF65-F5344CB8AC3E}">
        <p14:creationId xmlns:p14="http://schemas.microsoft.com/office/powerpoint/2010/main" val="2372064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The parallel texts collected through keying bilingual terms into a search engine are very often mixed and need to be sorted into one language in one file for alignment.</a:t>
            </a:r>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8</a:t>
            </a:fld>
            <a:endParaRPr lang="en-GB"/>
          </a:p>
        </p:txBody>
      </p:sp>
    </p:spTree>
    <p:extLst>
      <p:ext uri="{BB962C8B-B14F-4D97-AF65-F5344CB8AC3E}">
        <p14:creationId xmlns:p14="http://schemas.microsoft.com/office/powerpoint/2010/main" val="390976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 order to attract separate files from the internet in which one file contains one language and the other file contains the other language, try other means such as keying a couple of key terms in English first and then type in </a:t>
            </a:r>
            <a:r>
              <a:rPr lang="zh-CN" altLang="en-US" dirty="0" smtClean="0"/>
              <a:t>中文版，简体版，繁体版</a:t>
            </a:r>
            <a:r>
              <a:rPr lang="en-GB" altLang="zh-CN"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9</a:t>
            </a:fld>
            <a:endParaRPr lang="en-GB"/>
          </a:p>
        </p:txBody>
      </p:sp>
    </p:spTree>
    <p:extLst>
      <p:ext uri="{BB962C8B-B14F-4D97-AF65-F5344CB8AC3E}">
        <p14:creationId xmlns:p14="http://schemas.microsoft.com/office/powerpoint/2010/main" val="3753006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 this purpose, you may also try to replace the language code of one language with the code of the other language in the URL, for example, from </a:t>
            </a:r>
            <a:r>
              <a:rPr lang="en-GB" dirty="0" err="1" smtClean="0"/>
              <a:t>en</a:t>
            </a:r>
            <a:r>
              <a:rPr lang="en-GB" dirty="0" smtClean="0"/>
              <a:t> to </a:t>
            </a:r>
            <a:r>
              <a:rPr lang="en-GB" dirty="0" err="1" smtClean="0"/>
              <a:t>cn</a:t>
            </a:r>
            <a:r>
              <a:rPr lang="en-GB" dirty="0" smtClean="0"/>
              <a:t>, or </a:t>
            </a:r>
            <a:r>
              <a:rPr lang="en-GB" dirty="0" err="1" smtClean="0"/>
              <a:t>en</a:t>
            </a:r>
            <a:r>
              <a:rPr lang="en-GB" dirty="0" smtClean="0"/>
              <a:t> to </a:t>
            </a:r>
            <a:r>
              <a:rPr lang="en-GB" dirty="0" err="1" smtClean="0"/>
              <a:t>ch</a:t>
            </a:r>
            <a:r>
              <a:rPr lang="en-GB" dirty="0" smtClean="0"/>
              <a:t>, or </a:t>
            </a:r>
            <a:r>
              <a:rPr lang="en-GB" dirty="0" err="1" smtClean="0"/>
              <a:t>en</a:t>
            </a:r>
            <a:r>
              <a:rPr lang="en-GB" dirty="0" smtClean="0"/>
              <a:t> to </a:t>
            </a:r>
            <a:r>
              <a:rPr lang="en-GB" dirty="0" err="1" smtClean="0"/>
              <a:t>zh</a:t>
            </a:r>
            <a:endParaRPr lang="en-GB" dirty="0" smtClean="0"/>
          </a:p>
          <a:p>
            <a:endParaRPr lang="en-GB" dirty="0"/>
          </a:p>
        </p:txBody>
      </p:sp>
      <p:sp>
        <p:nvSpPr>
          <p:cNvPr id="4" name="Slide Number Placeholder 3"/>
          <p:cNvSpPr>
            <a:spLocks noGrp="1"/>
          </p:cNvSpPr>
          <p:nvPr>
            <p:ph type="sldNum" sz="quarter" idx="10"/>
          </p:nvPr>
        </p:nvSpPr>
        <p:spPr/>
        <p:txBody>
          <a:bodyPr/>
          <a:lstStyle/>
          <a:p>
            <a:fld id="{D23BEAC3-5234-433C-92D9-94E2DDF19A98}" type="slidenum">
              <a:rPr lang="en-GB" smtClean="0"/>
              <a:t>10</a:t>
            </a:fld>
            <a:endParaRPr lang="en-GB"/>
          </a:p>
        </p:txBody>
      </p:sp>
    </p:spTree>
    <p:extLst>
      <p:ext uri="{BB962C8B-B14F-4D97-AF65-F5344CB8AC3E}">
        <p14:creationId xmlns:p14="http://schemas.microsoft.com/office/powerpoint/2010/main" val="319007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ABE7E-565A-4ADF-8088-48F621CAAD40}" type="datetimeFigureOut">
              <a:rPr lang="en-GB" smtClean="0"/>
              <a:pPr/>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567E4C-DD2D-4037-9685-C1EEE7E9704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81ABE7E-565A-4ADF-8088-48F621CAAD40}" type="datetimeFigureOut">
              <a:rPr lang="en-GB" smtClean="0"/>
              <a:pPr/>
              <a:t>08/11/2016</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1567E4C-DD2D-4037-9685-C1EEE7E9704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EKlkZEkLL8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yS1_BVi_YJ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ranslate.google.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ranslate.google.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3559"/>
            <a:ext cx="7772400" cy="2052227"/>
          </a:xfrm>
        </p:spPr>
        <p:txBody>
          <a:bodyPr>
            <a:normAutofit fontScale="90000"/>
          </a:bodyPr>
          <a:lstStyle/>
          <a:p>
            <a:r>
              <a:rPr lang="en-GB" sz="4000" b="1" dirty="0" smtClean="0"/>
              <a:t>Drawing a Route Map of Making a Small Domain-Specific Parallel Corpus for Translators and Beyond</a:t>
            </a:r>
            <a:r>
              <a:rPr lang="en-GB" sz="4000" dirty="0" smtClean="0"/>
              <a:t/>
            </a:r>
            <a:br>
              <a:rPr lang="en-GB" sz="4000" dirty="0" smtClean="0"/>
            </a:br>
            <a:r>
              <a:rPr lang="en-GB" sz="4000" dirty="0" smtClean="0"/>
              <a:t/>
            </a:r>
            <a:br>
              <a:rPr lang="en-GB" sz="4000" dirty="0" smtClean="0"/>
            </a:br>
            <a:endParaRPr lang="en-GB" sz="3300" dirty="0"/>
          </a:p>
        </p:txBody>
      </p:sp>
      <p:sp>
        <p:nvSpPr>
          <p:cNvPr id="3" name="Subtitle 2"/>
          <p:cNvSpPr>
            <a:spLocks noGrp="1"/>
          </p:cNvSpPr>
          <p:nvPr>
            <p:ph type="subTitle" idx="1"/>
          </p:nvPr>
        </p:nvSpPr>
        <p:spPr>
          <a:xfrm>
            <a:off x="1371600" y="2625756"/>
            <a:ext cx="6400800" cy="1603344"/>
          </a:xfrm>
        </p:spPr>
        <p:txBody>
          <a:bodyPr>
            <a:normAutofit fontScale="62500" lnSpcReduction="20000"/>
          </a:bodyPr>
          <a:lstStyle/>
          <a:p>
            <a:r>
              <a:rPr lang="en-GB" dirty="0" smtClean="0"/>
              <a:t>(Fred) X. </a:t>
            </a:r>
            <a:r>
              <a:rPr lang="en-GB" dirty="0" err="1" smtClean="0"/>
              <a:t>Guo</a:t>
            </a:r>
            <a:r>
              <a:rPr lang="en-GB" dirty="0" smtClean="0"/>
              <a:t> </a:t>
            </a:r>
          </a:p>
          <a:p>
            <a:r>
              <a:rPr lang="en-GB" dirty="0" smtClean="0"/>
              <a:t>PhD in Corpus Linguistics</a:t>
            </a:r>
          </a:p>
          <a:p>
            <a:r>
              <a:rPr lang="en-GB" dirty="0" smtClean="0"/>
              <a:t>Off-campus MA Supervisor of HNU</a:t>
            </a:r>
          </a:p>
          <a:p>
            <a:r>
              <a:rPr lang="en-GB" dirty="0" smtClean="0"/>
              <a:t>Freelance Translator and Researcher</a:t>
            </a:r>
          </a:p>
          <a:p>
            <a:r>
              <a:rPr lang="en-GB" dirty="0" smtClean="0"/>
              <a:t>For TC38 London, November 17 &amp; 18, 2016</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419623"/>
            <a:ext cx="8229600" cy="3175000"/>
          </a:xfrm>
        </p:spPr>
        <p:txBody>
          <a:bodyPr>
            <a:normAutofit lnSpcReduction="10000"/>
          </a:bodyPr>
          <a:lstStyle/>
          <a:p>
            <a:r>
              <a:rPr lang="en-GB" dirty="0" smtClean="0"/>
              <a:t>Another possibility:</a:t>
            </a:r>
          </a:p>
          <a:p>
            <a:pPr lvl="1"/>
            <a:r>
              <a:rPr lang="en-GB" dirty="0" smtClean="0"/>
              <a:t>try </a:t>
            </a:r>
            <a:r>
              <a:rPr lang="en-GB" dirty="0" smtClean="0"/>
              <a:t>to replace the language code </a:t>
            </a:r>
            <a:r>
              <a:rPr lang="en-GB" dirty="0" smtClean="0"/>
              <a:t>(e.g</a:t>
            </a:r>
            <a:r>
              <a:rPr lang="en-GB" dirty="0" smtClean="0"/>
              <a:t>. in URLs) </a:t>
            </a:r>
            <a:r>
              <a:rPr lang="en-GB" dirty="0" smtClean="0"/>
              <a:t>of </a:t>
            </a:r>
            <a:r>
              <a:rPr lang="en-GB" dirty="0" smtClean="0"/>
              <a:t>one language with the code of the other language in the URL, for </a:t>
            </a:r>
            <a:r>
              <a:rPr lang="en-GB" dirty="0" smtClean="0"/>
              <a:t>example</a:t>
            </a:r>
          </a:p>
          <a:p>
            <a:pPr lvl="2"/>
            <a:r>
              <a:rPr lang="en-GB" dirty="0" smtClean="0"/>
              <a:t>from </a:t>
            </a:r>
            <a:r>
              <a:rPr lang="en-GB" dirty="0" smtClean="0"/>
              <a:t>en to </a:t>
            </a:r>
            <a:r>
              <a:rPr lang="en-GB" dirty="0" err="1" smtClean="0"/>
              <a:t>cn</a:t>
            </a:r>
            <a:r>
              <a:rPr lang="en-GB" dirty="0" smtClean="0"/>
              <a:t>, or </a:t>
            </a:r>
            <a:endParaRPr lang="en-GB" dirty="0" smtClean="0"/>
          </a:p>
          <a:p>
            <a:pPr lvl="2"/>
            <a:r>
              <a:rPr lang="en-GB" dirty="0" err="1" smtClean="0"/>
              <a:t>en</a:t>
            </a:r>
            <a:r>
              <a:rPr lang="en-GB" dirty="0" smtClean="0"/>
              <a:t> </a:t>
            </a:r>
            <a:r>
              <a:rPr lang="en-GB" dirty="0" smtClean="0"/>
              <a:t>to </a:t>
            </a:r>
            <a:r>
              <a:rPr lang="en-GB" dirty="0" err="1" smtClean="0"/>
              <a:t>ch</a:t>
            </a:r>
            <a:r>
              <a:rPr lang="en-GB" dirty="0" smtClean="0"/>
              <a:t>, or </a:t>
            </a:r>
            <a:endParaRPr lang="en-GB" dirty="0" smtClean="0"/>
          </a:p>
          <a:p>
            <a:pPr lvl="2"/>
            <a:r>
              <a:rPr lang="en-GB" dirty="0" err="1" smtClean="0"/>
              <a:t>en</a:t>
            </a:r>
            <a:r>
              <a:rPr lang="en-GB" dirty="0" smtClean="0"/>
              <a:t> </a:t>
            </a:r>
            <a:r>
              <a:rPr lang="en-GB" dirty="0" smtClean="0"/>
              <a:t>to </a:t>
            </a:r>
            <a:r>
              <a:rPr lang="en-GB" dirty="0" err="1" smtClean="0"/>
              <a:t>zh</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275605"/>
            <a:ext cx="8229600" cy="3319017"/>
          </a:xfrm>
        </p:spPr>
        <p:txBody>
          <a:bodyPr>
            <a:normAutofit fontScale="92500" lnSpcReduction="20000"/>
          </a:bodyPr>
          <a:lstStyle/>
          <a:p>
            <a:r>
              <a:rPr lang="en-GB" dirty="0" smtClean="0"/>
              <a:t>Separating mixed languages in a </a:t>
            </a:r>
            <a:r>
              <a:rPr lang="en-GB" dirty="0" smtClean="0"/>
              <a:t>file:</a:t>
            </a:r>
          </a:p>
          <a:p>
            <a:pPr lvl="1"/>
            <a:r>
              <a:rPr lang="en-GB" dirty="0" smtClean="0"/>
              <a:t>can </a:t>
            </a:r>
            <a:r>
              <a:rPr lang="en-GB" dirty="0" smtClean="0"/>
              <a:t>be done in various ways, but </a:t>
            </a:r>
            <a:endParaRPr lang="en-GB" dirty="0" smtClean="0"/>
          </a:p>
          <a:p>
            <a:pPr lvl="1"/>
            <a:r>
              <a:rPr lang="en-GB" dirty="0" smtClean="0"/>
              <a:t>key principle: use </a:t>
            </a:r>
            <a:r>
              <a:rPr lang="en-GB" dirty="0" smtClean="0"/>
              <a:t>delimiters to define </a:t>
            </a:r>
            <a:r>
              <a:rPr lang="en-GB" dirty="0" smtClean="0"/>
              <a:t>language boundaries.</a:t>
            </a:r>
            <a:endParaRPr lang="en-GB" dirty="0" smtClean="0"/>
          </a:p>
          <a:p>
            <a:r>
              <a:rPr lang="en-GB" dirty="0" smtClean="0"/>
              <a:t>Basic tools: </a:t>
            </a:r>
            <a:r>
              <a:rPr lang="en-GB" dirty="0"/>
              <a:t>Regular </a:t>
            </a:r>
            <a:r>
              <a:rPr lang="en-GB" dirty="0" smtClean="0"/>
              <a:t>expressions and </a:t>
            </a:r>
            <a:r>
              <a:rPr lang="en-GB" dirty="0" smtClean="0"/>
              <a:t>MS </a:t>
            </a:r>
            <a:r>
              <a:rPr lang="en-GB" dirty="0" smtClean="0"/>
              <a:t>Excel </a:t>
            </a:r>
            <a:endParaRPr lang="en-GB" dirty="0" smtClean="0"/>
          </a:p>
          <a:p>
            <a:r>
              <a:rPr lang="en-GB" dirty="0" smtClean="0"/>
              <a:t>Advanced tools, use of which saves time, e.g.:</a:t>
            </a:r>
          </a:p>
          <a:p>
            <a:pPr lvl="1"/>
            <a:r>
              <a:rPr lang="en-GB" dirty="0" smtClean="0"/>
              <a:t>Replace Pioneer,</a:t>
            </a:r>
          </a:p>
          <a:p>
            <a:pPr lvl="1"/>
            <a:r>
              <a:rPr lang="zh-CN" altLang="en-US" dirty="0" smtClean="0"/>
              <a:t>雪</a:t>
            </a:r>
            <a:r>
              <a:rPr lang="zh-CN" altLang="en-US" dirty="0" smtClean="0"/>
              <a:t>人</a:t>
            </a:r>
            <a:r>
              <a:rPr lang="en-GB" altLang="zh-CN" dirty="0" smtClean="0"/>
              <a:t>CAT (Snowman-CAT or </a:t>
            </a:r>
            <a:r>
              <a:rPr lang="en-GB" altLang="zh-CN" dirty="0" err="1" smtClean="0"/>
              <a:t>Xue</a:t>
            </a:r>
            <a:r>
              <a:rPr lang="en-GB" altLang="zh-CN" dirty="0" smtClean="0"/>
              <a:t>-Ren-CAT</a:t>
            </a:r>
            <a:r>
              <a:rPr lang="en-GB" altLang="zh-CN" dirty="0" smtClean="0"/>
              <a:t>)</a:t>
            </a:r>
            <a:r>
              <a:rPr lang="en-GB" dirty="0" smtClean="0"/>
              <a:t>.</a:t>
            </a: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635645"/>
            <a:ext cx="8229600" cy="2958977"/>
          </a:xfrm>
        </p:spPr>
        <p:txBody>
          <a:bodyPr anchor="ctr"/>
          <a:lstStyle/>
          <a:p>
            <a:pPr marL="0" indent="0" algn="ctr">
              <a:buNone/>
            </a:pPr>
            <a:r>
              <a:rPr lang="en-GB" i="1" dirty="0" smtClean="0"/>
              <a:t>See </a:t>
            </a:r>
            <a:r>
              <a:rPr lang="en-GB" i="1" dirty="0" smtClean="0"/>
              <a:t>my full paper </a:t>
            </a:r>
            <a:r>
              <a:rPr lang="en-GB" i="1" dirty="0" smtClean="0"/>
              <a:t>for </a:t>
            </a:r>
            <a:r>
              <a:rPr lang="en-GB" i="1" dirty="0" smtClean="0"/>
              <a:t>details of this process.</a:t>
            </a:r>
            <a:endParaRPr lang="en-GB"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563637"/>
            <a:ext cx="8229600" cy="3030985"/>
          </a:xfrm>
        </p:spPr>
        <p:txBody>
          <a:bodyPr>
            <a:normAutofit/>
          </a:bodyPr>
          <a:lstStyle/>
          <a:p>
            <a:r>
              <a:rPr lang="en-GB" dirty="0" smtClean="0"/>
              <a:t>The outcome of data collection for a single piece of parallel texts would </a:t>
            </a:r>
            <a:r>
              <a:rPr lang="en-GB" dirty="0" smtClean="0"/>
              <a:t>be:</a:t>
            </a:r>
            <a:endParaRPr lang="en-GB" dirty="0"/>
          </a:p>
          <a:p>
            <a:pPr lvl="1"/>
            <a:r>
              <a:rPr lang="en-GB" dirty="0" smtClean="0">
                <a:solidFill>
                  <a:srgbClr val="FF0000"/>
                </a:solidFill>
              </a:rPr>
              <a:t>Source </a:t>
            </a:r>
            <a:r>
              <a:rPr lang="en-GB" dirty="0" smtClean="0">
                <a:solidFill>
                  <a:srgbClr val="FF0000"/>
                </a:solidFill>
              </a:rPr>
              <a:t>language in one </a:t>
            </a:r>
            <a:r>
              <a:rPr lang="en-GB" dirty="0" smtClean="0">
                <a:solidFill>
                  <a:srgbClr val="FF0000"/>
                </a:solidFill>
              </a:rPr>
              <a:t>file, translation </a:t>
            </a:r>
            <a:r>
              <a:rPr lang="en-GB" dirty="0" smtClean="0">
                <a:solidFill>
                  <a:srgbClr val="FF0000"/>
                </a:solidFill>
              </a:rPr>
              <a:t>language in another file, preferably </a:t>
            </a:r>
            <a:endParaRPr lang="en-GB" dirty="0" smtClean="0">
              <a:solidFill>
                <a:srgbClr val="FF0000"/>
              </a:solidFill>
            </a:endParaRPr>
          </a:p>
          <a:p>
            <a:pPr lvl="1"/>
            <a:r>
              <a:rPr lang="en-GB" dirty="0" smtClean="0">
                <a:solidFill>
                  <a:srgbClr val="FF0000"/>
                </a:solidFill>
              </a:rPr>
              <a:t>in </a:t>
            </a:r>
            <a:r>
              <a:rPr lang="en-GB" dirty="0" smtClean="0">
                <a:solidFill>
                  <a:srgbClr val="FF0000"/>
                </a:solidFill>
              </a:rPr>
              <a:t>the same type of file format </a:t>
            </a:r>
            <a:r>
              <a:rPr lang="en-GB" dirty="0" smtClean="0">
                <a:solidFill>
                  <a:srgbClr val="FF0000"/>
                </a:solidFill>
              </a:rPr>
              <a:t>(doc, </a:t>
            </a:r>
            <a:r>
              <a:rPr lang="en-GB" dirty="0" err="1" smtClean="0">
                <a:solidFill>
                  <a:srgbClr val="FF0000"/>
                </a:solidFill>
              </a:rPr>
              <a:t>docx</a:t>
            </a:r>
            <a:r>
              <a:rPr lang="en-GB" dirty="0" smtClean="0">
                <a:solidFill>
                  <a:srgbClr val="FF0000"/>
                </a:solidFill>
              </a:rPr>
              <a:t>, </a:t>
            </a:r>
            <a:r>
              <a:rPr lang="en-GB" dirty="0" smtClean="0">
                <a:solidFill>
                  <a:srgbClr val="FF0000"/>
                </a:solidFill>
              </a:rPr>
              <a:t>rtf, even </a:t>
            </a:r>
            <a:r>
              <a:rPr lang="en-GB" dirty="0" smtClean="0">
                <a:solidFill>
                  <a:srgbClr val="FF0000"/>
                </a:solidFill>
              </a:rPr>
              <a:t>txt, etc</a:t>
            </a:r>
            <a:r>
              <a:rPr lang="en-GB" dirty="0" smtClean="0">
                <a:solidFill>
                  <a:srgbClr val="FF0000"/>
                </a:solidFill>
              </a:rPr>
              <a:t>.)</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Step 1 Collecting the raw data: </a:t>
            </a:r>
            <a:r>
              <a:rPr lang="en-GB" sz="3200" dirty="0" smtClean="0"/>
              <a:t/>
            </a:r>
            <a:br>
              <a:rPr lang="en-GB" sz="3200" dirty="0" smtClean="0"/>
            </a:br>
            <a:r>
              <a:rPr lang="en-GB" sz="3200" dirty="0" smtClean="0"/>
              <a:t>2. </a:t>
            </a:r>
            <a:r>
              <a:rPr lang="en-GB" sz="3200" dirty="0" smtClean="0"/>
              <a:t>Semi-Automatic </a:t>
            </a:r>
            <a:r>
              <a:rPr lang="en-GB" sz="3200" dirty="0" smtClean="0"/>
              <a:t>Approach </a:t>
            </a:r>
            <a:endParaRPr lang="en-GB" sz="3200" dirty="0"/>
          </a:p>
        </p:txBody>
      </p:sp>
      <p:sp>
        <p:nvSpPr>
          <p:cNvPr id="3" name="Content Placeholder 2"/>
          <p:cNvSpPr>
            <a:spLocks noGrp="1"/>
          </p:cNvSpPr>
          <p:nvPr>
            <p:ph idx="1"/>
          </p:nvPr>
        </p:nvSpPr>
        <p:spPr>
          <a:xfrm>
            <a:off x="457200" y="1275605"/>
            <a:ext cx="8363272" cy="3319017"/>
          </a:xfrm>
        </p:spPr>
        <p:txBody>
          <a:bodyPr>
            <a:normAutofit fontScale="85000" lnSpcReduction="10000"/>
          </a:bodyPr>
          <a:lstStyle/>
          <a:p>
            <a:r>
              <a:rPr lang="en-GB" dirty="0" smtClean="0"/>
              <a:t>Extensive </a:t>
            </a:r>
            <a:r>
              <a:rPr lang="en-GB" dirty="0" smtClean="0"/>
              <a:t>research carried out in parallel text collection through </a:t>
            </a:r>
            <a:r>
              <a:rPr lang="en-GB" dirty="0" smtClean="0"/>
              <a:t>programs, </a:t>
            </a:r>
            <a:r>
              <a:rPr lang="en-GB" dirty="0" smtClean="0"/>
              <a:t>such </a:t>
            </a:r>
            <a:r>
              <a:rPr lang="en-GB" dirty="0" smtClean="0"/>
              <a:t>as:</a:t>
            </a:r>
          </a:p>
          <a:p>
            <a:r>
              <a:rPr lang="en-GB" dirty="0" smtClean="0"/>
              <a:t>Parallel </a:t>
            </a:r>
            <a:r>
              <a:rPr lang="en-GB" dirty="0"/>
              <a:t>Text Miner (</a:t>
            </a:r>
            <a:r>
              <a:rPr lang="en-GB" dirty="0" err="1"/>
              <a:t>Nie</a:t>
            </a:r>
            <a:r>
              <a:rPr lang="en-GB" dirty="0"/>
              <a:t>, 1999</a:t>
            </a:r>
            <a:r>
              <a:rPr lang="en-GB" dirty="0" smtClean="0"/>
              <a:t>)</a:t>
            </a:r>
          </a:p>
          <a:p>
            <a:r>
              <a:rPr lang="en-GB" dirty="0" smtClean="0"/>
              <a:t>STRAND </a:t>
            </a:r>
            <a:r>
              <a:rPr lang="en-GB" dirty="0"/>
              <a:t>(</a:t>
            </a:r>
            <a:r>
              <a:rPr lang="en-GB" dirty="0" err="1"/>
              <a:t>Resnik</a:t>
            </a:r>
            <a:r>
              <a:rPr lang="en-GB" dirty="0"/>
              <a:t>, 2003), </a:t>
            </a:r>
            <a:endParaRPr lang="en-GB" dirty="0" smtClean="0"/>
          </a:p>
          <a:p>
            <a:r>
              <a:rPr lang="en-GB" dirty="0" smtClean="0"/>
              <a:t>Bilingual </a:t>
            </a:r>
            <a:r>
              <a:rPr lang="en-GB" dirty="0"/>
              <a:t>Internet Text Search (Ma and </a:t>
            </a:r>
            <a:r>
              <a:rPr lang="en-GB" dirty="0" err="1"/>
              <a:t>Liberman</a:t>
            </a:r>
            <a:r>
              <a:rPr lang="en-GB" dirty="0"/>
              <a:t>, 1999</a:t>
            </a:r>
            <a:r>
              <a:rPr lang="en-GB" dirty="0" smtClean="0"/>
              <a:t>)</a:t>
            </a:r>
          </a:p>
          <a:p>
            <a:r>
              <a:rPr lang="en-GB" dirty="0" smtClean="0"/>
              <a:t>the </a:t>
            </a:r>
            <a:r>
              <a:rPr lang="en-GB" dirty="0"/>
              <a:t>Parallel Text Identification System (Chen et al. 2004</a:t>
            </a:r>
            <a:r>
              <a:rPr lang="en-GB" dirty="0" smtClean="0"/>
              <a:t>)</a:t>
            </a:r>
          </a:p>
          <a:p>
            <a:r>
              <a:rPr lang="en-GB" sz="3800" b="1" dirty="0" err="1" smtClean="0"/>
              <a:t>Wget</a:t>
            </a:r>
            <a:r>
              <a:rPr lang="en-GB"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r>
              <a:rPr lang="en-GB" sz="3200" dirty="0" smtClean="0"/>
              <a:t/>
            </a:r>
            <a:br>
              <a:rPr lang="en-GB" sz="3200" dirty="0" smtClean="0"/>
            </a:br>
            <a:r>
              <a:rPr lang="en-GB" sz="3200" dirty="0" smtClean="0"/>
              <a:t>2. </a:t>
            </a:r>
            <a:r>
              <a:rPr lang="en-GB" sz="3200" dirty="0" smtClean="0"/>
              <a:t>Semi-Automatic </a:t>
            </a:r>
            <a:r>
              <a:rPr lang="en-GB" sz="3200" dirty="0" smtClean="0"/>
              <a:t>Approach </a:t>
            </a:r>
            <a:endParaRPr lang="en-GB" sz="3200" dirty="0"/>
          </a:p>
        </p:txBody>
      </p:sp>
      <p:sp>
        <p:nvSpPr>
          <p:cNvPr id="3" name="Content Placeholder 2"/>
          <p:cNvSpPr>
            <a:spLocks noGrp="1"/>
          </p:cNvSpPr>
          <p:nvPr>
            <p:ph idx="1"/>
          </p:nvPr>
        </p:nvSpPr>
        <p:spPr>
          <a:xfrm>
            <a:off x="457200" y="1275605"/>
            <a:ext cx="8229600" cy="3319017"/>
          </a:xfrm>
        </p:spPr>
        <p:txBody>
          <a:bodyPr>
            <a:normAutofit fontScale="62500" lnSpcReduction="20000"/>
          </a:bodyPr>
          <a:lstStyle/>
          <a:p>
            <a:r>
              <a:rPr lang="en-GB" sz="3400" dirty="0" smtClean="0"/>
              <a:t>Introducing </a:t>
            </a:r>
            <a:r>
              <a:rPr lang="en-GB" sz="3400" b="1" dirty="0" err="1" smtClean="0"/>
              <a:t>Wget</a:t>
            </a:r>
            <a:endParaRPr lang="en-GB" sz="3400" b="1" dirty="0"/>
          </a:p>
          <a:p>
            <a:pPr lvl="1"/>
            <a:r>
              <a:rPr lang="en-GB" sz="3400" dirty="0" smtClean="0"/>
              <a:t>helps download websites</a:t>
            </a:r>
          </a:p>
          <a:p>
            <a:pPr lvl="1"/>
            <a:r>
              <a:rPr lang="en-GB" sz="3400" dirty="0" smtClean="0"/>
              <a:t>works </a:t>
            </a:r>
            <a:r>
              <a:rPr lang="en-GB" sz="3400" dirty="0"/>
              <a:t>in </a:t>
            </a:r>
            <a:r>
              <a:rPr lang="en-GB" sz="3400" dirty="0" smtClean="0"/>
              <a:t>Unix command </a:t>
            </a:r>
            <a:r>
              <a:rPr lang="en-GB" sz="3400" dirty="0" smtClean="0"/>
              <a:t>prompt</a:t>
            </a:r>
          </a:p>
          <a:p>
            <a:pPr lvl="2"/>
            <a:r>
              <a:rPr lang="en-GB" sz="2600" dirty="0" smtClean="0"/>
              <a:t>be </a:t>
            </a:r>
            <a:r>
              <a:rPr lang="en-GB" sz="2600" dirty="0" smtClean="0"/>
              <a:t>ready to open RUN in </a:t>
            </a:r>
            <a:r>
              <a:rPr lang="en-GB" sz="2600" dirty="0" smtClean="0"/>
              <a:t>Windows, and</a:t>
            </a:r>
          </a:p>
          <a:p>
            <a:pPr lvl="2"/>
            <a:r>
              <a:rPr lang="en-GB" sz="2600" dirty="0" smtClean="0"/>
              <a:t>type </a:t>
            </a:r>
            <a:r>
              <a:rPr lang="en-GB" sz="2600" dirty="0" smtClean="0"/>
              <a:t>names of directories and various commands for the programme to execute in </a:t>
            </a:r>
            <a:r>
              <a:rPr lang="en-GB" sz="2600" dirty="0" err="1" smtClean="0"/>
              <a:t>Wget</a:t>
            </a:r>
            <a:r>
              <a:rPr lang="en-GB" sz="2600" dirty="0" smtClean="0"/>
              <a:t>, </a:t>
            </a:r>
          </a:p>
          <a:p>
            <a:pPr marL="114300" indent="0">
              <a:buNone/>
            </a:pPr>
            <a:r>
              <a:rPr lang="en-GB" sz="3800" dirty="0" smtClean="0"/>
              <a:t>so:</a:t>
            </a:r>
          </a:p>
          <a:p>
            <a:r>
              <a:rPr lang="en-GB" dirty="0"/>
              <a:t>get </a:t>
            </a:r>
            <a:r>
              <a:rPr lang="en-GB" dirty="0" smtClean="0"/>
              <a:t>addresses </a:t>
            </a:r>
            <a:r>
              <a:rPr lang="en-GB" dirty="0"/>
              <a:t>of the </a:t>
            </a:r>
            <a:r>
              <a:rPr lang="en-GB" dirty="0" smtClean="0"/>
              <a:t>websites </a:t>
            </a:r>
            <a:r>
              <a:rPr lang="en-GB" dirty="0"/>
              <a:t>(</a:t>
            </a:r>
            <a:r>
              <a:rPr lang="en-GB" dirty="0" smtClean="0"/>
              <a:t>URLs) of online </a:t>
            </a:r>
            <a:r>
              <a:rPr lang="en-GB" dirty="0"/>
              <a:t>parallel </a:t>
            </a:r>
            <a:r>
              <a:rPr lang="en-GB" dirty="0" smtClean="0"/>
              <a:t>texts; prepare URLs </a:t>
            </a:r>
            <a:r>
              <a:rPr lang="en-GB" dirty="0"/>
              <a:t>of relevant websites containing the targeted parallel texts.</a:t>
            </a:r>
          </a:p>
          <a:p>
            <a:r>
              <a:rPr lang="en-GB" dirty="0" smtClean="0"/>
              <a:t>(Some </a:t>
            </a:r>
            <a:r>
              <a:rPr lang="en-GB" dirty="0"/>
              <a:t>people make a list of websites first and then pass the list for </a:t>
            </a:r>
            <a:r>
              <a:rPr lang="en-GB" dirty="0" err="1"/>
              <a:t>Wget</a:t>
            </a:r>
            <a:r>
              <a:rPr lang="en-GB" dirty="0"/>
              <a:t> to download </a:t>
            </a:r>
            <a:r>
              <a:rPr lang="en-GB" dirty="0" smtClean="0"/>
              <a:t>them).</a:t>
            </a:r>
            <a:endParaRPr lang="en-GB" dirty="0"/>
          </a:p>
          <a:p>
            <a:pPr lvl="2"/>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r>
              <a:rPr lang="en-GB" sz="3200" dirty="0" smtClean="0"/>
              <a:t/>
            </a:r>
            <a:br>
              <a:rPr lang="en-GB" sz="3200" dirty="0" smtClean="0"/>
            </a:br>
            <a:r>
              <a:rPr lang="en-GB" sz="3200" dirty="0" smtClean="0"/>
              <a:t>2. </a:t>
            </a:r>
            <a:r>
              <a:rPr lang="en-GB" sz="3200" dirty="0" smtClean="0"/>
              <a:t>Semi-Automatic </a:t>
            </a:r>
            <a:r>
              <a:rPr lang="en-GB" sz="3200" dirty="0" smtClean="0"/>
              <a:t>Approach </a:t>
            </a:r>
            <a:endParaRPr lang="en-GB" sz="3200" dirty="0"/>
          </a:p>
        </p:txBody>
      </p:sp>
      <p:sp>
        <p:nvSpPr>
          <p:cNvPr id="3" name="Content Placeholder 2"/>
          <p:cNvSpPr>
            <a:spLocks noGrp="1"/>
          </p:cNvSpPr>
          <p:nvPr>
            <p:ph idx="1"/>
          </p:nvPr>
        </p:nvSpPr>
        <p:spPr>
          <a:xfrm>
            <a:off x="457200" y="1347613"/>
            <a:ext cx="8229600" cy="3247009"/>
          </a:xfrm>
        </p:spPr>
        <p:txBody>
          <a:bodyPr>
            <a:normAutofit fontScale="92500" lnSpcReduction="10000"/>
          </a:bodyPr>
          <a:lstStyle/>
          <a:p>
            <a:pPr marL="0" indent="0">
              <a:buNone/>
            </a:pPr>
            <a:r>
              <a:rPr lang="en-GB" dirty="0" err="1"/>
              <a:t>Wget</a:t>
            </a:r>
            <a:r>
              <a:rPr lang="en-GB" dirty="0"/>
              <a:t> </a:t>
            </a:r>
            <a:endParaRPr lang="en-GB" dirty="0" smtClean="0"/>
          </a:p>
          <a:p>
            <a:r>
              <a:rPr lang="en-GB" dirty="0" smtClean="0"/>
              <a:t>A </a:t>
            </a:r>
            <a:r>
              <a:rPr lang="en-GB" dirty="0" smtClean="0"/>
              <a:t>prerequisite: to get </a:t>
            </a:r>
            <a:r>
              <a:rPr lang="en-GB" dirty="0" smtClean="0"/>
              <a:t>online parallel texts is to know the address of the website (URL). So you would need to prepare some URLs of relevant websites containing the targeted parallel texts.</a:t>
            </a:r>
          </a:p>
          <a:p>
            <a:r>
              <a:rPr lang="en-GB" dirty="0" smtClean="0"/>
              <a:t>Some people make a list of websites first and then pass the list for </a:t>
            </a:r>
            <a:r>
              <a:rPr lang="en-GB" dirty="0" err="1" smtClean="0"/>
              <a:t>Wget</a:t>
            </a:r>
            <a:r>
              <a:rPr lang="en-GB" dirty="0" smtClean="0"/>
              <a:t> to download </a:t>
            </a:r>
            <a:r>
              <a:rPr lang="en-GB" dirty="0" smtClean="0"/>
              <a:t>them.</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r>
              <a:rPr lang="en-GB" sz="3200" dirty="0" smtClean="0"/>
              <a:t/>
            </a:r>
            <a:br>
              <a:rPr lang="en-GB" sz="3200" dirty="0" smtClean="0"/>
            </a:br>
            <a:r>
              <a:rPr lang="en-GB" sz="3200" dirty="0" smtClean="0"/>
              <a:t>2. </a:t>
            </a:r>
            <a:r>
              <a:rPr lang="en-GB" sz="3200" dirty="0" smtClean="0"/>
              <a:t>Semi-Automatic </a:t>
            </a:r>
            <a:r>
              <a:rPr lang="en-GB" sz="3200" dirty="0" smtClean="0"/>
              <a:t>Approach </a:t>
            </a:r>
            <a:endParaRPr lang="en-GB" sz="3200" dirty="0"/>
          </a:p>
        </p:txBody>
      </p:sp>
      <p:sp>
        <p:nvSpPr>
          <p:cNvPr id="3" name="Content Placeholder 2"/>
          <p:cNvSpPr>
            <a:spLocks noGrp="1"/>
          </p:cNvSpPr>
          <p:nvPr>
            <p:ph idx="1"/>
          </p:nvPr>
        </p:nvSpPr>
        <p:spPr/>
        <p:txBody>
          <a:bodyPr>
            <a:normAutofit fontScale="92500" lnSpcReduction="10000"/>
          </a:bodyPr>
          <a:lstStyle/>
          <a:p>
            <a:r>
              <a:rPr lang="en-GB" b="1" dirty="0" smtClean="0"/>
              <a:t>Warning</a:t>
            </a:r>
            <a:r>
              <a:rPr lang="en-GB" dirty="0" smtClean="0"/>
              <a:t>: some websites may contain a lot of files in many folders which means that it may take a long time for </a:t>
            </a:r>
            <a:r>
              <a:rPr lang="en-GB" dirty="0" err="1" smtClean="0"/>
              <a:t>Wget</a:t>
            </a:r>
            <a:r>
              <a:rPr lang="en-GB" dirty="0" smtClean="0"/>
              <a:t> to download all the files (the default downloading depth is 5 directories). The advantage of this programme is that it is able to work in the background, so you can just assign the task to it and continue with your job or sleep while it works on its own.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r>
              <a:rPr lang="en-GB" sz="3200" dirty="0" smtClean="0"/>
              <a:t/>
            </a:r>
            <a:br>
              <a:rPr lang="en-GB" sz="3200" dirty="0" smtClean="0"/>
            </a:br>
            <a:r>
              <a:rPr lang="en-GB" sz="3200" dirty="0" smtClean="0"/>
              <a:t>2. </a:t>
            </a:r>
            <a:r>
              <a:rPr lang="en-GB" sz="3200" dirty="0" smtClean="0"/>
              <a:t>Semi-Automatic </a:t>
            </a:r>
            <a:r>
              <a:rPr lang="en-GB" sz="3200" dirty="0" smtClean="0"/>
              <a:t>Approach </a:t>
            </a:r>
            <a:endParaRPr lang="en-GB" sz="3200" dirty="0"/>
          </a:p>
        </p:txBody>
      </p:sp>
      <p:sp>
        <p:nvSpPr>
          <p:cNvPr id="3" name="Content Placeholder 2"/>
          <p:cNvSpPr>
            <a:spLocks noGrp="1"/>
          </p:cNvSpPr>
          <p:nvPr>
            <p:ph idx="1"/>
          </p:nvPr>
        </p:nvSpPr>
        <p:spPr/>
        <p:txBody>
          <a:bodyPr>
            <a:normAutofit lnSpcReduction="10000"/>
          </a:bodyPr>
          <a:lstStyle/>
          <a:p>
            <a:r>
              <a:rPr lang="en-GB" dirty="0" smtClean="0"/>
              <a:t>Outcome </a:t>
            </a:r>
            <a:r>
              <a:rPr lang="en-GB" dirty="0" smtClean="0"/>
              <a:t>of </a:t>
            </a:r>
            <a:r>
              <a:rPr lang="en-GB" dirty="0" smtClean="0"/>
              <a:t>data </a:t>
            </a:r>
            <a:r>
              <a:rPr lang="en-GB" dirty="0"/>
              <a:t>generated by </a:t>
            </a:r>
            <a:r>
              <a:rPr lang="en-GB" dirty="0" err="1" smtClean="0"/>
              <a:t>Wget</a:t>
            </a:r>
            <a:r>
              <a:rPr lang="en-GB" dirty="0" smtClean="0"/>
              <a:t> will be very raw: various individual html files and folders. You </a:t>
            </a:r>
            <a:r>
              <a:rPr lang="en-GB" dirty="0" smtClean="0"/>
              <a:t>will need </a:t>
            </a:r>
            <a:r>
              <a:rPr lang="en-GB" dirty="0" smtClean="0"/>
              <a:t>to open them and select the parallel contents you need.</a:t>
            </a:r>
          </a:p>
          <a:p>
            <a:r>
              <a:rPr lang="en-GB" dirty="0" smtClean="0"/>
              <a:t>As </a:t>
            </a:r>
            <a:r>
              <a:rPr lang="en-GB" dirty="0" smtClean="0"/>
              <a:t>with </a:t>
            </a:r>
            <a:r>
              <a:rPr lang="en-GB" dirty="0" smtClean="0"/>
              <a:t>data </a:t>
            </a:r>
            <a:r>
              <a:rPr lang="en-GB" dirty="0" smtClean="0"/>
              <a:t>collected through the Pure Manual Approach, the source language needs to be in one </a:t>
            </a:r>
            <a:r>
              <a:rPr lang="en-GB" dirty="0" smtClean="0"/>
              <a:t>file, the </a:t>
            </a:r>
            <a:r>
              <a:rPr lang="en-GB" dirty="0" smtClean="0"/>
              <a:t>translation in another.</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
            </a:r>
            <a:br>
              <a:rPr lang="en-GB" sz="3200" dirty="0" smtClean="0"/>
            </a:br>
            <a:r>
              <a:rPr lang="en-GB" sz="3200" dirty="0" smtClean="0"/>
              <a:t>Step 2 Alignment of the collected parallel texts</a:t>
            </a:r>
            <a:br>
              <a:rPr lang="en-GB" sz="3200" dirty="0" smtClean="0"/>
            </a:br>
            <a:endParaRPr lang="en-GB" sz="3200" dirty="0"/>
          </a:p>
        </p:txBody>
      </p:sp>
      <p:sp>
        <p:nvSpPr>
          <p:cNvPr id="3" name="Content Placeholder 2"/>
          <p:cNvSpPr>
            <a:spLocks noGrp="1"/>
          </p:cNvSpPr>
          <p:nvPr>
            <p:ph idx="1"/>
          </p:nvPr>
        </p:nvSpPr>
        <p:spPr/>
        <p:txBody>
          <a:bodyPr>
            <a:normAutofit fontScale="85000" lnSpcReduction="10000"/>
          </a:bodyPr>
          <a:lstStyle/>
          <a:p>
            <a:pPr algn="ctr">
              <a:buNone/>
            </a:pPr>
            <a:r>
              <a:rPr lang="en-GB" b="1" dirty="0" smtClean="0"/>
              <a:t>Introduction</a:t>
            </a:r>
          </a:p>
          <a:p>
            <a:r>
              <a:rPr lang="en-GB" dirty="0" smtClean="0"/>
              <a:t>Why: a unit (segment) of the source language must be </a:t>
            </a:r>
            <a:r>
              <a:rPr lang="en-GB" dirty="0" smtClean="0"/>
              <a:t>matched to </a:t>
            </a:r>
            <a:r>
              <a:rPr lang="en-GB" dirty="0" smtClean="0"/>
              <a:t>its corresponding unit (segment) in the translation (no more and no less) for corpus construction. This process is called alignment.</a:t>
            </a:r>
          </a:p>
          <a:p>
            <a:r>
              <a:rPr lang="en-GB" dirty="0" smtClean="0"/>
              <a:t>How: </a:t>
            </a:r>
            <a:r>
              <a:rPr lang="en-GB" dirty="0" smtClean="0"/>
              <a:t>various </a:t>
            </a:r>
            <a:r>
              <a:rPr lang="en-GB" dirty="0" smtClean="0"/>
              <a:t>programmes </a:t>
            </a:r>
            <a:r>
              <a:rPr lang="en-GB" dirty="0" smtClean="0"/>
              <a:t>can </a:t>
            </a:r>
            <a:r>
              <a:rPr lang="en-GB" dirty="0" smtClean="0"/>
              <a:t>do the job, </a:t>
            </a:r>
            <a:r>
              <a:rPr lang="en-GB" dirty="0" smtClean="0"/>
              <a:t>e.g.</a:t>
            </a:r>
          </a:p>
          <a:p>
            <a:pPr lvl="1"/>
            <a:r>
              <a:rPr lang="en-GB" dirty="0" smtClean="0"/>
              <a:t>SDL </a:t>
            </a:r>
            <a:r>
              <a:rPr lang="en-GB" dirty="0" smtClean="0"/>
              <a:t>Trados Studio, </a:t>
            </a:r>
            <a:endParaRPr lang="en-GB" dirty="0" smtClean="0"/>
          </a:p>
          <a:p>
            <a:pPr lvl="1"/>
            <a:r>
              <a:rPr lang="en-GB" dirty="0" smtClean="0"/>
              <a:t>Snowman-CAT</a:t>
            </a:r>
            <a:r>
              <a:rPr lang="en-GB" dirty="0" smtClean="0"/>
              <a:t>.</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Self-introduction and </a:t>
            </a:r>
            <a:r>
              <a:rPr lang="en-GB" sz="3600" b="1" dirty="0" smtClean="0"/>
              <a:t/>
            </a:r>
            <a:br>
              <a:rPr lang="en-GB" sz="3600" b="1" dirty="0" smtClean="0"/>
            </a:br>
            <a:r>
              <a:rPr lang="en-GB" sz="3600" b="1" dirty="0" smtClean="0"/>
              <a:t>the </a:t>
            </a:r>
            <a:r>
              <a:rPr lang="en-GB" sz="3600" b="1" dirty="0"/>
              <a:t>rational for this paper</a:t>
            </a:r>
          </a:p>
        </p:txBody>
      </p:sp>
      <p:sp>
        <p:nvSpPr>
          <p:cNvPr id="3" name="Content Placeholder 2"/>
          <p:cNvSpPr>
            <a:spLocks noGrp="1"/>
          </p:cNvSpPr>
          <p:nvPr>
            <p:ph idx="1"/>
          </p:nvPr>
        </p:nvSpPr>
        <p:spPr>
          <a:xfrm>
            <a:off x="457200" y="1491629"/>
            <a:ext cx="8229600" cy="3102993"/>
          </a:xfrm>
        </p:spPr>
        <p:txBody>
          <a:bodyPr>
            <a:normAutofit fontScale="92500" lnSpcReduction="20000"/>
          </a:bodyPr>
          <a:lstStyle/>
          <a:p>
            <a:r>
              <a:rPr lang="en-GB" dirty="0" smtClean="0"/>
              <a:t>PhD in Corpus Linguistics from the </a:t>
            </a:r>
            <a:r>
              <a:rPr lang="en-GB" dirty="0" err="1" smtClean="0"/>
              <a:t>UoB</a:t>
            </a:r>
            <a:endParaRPr lang="en-GB" dirty="0" smtClean="0"/>
          </a:p>
          <a:p>
            <a:r>
              <a:rPr lang="en-GB" dirty="0" smtClean="0"/>
              <a:t>Off-campus MA Supervisor of HNU</a:t>
            </a:r>
          </a:p>
          <a:p>
            <a:r>
              <a:rPr lang="en-GB" dirty="0" smtClean="0"/>
              <a:t>Freelance Translator and Researcher</a:t>
            </a:r>
          </a:p>
          <a:p>
            <a:endParaRPr lang="en-GB" dirty="0"/>
          </a:p>
          <a:p>
            <a:r>
              <a:rPr lang="en-GB" dirty="0" smtClean="0"/>
              <a:t>More </a:t>
            </a:r>
            <a:r>
              <a:rPr lang="en-GB" dirty="0" smtClean="0">
                <a:solidFill>
                  <a:srgbClr val="00B0F0"/>
                </a:solidFill>
              </a:rPr>
              <a:t>ground</a:t>
            </a:r>
            <a:r>
              <a:rPr lang="en-GB" dirty="0" smtClean="0">
                <a:solidFill>
                  <a:srgbClr val="FF0000"/>
                </a:solidFill>
              </a:rPr>
              <a:t> </a:t>
            </a:r>
            <a:r>
              <a:rPr lang="en-GB" dirty="0" smtClean="0"/>
              <a:t>work </a:t>
            </a:r>
            <a:r>
              <a:rPr lang="en-GB" dirty="0" smtClean="0"/>
              <a:t>needed for corpus technologies to be adopted by professionals of other fields including translation.</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
            </a:r>
            <a:br>
              <a:rPr lang="en-GB" sz="3200" dirty="0" smtClean="0"/>
            </a:br>
            <a:r>
              <a:rPr lang="en-GB" sz="3200" dirty="0" smtClean="0"/>
              <a:t>Step 2 Alignment of the collected parallel texts</a:t>
            </a:r>
            <a:br>
              <a:rPr lang="en-GB" sz="3200" dirty="0" smtClean="0"/>
            </a:br>
            <a:endParaRPr lang="en-GB" sz="3200" dirty="0"/>
          </a:p>
        </p:txBody>
      </p:sp>
      <p:sp>
        <p:nvSpPr>
          <p:cNvPr id="3" name="Content Placeholder 2"/>
          <p:cNvSpPr>
            <a:spLocks noGrp="1"/>
          </p:cNvSpPr>
          <p:nvPr>
            <p:ph idx="1"/>
          </p:nvPr>
        </p:nvSpPr>
        <p:spPr/>
        <p:txBody>
          <a:bodyPr>
            <a:normAutofit lnSpcReduction="10000"/>
          </a:bodyPr>
          <a:lstStyle/>
          <a:p>
            <a:pPr marL="0" indent="0">
              <a:buNone/>
            </a:pPr>
            <a:r>
              <a:rPr lang="en-GB" dirty="0" smtClean="0"/>
              <a:t>Difficulties:</a:t>
            </a:r>
          </a:p>
          <a:p>
            <a:pPr marL="514350" indent="-514350">
              <a:buFont typeface="+mj-lt"/>
              <a:buAutoNum type="arabicPeriod"/>
            </a:pPr>
            <a:r>
              <a:rPr lang="en-GB" dirty="0" smtClean="0"/>
              <a:t>Normally</a:t>
            </a:r>
            <a:r>
              <a:rPr lang="en-GB" dirty="0" smtClean="0"/>
              <a:t>, aligners use various </a:t>
            </a:r>
            <a:r>
              <a:rPr lang="en-GB" dirty="0" smtClean="0"/>
              <a:t>parameters (also </a:t>
            </a:r>
            <a:r>
              <a:rPr lang="en-GB" dirty="0" smtClean="0"/>
              <a:t>called anchors) for aligning segment </a:t>
            </a:r>
            <a:r>
              <a:rPr lang="en-GB" dirty="0" smtClean="0"/>
              <a:t>pairs: e.g. segment </a:t>
            </a:r>
            <a:r>
              <a:rPr lang="en-GB" dirty="0" smtClean="0"/>
              <a:t>length and </a:t>
            </a:r>
            <a:r>
              <a:rPr lang="en-GB" dirty="0" smtClean="0"/>
              <a:t>punctuation, </a:t>
            </a:r>
            <a:r>
              <a:rPr lang="en-GB" dirty="0" smtClean="0"/>
              <a:t>which work well </a:t>
            </a:r>
            <a:r>
              <a:rPr lang="en-GB" dirty="0" smtClean="0"/>
              <a:t>with some </a:t>
            </a:r>
            <a:r>
              <a:rPr lang="en-GB" dirty="0" smtClean="0"/>
              <a:t>language pairs, especially languages in a close family, and certain text types.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
            </a:r>
            <a:br>
              <a:rPr lang="en-GB" sz="3200" dirty="0" smtClean="0"/>
            </a:br>
            <a:r>
              <a:rPr lang="en-GB" sz="3200" dirty="0" smtClean="0"/>
              <a:t>Step 2 Alignment of the collected parallel texts</a:t>
            </a:r>
            <a:br>
              <a:rPr lang="en-GB" sz="3200" dirty="0" smtClean="0"/>
            </a:br>
            <a:endParaRPr lang="en-GB" sz="3200" dirty="0"/>
          </a:p>
        </p:txBody>
      </p:sp>
      <p:sp>
        <p:nvSpPr>
          <p:cNvPr id="3" name="Content Placeholder 2"/>
          <p:cNvSpPr>
            <a:spLocks noGrp="1"/>
          </p:cNvSpPr>
          <p:nvPr>
            <p:ph idx="1"/>
          </p:nvPr>
        </p:nvSpPr>
        <p:spPr>
          <a:xfrm>
            <a:off x="457200" y="1383619"/>
            <a:ext cx="8229600" cy="3211004"/>
          </a:xfrm>
        </p:spPr>
        <p:txBody>
          <a:bodyPr>
            <a:normAutofit/>
          </a:bodyPr>
          <a:lstStyle/>
          <a:p>
            <a:pPr marL="0" indent="0">
              <a:buNone/>
            </a:pPr>
            <a:r>
              <a:rPr lang="en-GB" dirty="0" smtClean="0"/>
              <a:t>Difficulties:</a:t>
            </a:r>
          </a:p>
          <a:p>
            <a:pPr marL="514350" indent="-514350">
              <a:buFont typeface="+mj-lt"/>
              <a:buAutoNum type="arabicPeriod" startAt="2"/>
            </a:pPr>
            <a:r>
              <a:rPr lang="en-GB" dirty="0" smtClean="0"/>
              <a:t>D</a:t>
            </a:r>
            <a:r>
              <a:rPr lang="en-GB" dirty="0" smtClean="0"/>
              <a:t>ue </a:t>
            </a:r>
            <a:r>
              <a:rPr lang="en-GB" dirty="0" smtClean="0"/>
              <a:t>to the differences between languages and cultures, carrying out </a:t>
            </a:r>
            <a:r>
              <a:rPr lang="en-GB" dirty="0" smtClean="0"/>
              <a:t>automatic </a:t>
            </a:r>
            <a:r>
              <a:rPr lang="en-GB" dirty="0" smtClean="0"/>
              <a:t>aligning </a:t>
            </a:r>
            <a:r>
              <a:rPr lang="en-GB" dirty="0" smtClean="0"/>
              <a:t>of </a:t>
            </a:r>
            <a:r>
              <a:rPr lang="en-GB" dirty="0" smtClean="0"/>
              <a:t>parallel text can be very difficult, especially between English and Chinese which are so different from each other.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p:txBody>
          <a:bodyPr>
            <a:normAutofit fontScale="92500" lnSpcReduction="10000"/>
          </a:bodyPr>
          <a:lstStyle/>
          <a:p>
            <a:r>
              <a:rPr lang="en-GB" dirty="0" smtClean="0"/>
              <a:t>Aligning parallel texts by SDL Trados Studio</a:t>
            </a:r>
          </a:p>
          <a:p>
            <a:pPr>
              <a:spcBef>
                <a:spcPts val="0"/>
              </a:spcBef>
              <a:buNone/>
            </a:pPr>
            <a:r>
              <a:rPr lang="en-GB" dirty="0" smtClean="0"/>
              <a:t>    </a:t>
            </a:r>
          </a:p>
          <a:p>
            <a:pPr>
              <a:buNone/>
            </a:pPr>
            <a:r>
              <a:rPr lang="en-GB" dirty="0" smtClean="0"/>
              <a:t>    Details of the process can be found in this well explained and presented video below:  </a:t>
            </a:r>
            <a:r>
              <a:rPr lang="en-GB" dirty="0" smtClean="0">
                <a:hlinkClick r:id="rId2"/>
              </a:rPr>
              <a:t>https://www.youtube.com/watch?v=EKlkZEkLL8E</a:t>
            </a:r>
            <a:endParaRPr lang="en-GB" dirty="0" smtClean="0"/>
          </a:p>
          <a:p>
            <a:pPr>
              <a:spcBef>
                <a:spcPts val="0"/>
              </a:spcBef>
              <a:buNone/>
            </a:pPr>
            <a:r>
              <a:rPr lang="en-GB" dirty="0" smtClean="0"/>
              <a:t>    </a:t>
            </a:r>
            <a:r>
              <a:rPr lang="en-GB" dirty="0" smtClean="0"/>
              <a:t>(17:07 minutes)</a:t>
            </a:r>
            <a:endParaRPr lang="en-GB" sz="1000" dirty="0" smtClean="0"/>
          </a:p>
          <a:p>
            <a:pPr>
              <a:buNone/>
            </a:pPr>
            <a:r>
              <a:rPr lang="en-GB" dirty="0" smtClean="0"/>
              <a:t>    Also refer to my full paper for details.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p:txBody>
          <a:bodyPr>
            <a:normAutofit fontScale="92500" lnSpcReduction="10000"/>
          </a:bodyPr>
          <a:lstStyle/>
          <a:p>
            <a:r>
              <a:rPr lang="en-GB" dirty="0" smtClean="0"/>
              <a:t>When collected parallel texts have been aligned properly, they are ready to be converted to TMs.</a:t>
            </a:r>
          </a:p>
          <a:p>
            <a:pPr>
              <a:buNone/>
            </a:pPr>
            <a:r>
              <a:rPr lang="en-GB" dirty="0" smtClean="0"/>
              <a:t>    Click this link to see the video introducing how to convert aligned parallel texts into a TM and how the TM can be used in a translation:</a:t>
            </a:r>
          </a:p>
          <a:p>
            <a:pPr>
              <a:buNone/>
            </a:pPr>
            <a:r>
              <a:rPr lang="en-GB" dirty="0" smtClean="0"/>
              <a:t> </a:t>
            </a:r>
            <a:r>
              <a:rPr lang="en-GB" dirty="0" smtClean="0">
                <a:hlinkClick r:id="rId2"/>
              </a:rPr>
              <a:t>https://</a:t>
            </a:r>
            <a:r>
              <a:rPr lang="en-GB" dirty="0" smtClean="0">
                <a:hlinkClick r:id="rId2"/>
              </a:rPr>
              <a:t>www.youtube.com/watch?v=yS1_BVi_YJU</a:t>
            </a:r>
            <a:endParaRPr lang="en-GB" dirty="0" smtClean="0"/>
          </a:p>
          <a:p>
            <a:pPr>
              <a:buNone/>
            </a:pPr>
            <a:r>
              <a:rPr lang="de-DE" dirty="0" smtClean="0"/>
              <a:t>(2:37 </a:t>
            </a:r>
            <a:r>
              <a:rPr lang="de-DE" dirty="0" err="1" smtClean="0"/>
              <a:t>minutes</a:t>
            </a:r>
            <a:r>
              <a:rPr lang="de-DE" dirty="0" smtClean="0"/>
              <a:t>)</a:t>
            </a: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a:xfrm>
            <a:off x="457200" y="1437625"/>
            <a:ext cx="8229600" cy="3156998"/>
          </a:xfrm>
        </p:spPr>
        <p:txBody>
          <a:bodyPr/>
          <a:lstStyle/>
          <a:p>
            <a:r>
              <a:rPr lang="en-GB" dirty="0" smtClean="0"/>
              <a:t>Introducing a CAT tool designed in China called “</a:t>
            </a:r>
            <a:r>
              <a:rPr lang="zh-CN" altLang="en-US" dirty="0" smtClean="0"/>
              <a:t>雪人</a:t>
            </a:r>
            <a:r>
              <a:rPr lang="en-US" altLang="zh-CN" dirty="0" smtClean="0"/>
              <a:t>CAT” (literally </a:t>
            </a:r>
            <a:r>
              <a:rPr lang="en-US" altLang="zh-CN" dirty="0" err="1" smtClean="0"/>
              <a:t>SnowmanCAT</a:t>
            </a:r>
            <a:r>
              <a:rPr lang="en-US" altLang="zh-CN" dirty="0" smtClean="0"/>
              <a:t>)</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175" y="240321"/>
            <a:ext cx="8229600" cy="603237"/>
          </a:xfrm>
        </p:spPr>
        <p:txBody>
          <a:bodyPr>
            <a:noAutofit/>
          </a:bodyPr>
          <a:lstStyle/>
          <a:p>
            <a:r>
              <a:rPr lang="en-GB" sz="3200" dirty="0"/>
              <a:t>Step 2 Alignment of the collected parallel texts</a:t>
            </a:r>
            <a:endParaRPr lang="en-GB" sz="3200" dirty="0"/>
          </a:p>
        </p:txBody>
      </p:sp>
      <p:sp>
        <p:nvSpPr>
          <p:cNvPr id="6" name="Content Placeholder 5"/>
          <p:cNvSpPr>
            <a:spLocks noGrp="1"/>
          </p:cNvSpPr>
          <p:nvPr>
            <p:ph idx="1"/>
          </p:nvPr>
        </p:nvSpPr>
        <p:spPr>
          <a:xfrm>
            <a:off x="367574" y="915566"/>
            <a:ext cx="8116201" cy="3250456"/>
          </a:xfrm>
        </p:spPr>
        <p:txBody>
          <a:bodyPr/>
          <a:lstStyle/>
          <a:p>
            <a:pPr marL="0" indent="0">
              <a:buNone/>
            </a:pPr>
            <a:r>
              <a:rPr lang="en-GB" dirty="0"/>
              <a:t>Introducing a CAT tool designed in China called “</a:t>
            </a:r>
            <a:r>
              <a:rPr lang="zh-CN" altLang="en-US" dirty="0"/>
              <a:t>雪人</a:t>
            </a:r>
            <a:r>
              <a:rPr lang="en-US" altLang="zh-CN" dirty="0"/>
              <a:t>CAT” (literally </a:t>
            </a:r>
            <a:r>
              <a:rPr lang="en-US" altLang="zh-CN" dirty="0" err="1"/>
              <a:t>SnowmanCAT</a:t>
            </a:r>
            <a:r>
              <a:rPr lang="en-US" altLang="zh-CN" dirty="0"/>
              <a:t>)</a:t>
            </a:r>
            <a:endParaRPr lang="en-GB" dirty="0"/>
          </a:p>
          <a:p>
            <a:endParaRPr lang="en-GB" dirty="0"/>
          </a:p>
        </p:txBody>
      </p:sp>
      <p:pic>
        <p:nvPicPr>
          <p:cNvPr id="7" name="Picture 6"/>
          <p:cNvPicPr>
            <a:picLocks noChangeAspect="1"/>
          </p:cNvPicPr>
          <p:nvPr/>
        </p:nvPicPr>
        <p:blipFill>
          <a:blip r:embed="rId3"/>
          <a:stretch>
            <a:fillRect/>
          </a:stretch>
        </p:blipFill>
        <p:spPr>
          <a:xfrm>
            <a:off x="254175" y="1923678"/>
            <a:ext cx="8432625" cy="2354286"/>
          </a:xfrm>
          <a:prstGeom prst="rect">
            <a:avLst/>
          </a:prstGeom>
        </p:spPr>
      </p:pic>
      <p:sp>
        <p:nvSpPr>
          <p:cNvPr id="8" name="TextBox 7"/>
          <p:cNvSpPr txBox="1"/>
          <p:nvPr/>
        </p:nvSpPr>
        <p:spPr>
          <a:xfrm>
            <a:off x="211413" y="4443958"/>
            <a:ext cx="2272355" cy="369332"/>
          </a:xfrm>
          <a:prstGeom prst="rect">
            <a:avLst/>
          </a:prstGeom>
          <a:noFill/>
        </p:spPr>
        <p:txBody>
          <a:bodyPr wrap="square" rtlCol="0">
            <a:spAutoFit/>
          </a:bodyPr>
          <a:lstStyle/>
          <a:p>
            <a:pPr marL="285750" indent="-285750">
              <a:buFont typeface="Arial" panose="020B0604020202020204" pitchFamily="34" charset="0"/>
              <a:buChar char="•"/>
            </a:pPr>
            <a:r>
              <a:rPr lang="en-GB" dirty="0"/>
              <a:t>written in Chinese </a:t>
            </a:r>
            <a:r>
              <a:rPr lang="de-DE" dirty="0" smtClean="0"/>
              <a:t> </a:t>
            </a:r>
            <a:endParaRPr lang="en-GB" dirty="0"/>
          </a:p>
        </p:txBody>
      </p:sp>
      <p:sp>
        <p:nvSpPr>
          <p:cNvPr id="9" name="TextBox 8"/>
          <p:cNvSpPr txBox="1"/>
          <p:nvPr/>
        </p:nvSpPr>
        <p:spPr>
          <a:xfrm>
            <a:off x="2699792" y="4299942"/>
            <a:ext cx="6120680" cy="646331"/>
          </a:xfrm>
          <a:prstGeom prst="rect">
            <a:avLst/>
          </a:prstGeom>
          <a:noFill/>
        </p:spPr>
        <p:txBody>
          <a:bodyPr wrap="square" rtlCol="0">
            <a:spAutoFit/>
          </a:bodyPr>
          <a:lstStyle/>
          <a:p>
            <a:pPr marL="285750" indent="-285750">
              <a:buFont typeface="Arial" panose="020B0604020202020204" pitchFamily="34" charset="0"/>
              <a:buChar char="•"/>
            </a:pPr>
            <a:r>
              <a:rPr lang="en-GB" dirty="0"/>
              <a:t>stronger in aligning English </a:t>
            </a:r>
            <a:r>
              <a:rPr lang="en-GB" dirty="0" smtClean="0"/>
              <a:t>&amp;Chinese </a:t>
            </a:r>
            <a:r>
              <a:rPr lang="en-GB" dirty="0"/>
              <a:t>than SDL </a:t>
            </a:r>
            <a:r>
              <a:rPr lang="en-GB" dirty="0" err="1"/>
              <a:t>Trados</a:t>
            </a:r>
            <a:r>
              <a:rPr lang="en-GB" dirty="0"/>
              <a:t> </a:t>
            </a:r>
            <a:r>
              <a:rPr lang="en-GB" dirty="0" smtClean="0"/>
              <a:t>Studio</a:t>
            </a:r>
          </a:p>
          <a:p>
            <a:pPr marL="285750" indent="-285750">
              <a:buFont typeface="Arial" panose="020B0604020202020204" pitchFamily="34" charset="0"/>
              <a:buChar char="•"/>
            </a:pPr>
            <a:r>
              <a:rPr lang="en-GB" dirty="0" smtClean="0"/>
              <a:t>perhaps </a:t>
            </a:r>
            <a:r>
              <a:rPr lang="en-GB" dirty="0"/>
              <a:t>because it aims at fewer languages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a:xfrm>
            <a:off x="457200" y="1063229"/>
            <a:ext cx="8229600" cy="3531394"/>
          </a:xfrm>
        </p:spPr>
        <p:txBody>
          <a:bodyPr>
            <a:normAutofit fontScale="92500" lnSpcReduction="10000"/>
          </a:bodyPr>
          <a:lstStyle/>
          <a:p>
            <a:pPr marL="0" indent="0">
              <a:buNone/>
            </a:pPr>
            <a:r>
              <a:rPr lang="en-US" altLang="zh-CN" dirty="0" err="1"/>
              <a:t>SnowmanCAT</a:t>
            </a:r>
            <a:endParaRPr lang="en-GB" dirty="0" smtClean="0"/>
          </a:p>
          <a:p>
            <a:r>
              <a:rPr lang="en-GB" dirty="0" smtClean="0"/>
              <a:t>written in Chinese </a:t>
            </a:r>
          </a:p>
          <a:p>
            <a:r>
              <a:rPr lang="en-GB" dirty="0"/>
              <a:t>stronger in aligning English and Chinese than </a:t>
            </a:r>
            <a:r>
              <a:rPr lang="en-GB" dirty="0" smtClean="0"/>
              <a:t>SDL </a:t>
            </a:r>
            <a:r>
              <a:rPr lang="en-GB" dirty="0" err="1" smtClean="0"/>
              <a:t>Trados</a:t>
            </a:r>
            <a:r>
              <a:rPr lang="en-GB" dirty="0" smtClean="0"/>
              <a:t> </a:t>
            </a:r>
            <a:r>
              <a:rPr lang="en-GB" dirty="0" smtClean="0"/>
              <a:t>Studio</a:t>
            </a:r>
          </a:p>
          <a:p>
            <a:r>
              <a:rPr lang="en-GB" dirty="0" smtClean="0"/>
              <a:t>perhaps </a:t>
            </a:r>
            <a:r>
              <a:rPr lang="en-GB" dirty="0" smtClean="0"/>
              <a:t>because it aims </a:t>
            </a:r>
            <a:r>
              <a:rPr lang="en-GB" dirty="0" smtClean="0"/>
              <a:t>at fewer languages</a:t>
            </a:r>
          </a:p>
          <a:p>
            <a:endParaRPr lang="en-GB" dirty="0"/>
          </a:p>
          <a:p>
            <a:pPr marL="0" indent="0">
              <a:buNone/>
            </a:pPr>
            <a:r>
              <a:rPr lang="en-GB" dirty="0" smtClean="0"/>
              <a:t>(SDL </a:t>
            </a:r>
            <a:r>
              <a:rPr lang="en-GB" dirty="0" smtClean="0"/>
              <a:t>Trados Studio </a:t>
            </a:r>
            <a:r>
              <a:rPr lang="en-GB" dirty="0" smtClean="0"/>
              <a:t>– works in many languages)</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a:xfrm>
            <a:off x="457200" y="1491629"/>
            <a:ext cx="8229600" cy="3102993"/>
          </a:xfrm>
        </p:spPr>
        <p:txBody>
          <a:bodyPr/>
          <a:lstStyle/>
          <a:p>
            <a:r>
              <a:rPr lang="en-GB" dirty="0" smtClean="0"/>
              <a:t>After manual assistance, the text has been aligned as follows:</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546958" y="1628997"/>
            <a:ext cx="8050085" cy="3175001"/>
          </a:xfrm>
          <a:prstGeom prst="rect">
            <a:avLst/>
          </a:prstGeom>
          <a:noFill/>
          <a:ln w="9525">
            <a:noFill/>
            <a:miter lim="800000"/>
            <a:headEnd/>
            <a:tailEnd/>
          </a:ln>
        </p:spPr>
      </p:pic>
      <p:sp>
        <p:nvSpPr>
          <p:cNvPr id="4" name="TextBox 3"/>
          <p:cNvSpPr txBox="1"/>
          <p:nvPr/>
        </p:nvSpPr>
        <p:spPr>
          <a:xfrm>
            <a:off x="546958" y="1063228"/>
            <a:ext cx="8050085" cy="830997"/>
          </a:xfrm>
          <a:prstGeom prst="rect">
            <a:avLst/>
          </a:prstGeom>
          <a:noFill/>
        </p:spPr>
        <p:txBody>
          <a:bodyPr wrap="square" rtlCol="0">
            <a:spAutoFit/>
          </a:bodyPr>
          <a:lstStyle/>
          <a:p>
            <a:r>
              <a:rPr lang="en-GB" sz="2400" dirty="0"/>
              <a:t>After manual assistance, the text </a:t>
            </a:r>
            <a:r>
              <a:rPr lang="en-GB" sz="2400" dirty="0" smtClean="0"/>
              <a:t>is aligned </a:t>
            </a:r>
            <a:r>
              <a:rPr lang="en-GB" sz="2400" dirty="0"/>
              <a:t>as follows:</a:t>
            </a:r>
          </a:p>
          <a:p>
            <a:endParaRPr lang="en-GB"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2 Alignment of the collected parallel texts</a:t>
            </a:r>
            <a:endParaRPr lang="en-GB" sz="3200" dirty="0"/>
          </a:p>
        </p:txBody>
      </p:sp>
      <p:sp>
        <p:nvSpPr>
          <p:cNvPr id="3" name="Content Placeholder 2"/>
          <p:cNvSpPr>
            <a:spLocks noGrp="1"/>
          </p:cNvSpPr>
          <p:nvPr>
            <p:ph idx="1"/>
          </p:nvPr>
        </p:nvSpPr>
        <p:spPr>
          <a:xfrm>
            <a:off x="457200" y="1419621"/>
            <a:ext cx="8229600" cy="3175001"/>
          </a:xfrm>
        </p:spPr>
        <p:txBody>
          <a:bodyPr>
            <a:normAutofit fontScale="92500"/>
          </a:bodyPr>
          <a:lstStyle/>
          <a:p>
            <a:r>
              <a:rPr lang="en-GB" dirty="0" smtClean="0"/>
              <a:t>Aligned parallel texts can be saved and used as a TM and can also be exported to another CAT tool.</a:t>
            </a:r>
          </a:p>
          <a:p>
            <a:endParaRPr lang="en-GB" b="1" dirty="0" smtClean="0">
              <a:solidFill>
                <a:srgbClr val="FF0000"/>
              </a:solidFill>
            </a:endParaRPr>
          </a:p>
          <a:p>
            <a:r>
              <a:rPr lang="en-GB" b="1" dirty="0" smtClean="0">
                <a:solidFill>
                  <a:srgbClr val="FF0000"/>
                </a:solidFill>
              </a:rPr>
              <a:t>We have now seen </a:t>
            </a:r>
          </a:p>
          <a:p>
            <a:pPr lvl="1"/>
            <a:r>
              <a:rPr lang="en-GB" b="1" dirty="0" smtClean="0">
                <a:solidFill>
                  <a:srgbClr val="FF0000"/>
                </a:solidFill>
              </a:rPr>
              <a:t>how </a:t>
            </a:r>
            <a:r>
              <a:rPr lang="en-GB" b="1" dirty="0" smtClean="0">
                <a:solidFill>
                  <a:srgbClr val="FF0000"/>
                </a:solidFill>
              </a:rPr>
              <a:t>corpus technology can turn online parallel texts into a </a:t>
            </a:r>
            <a:r>
              <a:rPr lang="en-GB" b="1" dirty="0" smtClean="0">
                <a:solidFill>
                  <a:srgbClr val="FF0000"/>
                </a:solidFill>
              </a:rPr>
              <a:t>TM. These</a:t>
            </a:r>
            <a:r>
              <a:rPr lang="en-GB" b="1" dirty="0" smtClean="0">
                <a:solidFill>
                  <a:srgbClr val="FF0000"/>
                </a:solidFill>
              </a:rPr>
              <a:t> can </a:t>
            </a:r>
            <a:r>
              <a:rPr lang="en-GB" b="1" dirty="0" smtClean="0">
                <a:solidFill>
                  <a:srgbClr val="FF0000"/>
                </a:solidFill>
              </a:rPr>
              <a:t>be </a:t>
            </a:r>
            <a:r>
              <a:rPr lang="en-GB" b="1" dirty="0" smtClean="0">
                <a:solidFill>
                  <a:srgbClr val="FF0000"/>
                </a:solidFill>
              </a:rPr>
              <a:t>an asset to </a:t>
            </a:r>
            <a:r>
              <a:rPr lang="en-GB" b="1" dirty="0" smtClean="0">
                <a:solidFill>
                  <a:srgbClr val="FF0000"/>
                </a:solidFill>
              </a:rPr>
              <a:t>translators.</a:t>
            </a:r>
          </a:p>
          <a:p>
            <a:endParaRPr lang="en-GB"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Introduction to </a:t>
            </a:r>
            <a:r>
              <a:rPr lang="en-GB" b="1" dirty="0" smtClean="0"/>
              <a:t>this </a:t>
            </a:r>
            <a:r>
              <a:rPr lang="en-GB" b="1" dirty="0"/>
              <a:t>research </a:t>
            </a:r>
            <a:r>
              <a:rPr lang="en-GB" b="1" dirty="0" smtClean="0"/>
              <a:t/>
            </a:r>
            <a:br>
              <a:rPr lang="en-GB" b="1" dirty="0" smtClean="0"/>
            </a:br>
            <a:r>
              <a:rPr lang="en-GB" b="1" dirty="0" smtClean="0"/>
              <a:t>and </a:t>
            </a:r>
            <a:r>
              <a:rPr lang="en-GB" b="1" dirty="0"/>
              <a:t>its significance</a:t>
            </a:r>
          </a:p>
        </p:txBody>
      </p:sp>
      <p:sp>
        <p:nvSpPr>
          <p:cNvPr id="3" name="Content Placeholder 2"/>
          <p:cNvSpPr>
            <a:spLocks noGrp="1"/>
          </p:cNvSpPr>
          <p:nvPr>
            <p:ph idx="1"/>
          </p:nvPr>
        </p:nvSpPr>
        <p:spPr>
          <a:xfrm>
            <a:off x="457200" y="1437625"/>
            <a:ext cx="8229600" cy="3156998"/>
          </a:xfrm>
        </p:spPr>
        <p:txBody>
          <a:bodyPr>
            <a:normAutofit fontScale="85000" lnSpcReduction="10000"/>
          </a:bodyPr>
          <a:lstStyle/>
          <a:p>
            <a:r>
              <a:rPr lang="en-GB" dirty="0" smtClean="0"/>
              <a:t>Simplify </a:t>
            </a:r>
            <a:r>
              <a:rPr lang="en-GB" dirty="0" smtClean="0"/>
              <a:t>stages of corpus </a:t>
            </a:r>
            <a:r>
              <a:rPr lang="en-GB" dirty="0" smtClean="0"/>
              <a:t>construction</a:t>
            </a:r>
          </a:p>
          <a:p>
            <a:pPr lvl="1"/>
            <a:r>
              <a:rPr lang="en-GB" dirty="0" smtClean="0"/>
              <a:t>to </a:t>
            </a:r>
            <a:r>
              <a:rPr lang="en-GB" dirty="0" smtClean="0"/>
              <a:t>make corpus technology more attractive to translators and other professionals</a:t>
            </a:r>
          </a:p>
          <a:p>
            <a:r>
              <a:rPr lang="en-GB" dirty="0" smtClean="0"/>
              <a:t>Translators </a:t>
            </a:r>
            <a:r>
              <a:rPr lang="en-GB" dirty="0" smtClean="0">
                <a:solidFill>
                  <a:srgbClr val="00B0F0"/>
                </a:solidFill>
              </a:rPr>
              <a:t>can now </a:t>
            </a:r>
            <a:r>
              <a:rPr lang="en-GB" dirty="0" smtClean="0"/>
              <a:t>convert </a:t>
            </a:r>
            <a:r>
              <a:rPr lang="en-GB" dirty="0" smtClean="0"/>
              <a:t>online parallel texts to a translation memory (TM) with the new technology. </a:t>
            </a:r>
          </a:p>
          <a:p>
            <a:r>
              <a:rPr lang="en-GB" dirty="0" smtClean="0"/>
              <a:t>Translators </a:t>
            </a:r>
            <a:r>
              <a:rPr lang="en-GB" dirty="0" smtClean="0">
                <a:solidFill>
                  <a:srgbClr val="00B0F0"/>
                </a:solidFill>
              </a:rPr>
              <a:t>can then </a:t>
            </a:r>
            <a:r>
              <a:rPr lang="en-GB" dirty="0" smtClean="0"/>
              <a:t>use </a:t>
            </a:r>
            <a:r>
              <a:rPr lang="en-GB" dirty="0" smtClean="0"/>
              <a:t>the TM for translation and term collection.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a:t>
            </a:r>
            <a:r>
              <a:rPr lang="en-GB" sz="3200" dirty="0" smtClean="0"/>
              <a:t>3: Segmentation </a:t>
            </a:r>
            <a:r>
              <a:rPr lang="en-GB" sz="3200" dirty="0" smtClean="0"/>
              <a:t>and annotation</a:t>
            </a:r>
            <a:endParaRPr lang="en-GB" sz="3200"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To </a:t>
            </a:r>
            <a:r>
              <a:rPr lang="en-GB" dirty="0" smtClean="0"/>
              <a:t>take advantage of </a:t>
            </a:r>
            <a:r>
              <a:rPr lang="en-GB" dirty="0" smtClean="0"/>
              <a:t>more corpus  </a:t>
            </a:r>
            <a:r>
              <a:rPr lang="en-GB" dirty="0" smtClean="0"/>
              <a:t>functions </a:t>
            </a:r>
            <a:r>
              <a:rPr lang="en-GB" dirty="0" smtClean="0"/>
              <a:t> than </a:t>
            </a:r>
            <a:r>
              <a:rPr lang="en-GB" dirty="0" smtClean="0"/>
              <a:t>simply converting online resources into TMs, there is something else we can do: </a:t>
            </a:r>
            <a:endParaRPr lang="en-GB" dirty="0" smtClean="0"/>
          </a:p>
          <a:p>
            <a:r>
              <a:rPr lang="en-GB" sz="3500" b="1" dirty="0" smtClean="0"/>
              <a:t>Annotating</a:t>
            </a:r>
            <a:r>
              <a:rPr lang="en-GB" sz="3500" dirty="0" smtClean="0"/>
              <a:t> </a:t>
            </a:r>
            <a:r>
              <a:rPr lang="en-GB" sz="3500" dirty="0" smtClean="0"/>
              <a:t>the texts </a:t>
            </a:r>
            <a:endParaRPr lang="en-GB" sz="3500" dirty="0" smtClean="0"/>
          </a:p>
          <a:p>
            <a:pPr lvl="1"/>
            <a:r>
              <a:rPr lang="en-GB" sz="3100" dirty="0" smtClean="0"/>
              <a:t>for </a:t>
            </a:r>
            <a:r>
              <a:rPr lang="en-GB" sz="3100" dirty="0" smtClean="0"/>
              <a:t>example POS </a:t>
            </a:r>
            <a:r>
              <a:rPr lang="en-GB" sz="3100" dirty="0" smtClean="0"/>
              <a:t>tagging. </a:t>
            </a:r>
            <a:r>
              <a:rPr lang="en-GB" dirty="0" smtClean="0"/>
              <a:t>With </a:t>
            </a:r>
            <a:r>
              <a:rPr lang="en-GB" dirty="0" smtClean="0"/>
              <a:t>a POS tagged corpus, there is much more information that can be searched and analysed for various purposes.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228"/>
            <a:ext cx="8229600" cy="3531395"/>
          </a:xfrm>
        </p:spPr>
        <p:txBody>
          <a:bodyPr>
            <a:normAutofit fontScale="85000" lnSpcReduction="10000"/>
          </a:bodyPr>
          <a:lstStyle/>
          <a:p>
            <a:pPr>
              <a:buNone/>
            </a:pPr>
            <a:r>
              <a:rPr lang="en-GB" dirty="0" smtClean="0">
                <a:solidFill>
                  <a:srgbClr val="FF0000"/>
                </a:solidFill>
              </a:rPr>
              <a:t>    After </a:t>
            </a:r>
            <a:r>
              <a:rPr lang="en-GB" dirty="0" smtClean="0">
                <a:solidFill>
                  <a:srgbClr val="FF0000"/>
                </a:solidFill>
              </a:rPr>
              <a:t>parallel </a:t>
            </a:r>
            <a:r>
              <a:rPr lang="en-GB" dirty="0" smtClean="0">
                <a:solidFill>
                  <a:srgbClr val="FF0000"/>
                </a:solidFill>
              </a:rPr>
              <a:t>texts are POS tagged, users may consult them for a much wider range of queries. </a:t>
            </a:r>
            <a:r>
              <a:rPr lang="en-GB" dirty="0" smtClean="0"/>
              <a:t>E.g. </a:t>
            </a:r>
          </a:p>
          <a:p>
            <a:r>
              <a:rPr lang="en-GB" dirty="0" smtClean="0"/>
              <a:t>Testing whether Chinese prefers to use of verbs whereas English prefers the use of nouns, as </a:t>
            </a:r>
            <a:r>
              <a:rPr lang="en-GB" dirty="0" smtClean="0"/>
              <a:t>some hold.</a:t>
            </a:r>
          </a:p>
          <a:p>
            <a:r>
              <a:rPr lang="en-GB" dirty="0" smtClean="0"/>
              <a:t>A</a:t>
            </a:r>
            <a:r>
              <a:rPr lang="en-GB" dirty="0" smtClean="0"/>
              <a:t>nalysis </a:t>
            </a:r>
            <a:r>
              <a:rPr lang="en-GB" dirty="0" smtClean="0"/>
              <a:t>of the data </a:t>
            </a:r>
            <a:r>
              <a:rPr lang="en-GB" dirty="0" smtClean="0"/>
              <a:t>generated can give </a:t>
            </a:r>
            <a:r>
              <a:rPr lang="en-GB" dirty="0" smtClean="0"/>
              <a:t>translation trainers, language teachers and students </a:t>
            </a:r>
            <a:r>
              <a:rPr lang="en-GB" dirty="0" smtClean="0"/>
              <a:t>a </a:t>
            </a:r>
            <a:r>
              <a:rPr lang="en-GB" dirty="0" smtClean="0"/>
              <a:t>better understanding of the two languages. </a:t>
            </a:r>
          </a:p>
          <a:p>
            <a:endParaRPr lang="en-GB" dirty="0"/>
          </a:p>
        </p:txBody>
      </p:sp>
      <p:sp>
        <p:nvSpPr>
          <p:cNvPr id="4" name="Title 1"/>
          <p:cNvSpPr>
            <a:spLocks noGrp="1"/>
          </p:cNvSpPr>
          <p:nvPr>
            <p:ph type="title"/>
          </p:nvPr>
        </p:nvSpPr>
        <p:spPr>
          <a:xfrm>
            <a:off x="457200" y="205978"/>
            <a:ext cx="8229600" cy="857250"/>
          </a:xfrm>
        </p:spPr>
        <p:txBody>
          <a:bodyPr>
            <a:noAutofit/>
          </a:bodyPr>
          <a:lstStyle/>
          <a:p>
            <a:r>
              <a:rPr lang="en-GB" sz="3200" dirty="0" smtClean="0"/>
              <a:t>Step </a:t>
            </a:r>
            <a:r>
              <a:rPr lang="en-GB" sz="3200" dirty="0" smtClean="0"/>
              <a:t>3: Segmentation </a:t>
            </a:r>
            <a:r>
              <a:rPr lang="en-GB" sz="3200" dirty="0" smtClean="0"/>
              <a:t>and annotation</a:t>
            </a:r>
            <a:endParaRPr lang="en-GB"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3 Segmentation and annotation</a:t>
            </a:r>
            <a:endParaRPr lang="en-GB" sz="3200" dirty="0"/>
          </a:p>
        </p:txBody>
      </p:sp>
      <p:sp>
        <p:nvSpPr>
          <p:cNvPr id="3" name="Content Placeholder 2"/>
          <p:cNvSpPr>
            <a:spLocks noGrp="1"/>
          </p:cNvSpPr>
          <p:nvPr>
            <p:ph idx="1"/>
          </p:nvPr>
        </p:nvSpPr>
        <p:spPr/>
        <p:txBody>
          <a:bodyPr>
            <a:normAutofit/>
          </a:bodyPr>
          <a:lstStyle/>
          <a:p>
            <a:r>
              <a:rPr lang="en-GB" dirty="0" smtClean="0"/>
              <a:t>Unlike English, Chinese language words (characters) are not separated by </a:t>
            </a:r>
            <a:r>
              <a:rPr lang="en-GB" dirty="0" smtClean="0"/>
              <a:t>spaces.</a:t>
            </a:r>
          </a:p>
          <a:p>
            <a:r>
              <a:rPr lang="en-GB" dirty="0" smtClean="0"/>
              <a:t>This requires </a:t>
            </a:r>
            <a:r>
              <a:rPr lang="en-GB" dirty="0" smtClean="0"/>
              <a:t>one </a:t>
            </a:r>
            <a:r>
              <a:rPr lang="en-GB" dirty="0" smtClean="0"/>
              <a:t>extra </a:t>
            </a:r>
            <a:r>
              <a:rPr lang="en-GB" dirty="0" smtClean="0"/>
              <a:t>step to </a:t>
            </a:r>
            <a:r>
              <a:rPr lang="en-GB" dirty="0" smtClean="0"/>
              <a:t>do before annotation,  </a:t>
            </a:r>
            <a:endParaRPr lang="en-GB" dirty="0" smtClean="0"/>
          </a:p>
          <a:p>
            <a:pPr marL="0" indent="0">
              <a:buNone/>
            </a:pPr>
            <a:r>
              <a:rPr lang="en-GB" dirty="0" smtClean="0"/>
              <a:t>Professionals </a:t>
            </a:r>
            <a:r>
              <a:rPr lang="en-GB" dirty="0" smtClean="0"/>
              <a:t>call this progress </a:t>
            </a:r>
            <a:r>
              <a:rPr lang="en-GB" b="1" dirty="0" smtClean="0"/>
              <a:t>segmentation</a:t>
            </a:r>
            <a:r>
              <a:rPr lang="en-GB"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a:t>
            </a:r>
            <a:r>
              <a:rPr lang="en-GB" sz="3200" dirty="0" smtClean="0"/>
              <a:t>3: Segmentation </a:t>
            </a:r>
            <a:r>
              <a:rPr lang="en-GB" sz="3200" dirty="0" smtClean="0"/>
              <a:t>and annotation</a:t>
            </a:r>
            <a:endParaRPr lang="en-GB" sz="3200" dirty="0"/>
          </a:p>
        </p:txBody>
      </p:sp>
      <p:sp>
        <p:nvSpPr>
          <p:cNvPr id="3" name="Content Placeholder 2"/>
          <p:cNvSpPr>
            <a:spLocks noGrp="1"/>
          </p:cNvSpPr>
          <p:nvPr>
            <p:ph idx="1"/>
          </p:nvPr>
        </p:nvSpPr>
        <p:spPr>
          <a:xfrm>
            <a:off x="457200" y="1347613"/>
            <a:ext cx="8229600" cy="3247009"/>
          </a:xfrm>
        </p:spPr>
        <p:txBody>
          <a:bodyPr>
            <a:normAutofit fontScale="92500" lnSpcReduction="20000"/>
          </a:bodyPr>
          <a:lstStyle/>
          <a:p>
            <a:pPr marL="0" indent="0">
              <a:buNone/>
            </a:pPr>
            <a:r>
              <a:rPr lang="de-DE" dirty="0" smtClean="0"/>
              <a:t>Segmentation </a:t>
            </a:r>
            <a:r>
              <a:rPr lang="de-DE" dirty="0" err="1" smtClean="0"/>
              <a:t>programmes</a:t>
            </a:r>
            <a:r>
              <a:rPr lang="de-DE" dirty="0" smtClean="0"/>
              <a:t>:</a:t>
            </a:r>
            <a:endParaRPr lang="en-GB" dirty="0" smtClean="0"/>
          </a:p>
          <a:p>
            <a:r>
              <a:rPr lang="en-GB" dirty="0" smtClean="0"/>
              <a:t>ICTCLAS - a </a:t>
            </a:r>
            <a:r>
              <a:rPr lang="en-GB" dirty="0" smtClean="0"/>
              <a:t>professional </a:t>
            </a:r>
            <a:r>
              <a:rPr lang="en-GB" dirty="0" smtClean="0"/>
              <a:t>programme, designed </a:t>
            </a:r>
            <a:r>
              <a:rPr lang="en-GB" dirty="0" smtClean="0"/>
              <a:t>in </a:t>
            </a:r>
            <a:r>
              <a:rPr lang="en-GB" dirty="0" smtClean="0"/>
              <a:t>China (can also do </a:t>
            </a:r>
            <a:r>
              <a:rPr lang="en-GB" dirty="0" smtClean="0"/>
              <a:t>POS </a:t>
            </a:r>
            <a:r>
              <a:rPr lang="en-GB" dirty="0" smtClean="0"/>
              <a:t>tagging)</a:t>
            </a:r>
          </a:p>
          <a:p>
            <a:r>
              <a:rPr lang="en-GB" dirty="0" smtClean="0"/>
              <a:t>Stanford </a:t>
            </a:r>
            <a:r>
              <a:rPr lang="en-GB" dirty="0" smtClean="0"/>
              <a:t>Word </a:t>
            </a:r>
            <a:r>
              <a:rPr lang="en-GB" dirty="0" err="1" smtClean="0"/>
              <a:t>Segmenter</a:t>
            </a:r>
            <a:endParaRPr lang="en-GB" dirty="0" smtClean="0"/>
          </a:p>
          <a:p>
            <a:r>
              <a:rPr lang="en-GB" dirty="0" smtClean="0"/>
              <a:t>IK </a:t>
            </a:r>
            <a:r>
              <a:rPr lang="en-GB" dirty="0" err="1" smtClean="0"/>
              <a:t>Analyze</a:t>
            </a:r>
            <a:endParaRPr lang="en-GB" dirty="0" smtClean="0"/>
          </a:p>
          <a:p>
            <a:r>
              <a:rPr lang="en-GB" dirty="0" err="1" smtClean="0"/>
              <a:t>FudanNLP</a:t>
            </a:r>
            <a:endParaRPr lang="en-GB" dirty="0"/>
          </a:p>
          <a:p>
            <a:pPr marL="0" indent="0">
              <a:buNone/>
            </a:pPr>
            <a:r>
              <a:rPr lang="en-GB" dirty="0"/>
              <a:t>a</a:t>
            </a:r>
            <a:r>
              <a:rPr lang="en-GB" dirty="0" smtClean="0"/>
              <a:t>mong others</a:t>
            </a:r>
            <a:r>
              <a:rPr lang="en-GB" dirty="0" smtClean="0"/>
              <a:t> </a:t>
            </a: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3 Segmentation and annotation</a:t>
            </a:r>
            <a:endParaRPr lang="en-GB" sz="3200" dirty="0"/>
          </a:p>
        </p:txBody>
      </p:sp>
      <p:sp>
        <p:nvSpPr>
          <p:cNvPr id="3" name="Content Placeholder 2"/>
          <p:cNvSpPr>
            <a:spLocks noGrp="1"/>
          </p:cNvSpPr>
          <p:nvPr>
            <p:ph idx="1"/>
          </p:nvPr>
        </p:nvSpPr>
        <p:spPr>
          <a:xfrm>
            <a:off x="457200" y="1419622"/>
            <a:ext cx="8229600" cy="3175000"/>
          </a:xfrm>
        </p:spPr>
        <p:txBody>
          <a:bodyPr>
            <a:normAutofit fontScale="85000" lnSpcReduction="20000"/>
          </a:bodyPr>
          <a:lstStyle/>
          <a:p>
            <a:pPr marL="0" indent="0">
              <a:buNone/>
            </a:pPr>
            <a:r>
              <a:rPr lang="en-GB" dirty="0" smtClean="0"/>
              <a:t>A body </a:t>
            </a:r>
            <a:r>
              <a:rPr lang="en-GB" dirty="0" smtClean="0"/>
              <a:t>of POS tagged and syntactic structure annotated (parsed) Chinese texts </a:t>
            </a:r>
            <a:r>
              <a:rPr lang="en-GB" dirty="0" smtClean="0"/>
              <a:t>becomes </a:t>
            </a:r>
            <a:r>
              <a:rPr lang="en-GB" dirty="0" smtClean="0"/>
              <a:t>more useful than a plain corpus. </a:t>
            </a:r>
            <a:r>
              <a:rPr lang="en-GB" dirty="0" smtClean="0"/>
              <a:t>E.g. </a:t>
            </a:r>
          </a:p>
          <a:p>
            <a:r>
              <a:rPr lang="en-GB" dirty="0" smtClean="0"/>
              <a:t>possible </a:t>
            </a:r>
            <a:r>
              <a:rPr lang="en-GB" dirty="0" smtClean="0"/>
              <a:t>to study the ratio of nouns and verbs in a particular </a:t>
            </a:r>
            <a:r>
              <a:rPr lang="en-GB" dirty="0" smtClean="0"/>
              <a:t>text;</a:t>
            </a:r>
          </a:p>
          <a:p>
            <a:r>
              <a:rPr lang="en-GB" dirty="0" smtClean="0"/>
              <a:t>possible </a:t>
            </a:r>
            <a:r>
              <a:rPr lang="en-GB" dirty="0" smtClean="0"/>
              <a:t>to see the most popular sequence of adverbials of time and place when they appear </a:t>
            </a:r>
            <a:r>
              <a:rPr lang="en-GB" dirty="0" smtClean="0"/>
              <a:t>alongside in a </a:t>
            </a:r>
            <a:r>
              <a:rPr lang="en-GB" dirty="0" smtClean="0"/>
              <a:t>sentence.</a:t>
            </a:r>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 3 Segmentation and annotation</a:t>
            </a:r>
            <a:endParaRPr lang="en-GB" sz="3200" dirty="0"/>
          </a:p>
        </p:txBody>
      </p:sp>
      <p:sp>
        <p:nvSpPr>
          <p:cNvPr id="3" name="Content Placeholder 2"/>
          <p:cNvSpPr>
            <a:spLocks noGrp="1"/>
          </p:cNvSpPr>
          <p:nvPr>
            <p:ph idx="1"/>
          </p:nvPr>
        </p:nvSpPr>
        <p:spPr>
          <a:xfrm>
            <a:off x="457200" y="1275605"/>
            <a:ext cx="8363272" cy="3528393"/>
          </a:xfrm>
        </p:spPr>
        <p:txBody>
          <a:bodyPr>
            <a:normAutofit/>
          </a:bodyPr>
          <a:lstStyle/>
          <a:p>
            <a:pPr marL="0" indent="0">
              <a:buNone/>
            </a:pPr>
            <a:r>
              <a:rPr lang="en-GB" dirty="0" smtClean="0"/>
              <a:t>To facilitate </a:t>
            </a:r>
            <a:r>
              <a:rPr lang="en-GB" b="1" dirty="0" smtClean="0"/>
              <a:t>search</a:t>
            </a:r>
            <a:r>
              <a:rPr lang="en-GB" dirty="0" smtClean="0"/>
              <a:t> </a:t>
            </a:r>
            <a:r>
              <a:rPr lang="en-GB" dirty="0" smtClean="0"/>
              <a:t>(concordancing), you can </a:t>
            </a:r>
            <a:r>
              <a:rPr lang="en-GB" dirty="0" smtClean="0"/>
              <a:t>use:</a:t>
            </a:r>
          </a:p>
          <a:p>
            <a:r>
              <a:rPr lang="en-GB" dirty="0" smtClean="0"/>
              <a:t>your </a:t>
            </a:r>
            <a:r>
              <a:rPr lang="en-GB" dirty="0" smtClean="0"/>
              <a:t>CAT tool </a:t>
            </a:r>
            <a:r>
              <a:rPr lang="en-GB" dirty="0" smtClean="0"/>
              <a:t>(Studio</a:t>
            </a:r>
            <a:r>
              <a:rPr lang="en-GB" dirty="0" smtClean="0"/>
              <a:t>, Deja Vu </a:t>
            </a:r>
            <a:r>
              <a:rPr lang="en-GB" dirty="0" smtClean="0"/>
              <a:t>or </a:t>
            </a:r>
            <a:r>
              <a:rPr lang="en-GB" dirty="0" err="1" smtClean="0"/>
              <a:t>SnowmanCat</a:t>
            </a:r>
            <a:r>
              <a:rPr lang="en-GB" dirty="0" smtClean="0"/>
              <a:t>)</a:t>
            </a:r>
          </a:p>
          <a:p>
            <a:r>
              <a:rPr lang="en-GB" dirty="0" smtClean="0"/>
              <a:t>other </a:t>
            </a:r>
            <a:r>
              <a:rPr lang="en-GB" dirty="0" smtClean="0"/>
              <a:t>tools (concordancers) specifically designed for </a:t>
            </a:r>
            <a:r>
              <a:rPr lang="en-GB" dirty="0" err="1" smtClean="0"/>
              <a:t>concordancing</a:t>
            </a:r>
            <a:r>
              <a:rPr lang="en-GB" dirty="0" smtClean="0"/>
              <a:t>, </a:t>
            </a:r>
            <a:r>
              <a:rPr lang="en-GB" dirty="0" smtClean="0"/>
              <a:t>such </a:t>
            </a:r>
            <a:r>
              <a:rPr lang="en-GB" dirty="0" smtClean="0"/>
              <a:t>as</a:t>
            </a:r>
          </a:p>
          <a:p>
            <a:pPr lvl="1"/>
            <a:r>
              <a:rPr lang="en-GB" dirty="0" err="1" smtClean="0"/>
              <a:t>WordSmith</a:t>
            </a:r>
            <a:r>
              <a:rPr lang="en-GB" dirty="0" smtClean="0"/>
              <a:t> </a:t>
            </a:r>
            <a:r>
              <a:rPr lang="en-GB" dirty="0" smtClean="0"/>
              <a:t>Tools </a:t>
            </a:r>
            <a:endParaRPr lang="en-GB" dirty="0" smtClean="0"/>
          </a:p>
          <a:p>
            <a:pPr lvl="1"/>
            <a:r>
              <a:rPr lang="en-GB" dirty="0" err="1" smtClean="0"/>
              <a:t>ParaConc</a:t>
            </a:r>
            <a:r>
              <a:rPr lang="en-GB" dirty="0" smtClean="0"/>
              <a:t>.</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1629"/>
            <a:ext cx="8229600" cy="3102993"/>
          </a:xfrm>
        </p:spPr>
        <p:txBody>
          <a:bodyPr>
            <a:normAutofit/>
          </a:bodyPr>
          <a:lstStyle/>
          <a:p>
            <a:pPr algn="ctr">
              <a:buNone/>
            </a:pPr>
            <a:r>
              <a:rPr lang="en-GB" sz="4000" b="1" dirty="0" smtClean="0"/>
              <a:t>HERE COMES THE ROUTE MAP</a:t>
            </a:r>
            <a:endParaRPr lang="en-GB" sz="40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55526"/>
            <a:ext cx="8229600" cy="4104456"/>
          </a:xfrm>
        </p:spPr>
        <p:txBody>
          <a:bodyPr/>
          <a:lstStyle/>
          <a:p>
            <a:pPr>
              <a:buNone/>
            </a:pPr>
            <a:endParaRPr lang="en-GB" dirty="0"/>
          </a:p>
        </p:txBody>
      </p:sp>
      <p:sp>
        <p:nvSpPr>
          <p:cNvPr id="4" name="Rectangle 3"/>
          <p:cNvSpPr/>
          <p:nvPr/>
        </p:nvSpPr>
        <p:spPr>
          <a:xfrm>
            <a:off x="3347864" y="1779662"/>
            <a:ext cx="237626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Stage 2</a:t>
            </a:r>
          </a:p>
          <a:p>
            <a:pPr algn="ctr"/>
            <a:r>
              <a:rPr lang="en-GB" sz="2400" dirty="0" smtClean="0"/>
              <a:t>Alignment</a:t>
            </a:r>
            <a:endParaRPr lang="en-GB" sz="2400" dirty="0"/>
          </a:p>
        </p:txBody>
      </p:sp>
      <p:sp>
        <p:nvSpPr>
          <p:cNvPr id="8" name="Oval 7"/>
          <p:cNvSpPr/>
          <p:nvPr/>
        </p:nvSpPr>
        <p:spPr>
          <a:xfrm>
            <a:off x="611560" y="1635646"/>
            <a:ext cx="2592288"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400" dirty="0" smtClean="0"/>
              <a:t>Stage 1</a:t>
            </a:r>
          </a:p>
          <a:p>
            <a:pPr algn="ctr"/>
            <a:r>
              <a:rPr lang="en-GB" sz="2400" dirty="0" smtClean="0"/>
              <a:t>Data Collection</a:t>
            </a:r>
            <a:endParaRPr lang="en-GB" sz="2400" dirty="0"/>
          </a:p>
        </p:txBody>
      </p:sp>
      <p:sp>
        <p:nvSpPr>
          <p:cNvPr id="9" name="Flowchart: Decision 8"/>
          <p:cNvSpPr/>
          <p:nvPr/>
        </p:nvSpPr>
        <p:spPr>
          <a:xfrm>
            <a:off x="6084168" y="1635646"/>
            <a:ext cx="2592288" cy="172819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GB" sz="2400" dirty="0" smtClean="0"/>
              <a:t>Stage 3 </a:t>
            </a:r>
            <a:endParaRPr lang="en-GB" sz="2400" dirty="0" smtClean="0"/>
          </a:p>
          <a:p>
            <a:pPr algn="ctr"/>
            <a:r>
              <a:rPr lang="en-GB" sz="2400" dirty="0" smtClean="0"/>
              <a:t>Annotation</a:t>
            </a:r>
            <a:endParaRPr lang="en-GB" sz="2400" dirty="0"/>
          </a:p>
        </p:txBody>
      </p:sp>
      <p:cxnSp>
        <p:nvCxnSpPr>
          <p:cNvPr id="15" name="Straight Arrow Connector 14"/>
          <p:cNvCxnSpPr>
            <a:stCxn id="8" idx="6"/>
            <a:endCxn id="4" idx="1"/>
          </p:cNvCxnSpPr>
          <p:nvPr/>
        </p:nvCxnSpPr>
        <p:spPr>
          <a:xfrm>
            <a:off x="3203848" y="2535746"/>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3"/>
            <a:endCxn id="9" idx="1"/>
          </p:cNvCxnSpPr>
          <p:nvPr/>
        </p:nvCxnSpPr>
        <p:spPr>
          <a:xfrm flipV="1">
            <a:off x="5724128" y="2499742"/>
            <a:ext cx="360040"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1015622"/>
          </a:xfrm>
        </p:spPr>
        <p:txBody>
          <a:bodyPr>
            <a:noAutofit/>
          </a:bodyPr>
          <a:lstStyle/>
          <a:p>
            <a:r>
              <a:rPr lang="en-GB" sz="3200" dirty="0" smtClean="0"/>
              <a:t/>
            </a:r>
            <a:br>
              <a:rPr lang="en-GB" sz="3200" dirty="0" smtClean="0"/>
            </a:br>
            <a:r>
              <a:rPr lang="en-GB" sz="3200" dirty="0" smtClean="0"/>
              <a:t>Recommending a useful tool </a:t>
            </a:r>
            <a:br>
              <a:rPr lang="en-GB" sz="3200" dirty="0" smtClean="0"/>
            </a:br>
            <a:r>
              <a:rPr lang="en-GB" sz="3200" dirty="0" smtClean="0"/>
              <a:t>in corpus technology</a:t>
            </a:r>
            <a:br>
              <a:rPr lang="en-GB" sz="3200" dirty="0" smtClean="0"/>
            </a:br>
            <a:endParaRPr lang="en-GB" sz="3200" dirty="0"/>
          </a:p>
        </p:txBody>
      </p:sp>
      <p:sp>
        <p:nvSpPr>
          <p:cNvPr id="3" name="Content Placeholder 2"/>
          <p:cNvSpPr>
            <a:spLocks noGrp="1"/>
          </p:cNvSpPr>
          <p:nvPr>
            <p:ph idx="1"/>
          </p:nvPr>
        </p:nvSpPr>
        <p:spPr>
          <a:xfrm>
            <a:off x="457200" y="1419621"/>
            <a:ext cx="8229600" cy="3175001"/>
          </a:xfrm>
        </p:spPr>
        <p:txBody>
          <a:bodyPr>
            <a:normAutofit fontScale="92500" lnSpcReduction="20000"/>
          </a:bodyPr>
          <a:lstStyle/>
          <a:p>
            <a:pPr algn="ctr">
              <a:buNone/>
            </a:pPr>
            <a:r>
              <a:rPr lang="en-GB" dirty="0" smtClean="0">
                <a:hlinkClick r:id="rId3"/>
              </a:rPr>
              <a:t>Sketch Engine </a:t>
            </a:r>
            <a:endParaRPr lang="en-GB" dirty="0" smtClean="0"/>
          </a:p>
          <a:p>
            <a:pPr algn="ctr">
              <a:buFont typeface="Wingdings 2"/>
              <a:buChar char="&lt;"/>
            </a:pPr>
            <a:r>
              <a:rPr lang="en-GB" dirty="0" smtClean="0">
                <a:sym typeface="Wingdings 2"/>
              </a:rPr>
              <a:t>   </a:t>
            </a:r>
            <a:endParaRPr lang="en-GB" dirty="0" smtClean="0"/>
          </a:p>
          <a:p>
            <a:pPr>
              <a:spcBef>
                <a:spcPts val="1200"/>
              </a:spcBef>
            </a:pPr>
            <a:r>
              <a:rPr lang="en-GB" sz="4000" dirty="0" smtClean="0"/>
              <a:t>Helps </a:t>
            </a:r>
            <a:r>
              <a:rPr lang="en-GB" sz="4000" dirty="0" smtClean="0"/>
              <a:t>you </a:t>
            </a:r>
            <a:r>
              <a:rPr lang="en-GB" sz="4000" dirty="0" smtClean="0"/>
              <a:t>create </a:t>
            </a:r>
            <a:r>
              <a:rPr lang="en-GB" sz="4000" dirty="0" smtClean="0"/>
              <a:t>a corpus of your own, not only English but also Chinese</a:t>
            </a:r>
          </a:p>
          <a:p>
            <a:pPr>
              <a:spcBef>
                <a:spcPts val="1200"/>
              </a:spcBef>
            </a:pPr>
            <a:r>
              <a:rPr lang="en-GB" sz="4000" dirty="0" smtClean="0"/>
              <a:t>With segmentation and POS function into the Chinese texts in your corpus</a:t>
            </a:r>
          </a:p>
          <a:p>
            <a:endParaRPr lang="en-GB" dirty="0" smtClean="0"/>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
            </a:r>
            <a:br>
              <a:rPr lang="en-GB" sz="3200" dirty="0" smtClean="0"/>
            </a:br>
            <a:r>
              <a:rPr lang="en-GB" sz="3200" dirty="0" smtClean="0"/>
              <a:t>Recommending a useful tool </a:t>
            </a:r>
            <a:br>
              <a:rPr lang="en-GB" sz="3200" dirty="0" smtClean="0"/>
            </a:br>
            <a:r>
              <a:rPr lang="en-GB" sz="3200" dirty="0" smtClean="0"/>
              <a:t>in corpus technology</a:t>
            </a:r>
            <a:br>
              <a:rPr lang="en-GB" sz="3200" dirty="0" smtClean="0"/>
            </a:br>
            <a:endParaRPr lang="en-GB" sz="3200" dirty="0"/>
          </a:p>
        </p:txBody>
      </p:sp>
      <p:sp>
        <p:nvSpPr>
          <p:cNvPr id="3" name="Content Placeholder 2"/>
          <p:cNvSpPr>
            <a:spLocks noGrp="1"/>
          </p:cNvSpPr>
          <p:nvPr>
            <p:ph idx="1"/>
          </p:nvPr>
        </p:nvSpPr>
        <p:spPr>
          <a:xfrm>
            <a:off x="457200" y="1491629"/>
            <a:ext cx="8229600" cy="3102993"/>
          </a:xfrm>
        </p:spPr>
        <p:txBody>
          <a:bodyPr>
            <a:normAutofit fontScale="85000" lnSpcReduction="20000"/>
          </a:bodyPr>
          <a:lstStyle/>
          <a:p>
            <a:pPr algn="ctr">
              <a:buNone/>
            </a:pPr>
            <a:r>
              <a:rPr lang="en-GB" dirty="0" smtClean="0">
                <a:hlinkClick r:id="rId3"/>
              </a:rPr>
              <a:t>Sketch Engine </a:t>
            </a:r>
            <a:endParaRPr lang="en-GB" dirty="0" smtClean="0"/>
          </a:p>
          <a:p>
            <a:pPr algn="ctr">
              <a:buNone/>
            </a:pPr>
            <a:r>
              <a:rPr lang="en-GB" dirty="0" smtClean="0">
                <a:sym typeface="Wingdings 2"/>
              </a:rPr>
              <a:t>    </a:t>
            </a:r>
            <a:endParaRPr lang="en-GB" dirty="0" smtClean="0"/>
          </a:p>
          <a:p>
            <a:r>
              <a:rPr lang="en-GB" sz="3600" dirty="0" smtClean="0"/>
              <a:t>Tagged for parts of speech and grammatical categories</a:t>
            </a:r>
          </a:p>
          <a:p>
            <a:r>
              <a:rPr lang="en-GB" sz="3600" dirty="0" smtClean="0"/>
              <a:t>Concordancing </a:t>
            </a:r>
            <a:r>
              <a:rPr lang="en-US" altLang="zh-CN" sz="3600" dirty="0" smtClean="0"/>
              <a:t>for </a:t>
            </a:r>
            <a:r>
              <a:rPr lang="en-GB" altLang="zh-CN" sz="3600" dirty="0" smtClean="0"/>
              <a:t>individual words (characters) </a:t>
            </a:r>
            <a:r>
              <a:rPr lang="en-GB" sz="3600" dirty="0" smtClean="0"/>
              <a:t>and analysis into the context (collocations) </a:t>
            </a:r>
          </a:p>
          <a:p>
            <a:r>
              <a:rPr lang="en-GB" sz="3600" dirty="0" smtClean="0"/>
              <a:t>Many other functions to be explored.</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Introduction to this research </a:t>
            </a:r>
            <a:br>
              <a:rPr lang="en-GB" b="1" dirty="0" smtClean="0"/>
            </a:br>
            <a:r>
              <a:rPr lang="en-GB" b="1" dirty="0" smtClean="0"/>
              <a:t>and its significance</a:t>
            </a:r>
            <a:endParaRPr lang="en-GB" dirty="0"/>
          </a:p>
        </p:txBody>
      </p:sp>
      <p:sp>
        <p:nvSpPr>
          <p:cNvPr id="3" name="Content Placeholder 2"/>
          <p:cNvSpPr>
            <a:spLocks noGrp="1"/>
          </p:cNvSpPr>
          <p:nvPr>
            <p:ph idx="1"/>
          </p:nvPr>
        </p:nvSpPr>
        <p:spPr>
          <a:xfrm>
            <a:off x="457200" y="1491629"/>
            <a:ext cx="8229600" cy="3102993"/>
          </a:xfrm>
        </p:spPr>
        <p:txBody>
          <a:bodyPr>
            <a:normAutofit fontScale="92500"/>
          </a:bodyPr>
          <a:lstStyle/>
          <a:p>
            <a:r>
              <a:rPr lang="en-GB" dirty="0" smtClean="0"/>
              <a:t>Translation course teachers may teach translation by real examples rather than creating imagined examples and boring principles and guidelines.</a:t>
            </a:r>
          </a:p>
          <a:p>
            <a:r>
              <a:rPr lang="en-GB" dirty="0" smtClean="0"/>
              <a:t>Translation trainees may see how a particular text is translated by professionals and what strategies are used in a particular translation, etc.</a:t>
            </a:r>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 few tips of caution and some advice</a:t>
            </a:r>
            <a:endParaRPr lang="en-GB" dirty="0"/>
          </a:p>
        </p:txBody>
      </p:sp>
      <p:sp>
        <p:nvSpPr>
          <p:cNvPr id="3" name="Content Placeholder 2"/>
          <p:cNvSpPr>
            <a:spLocks noGrp="1"/>
          </p:cNvSpPr>
          <p:nvPr>
            <p:ph idx="1"/>
          </p:nvPr>
        </p:nvSpPr>
        <p:spPr/>
        <p:txBody>
          <a:bodyPr>
            <a:normAutofit/>
          </a:bodyPr>
          <a:lstStyle/>
          <a:p>
            <a:r>
              <a:rPr lang="en-GB" dirty="0" smtClean="0"/>
              <a:t>Quantity matters but </a:t>
            </a:r>
            <a:r>
              <a:rPr lang="en-GB" b="1" dirty="0" smtClean="0"/>
              <a:t>quality</a:t>
            </a:r>
            <a:r>
              <a:rPr lang="en-GB" dirty="0" smtClean="0"/>
              <a:t> matters </a:t>
            </a:r>
            <a:r>
              <a:rPr lang="en-GB" dirty="0" smtClean="0"/>
              <a:t>more</a:t>
            </a:r>
          </a:p>
          <a:p>
            <a:pPr lvl="1"/>
            <a:r>
              <a:rPr lang="en-GB" dirty="0" smtClean="0"/>
              <a:t>especially </a:t>
            </a:r>
            <a:r>
              <a:rPr lang="en-GB" dirty="0" smtClean="0"/>
              <a:t>when you are expecting some of the texts you have collected to become your TMs.</a:t>
            </a:r>
          </a:p>
          <a:p>
            <a:r>
              <a:rPr lang="en-GB" b="1" dirty="0" smtClean="0">
                <a:solidFill>
                  <a:srgbClr val="FF0000"/>
                </a:solidFill>
              </a:rPr>
              <a:t>Make sure your collected texts, especially the translation, are of good quality. </a:t>
            </a:r>
          </a:p>
          <a:p>
            <a:r>
              <a:rPr lang="en-GB" dirty="0" smtClean="0"/>
              <a:t>Be aware of the issue of copyright. </a:t>
            </a:r>
          </a:p>
          <a:p>
            <a:endParaRPr lang="en-GB" dirty="0" smtClean="0"/>
          </a:p>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Final Remarks</a:t>
            </a:r>
            <a:endParaRPr lang="en-GB" sz="3200" b="1" dirty="0"/>
          </a:p>
        </p:txBody>
      </p:sp>
      <p:sp>
        <p:nvSpPr>
          <p:cNvPr id="3" name="Content Placeholder 2"/>
          <p:cNvSpPr>
            <a:spLocks noGrp="1"/>
          </p:cNvSpPr>
          <p:nvPr>
            <p:ph idx="1"/>
          </p:nvPr>
        </p:nvSpPr>
        <p:spPr>
          <a:xfrm>
            <a:off x="457200" y="1200151"/>
            <a:ext cx="8435280" cy="3394472"/>
          </a:xfrm>
        </p:spPr>
        <p:txBody>
          <a:bodyPr>
            <a:normAutofit fontScale="85000" lnSpcReduction="10000"/>
          </a:bodyPr>
          <a:lstStyle/>
          <a:p>
            <a:pPr marL="0" indent="0">
              <a:buNone/>
            </a:pPr>
            <a:r>
              <a:rPr lang="en-GB" dirty="0" smtClean="0"/>
              <a:t>Hopefully, this research will contribute to bringing more </a:t>
            </a:r>
            <a:r>
              <a:rPr lang="en-GB" dirty="0" smtClean="0"/>
              <a:t>professionals:</a:t>
            </a:r>
          </a:p>
          <a:p>
            <a:r>
              <a:rPr lang="en-GB" dirty="0" smtClean="0"/>
              <a:t>translators</a:t>
            </a:r>
            <a:r>
              <a:rPr lang="en-GB" dirty="0" smtClean="0"/>
              <a:t>, translation trainers, translation trainees, </a:t>
            </a:r>
            <a:endParaRPr lang="en-GB" dirty="0" smtClean="0"/>
          </a:p>
          <a:p>
            <a:r>
              <a:rPr lang="en-GB" dirty="0" smtClean="0"/>
              <a:t>language </a:t>
            </a:r>
            <a:r>
              <a:rPr lang="en-GB" dirty="0" smtClean="0"/>
              <a:t>teachers and </a:t>
            </a:r>
            <a:r>
              <a:rPr lang="en-GB" dirty="0" smtClean="0"/>
              <a:t>learners, </a:t>
            </a:r>
            <a:r>
              <a:rPr lang="en-GB" dirty="0" smtClean="0"/>
              <a:t>and </a:t>
            </a:r>
            <a:endParaRPr lang="en-GB" dirty="0" smtClean="0"/>
          </a:p>
          <a:p>
            <a:r>
              <a:rPr lang="en-GB" dirty="0" smtClean="0"/>
              <a:t>others </a:t>
            </a:r>
            <a:r>
              <a:rPr lang="en-GB" dirty="0" smtClean="0"/>
              <a:t>(dictionary compilers, terminologists, linguists, researchers, etc. ) </a:t>
            </a:r>
            <a:endParaRPr lang="en-GB" dirty="0" smtClean="0"/>
          </a:p>
          <a:p>
            <a:pPr marL="57150" indent="0">
              <a:buNone/>
            </a:pPr>
            <a:r>
              <a:rPr lang="en-GB" dirty="0" smtClean="0"/>
              <a:t>closer </a:t>
            </a:r>
            <a:r>
              <a:rPr lang="en-GB" dirty="0" smtClean="0"/>
              <a:t>to the point where they will </a:t>
            </a:r>
            <a:r>
              <a:rPr lang="en-GB" dirty="0" smtClean="0"/>
              <a:t>create </a:t>
            </a:r>
            <a:r>
              <a:rPr lang="en-GB" dirty="0" smtClean="0"/>
              <a:t>their first parallel corpus.</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815667"/>
            <a:ext cx="8229600" cy="2778956"/>
          </a:xfrm>
        </p:spPr>
        <p:txBody>
          <a:bodyPr>
            <a:normAutofit/>
          </a:bodyPr>
          <a:lstStyle/>
          <a:p>
            <a:pPr algn="ctr">
              <a:buNone/>
            </a:pPr>
            <a:r>
              <a:rPr lang="en-GB" sz="4000" b="1" dirty="0" smtClean="0"/>
              <a:t>THANK YOU!</a:t>
            </a:r>
            <a:endParaRPr lang="en-GB" sz="40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20"/>
            <a:ext cx="8229600" cy="277540"/>
          </a:xfrm>
        </p:spPr>
        <p:txBody>
          <a:bodyPr>
            <a:normAutofit fontScale="90000"/>
          </a:bodyPr>
          <a:lstStyle/>
          <a:p>
            <a:r>
              <a:rPr lang="en-GB" sz="2000" dirty="0" smtClean="0"/>
              <a:t>References</a:t>
            </a:r>
            <a:endParaRPr lang="en-GB" sz="2000" dirty="0"/>
          </a:p>
        </p:txBody>
      </p:sp>
      <p:sp>
        <p:nvSpPr>
          <p:cNvPr id="3" name="Content Placeholder 2"/>
          <p:cNvSpPr>
            <a:spLocks noGrp="1"/>
          </p:cNvSpPr>
          <p:nvPr>
            <p:ph idx="1"/>
          </p:nvPr>
        </p:nvSpPr>
        <p:spPr>
          <a:xfrm>
            <a:off x="179512" y="411510"/>
            <a:ext cx="8784976" cy="4659982"/>
          </a:xfrm>
        </p:spPr>
        <p:txBody>
          <a:bodyPr>
            <a:noAutofit/>
          </a:bodyPr>
          <a:lstStyle/>
          <a:p>
            <a:pPr>
              <a:lnSpc>
                <a:spcPct val="90000"/>
              </a:lnSpc>
            </a:pPr>
            <a:r>
              <a:rPr lang="en-GB" sz="1400" dirty="0" err="1" smtClean="0"/>
              <a:t>Baisa</a:t>
            </a:r>
            <a:r>
              <a:rPr lang="en-GB" sz="1400" dirty="0" smtClean="0"/>
              <a:t>, </a:t>
            </a:r>
            <a:r>
              <a:rPr lang="en-GB" sz="1400" dirty="0" err="1" smtClean="0"/>
              <a:t>Vít</a:t>
            </a:r>
            <a:r>
              <a:rPr lang="en-GB" sz="1400" dirty="0" smtClean="0"/>
              <a:t>, </a:t>
            </a:r>
            <a:r>
              <a:rPr lang="en-GB" sz="1400" dirty="0" err="1" smtClean="0"/>
              <a:t>Barbora</a:t>
            </a:r>
            <a:r>
              <a:rPr lang="en-GB" sz="1400" dirty="0" smtClean="0"/>
              <a:t> </a:t>
            </a:r>
            <a:r>
              <a:rPr lang="en-GB" sz="1400" dirty="0" err="1" smtClean="0"/>
              <a:t>Ulipová</a:t>
            </a:r>
            <a:r>
              <a:rPr lang="en-GB" sz="1400" dirty="0" smtClean="0"/>
              <a:t>, and Michal </a:t>
            </a:r>
            <a:r>
              <a:rPr lang="en-GB" sz="1400" dirty="0" err="1" smtClean="0"/>
              <a:t>Cukr</a:t>
            </a:r>
            <a:r>
              <a:rPr lang="en-GB" sz="1400" dirty="0" smtClean="0"/>
              <a:t>. 2015. Bilingual Terminology Extraction in Sketch Engine. In </a:t>
            </a:r>
            <a:r>
              <a:rPr lang="en-GB" sz="1400" i="1" dirty="0" smtClean="0"/>
              <a:t>Ninth Workshop on Recent Advances in Slavonic Natural Language Processing</a:t>
            </a:r>
            <a:r>
              <a:rPr lang="en-GB" sz="1400" dirty="0" smtClean="0"/>
              <a:t>, pages 61–67.</a:t>
            </a:r>
          </a:p>
          <a:p>
            <a:pPr>
              <a:lnSpc>
                <a:spcPct val="90000"/>
              </a:lnSpc>
            </a:pPr>
            <a:r>
              <a:rPr lang="en-GB" sz="1400" dirty="0" smtClean="0"/>
              <a:t>Barlow, Michael. 2000. Parallel Texts in Language Teaching. In </a:t>
            </a:r>
            <a:r>
              <a:rPr lang="en-GB" sz="1400" dirty="0" err="1" smtClean="0"/>
              <a:t>Botley</a:t>
            </a:r>
            <a:r>
              <a:rPr lang="en-GB" sz="1400" dirty="0" smtClean="0"/>
              <a:t>, Simon, Anthony </a:t>
            </a:r>
            <a:r>
              <a:rPr lang="en-GB" sz="1400" dirty="0" err="1" smtClean="0"/>
              <a:t>McEnery</a:t>
            </a:r>
            <a:r>
              <a:rPr lang="en-GB" sz="1400" dirty="0" smtClean="0"/>
              <a:t>, and Andrew Wilson (eds.) </a:t>
            </a:r>
            <a:r>
              <a:rPr lang="en-GB" sz="1400" i="1" dirty="0" err="1" smtClean="0"/>
              <a:t>Mutiligual</a:t>
            </a:r>
            <a:r>
              <a:rPr lang="en-GB" sz="1400" i="1" dirty="0" smtClean="0"/>
              <a:t> </a:t>
            </a:r>
            <a:r>
              <a:rPr lang="en-GB" sz="1400" i="1" dirty="0" err="1" smtClean="0"/>
              <a:t>Corproa</a:t>
            </a:r>
            <a:r>
              <a:rPr lang="en-GB" sz="1400" i="1" dirty="0" smtClean="0"/>
              <a:t> in Teaching and Research</a:t>
            </a:r>
            <a:r>
              <a:rPr lang="en-GB" sz="1400" dirty="0" smtClean="0"/>
              <a:t>. </a:t>
            </a:r>
            <a:r>
              <a:rPr lang="en-GB" sz="1400" dirty="0" err="1" smtClean="0"/>
              <a:t>Rodopi</a:t>
            </a:r>
            <a:r>
              <a:rPr lang="en-GB" sz="1400" dirty="0" smtClean="0"/>
              <a:t>, Amsterdam, pages, 106-115. </a:t>
            </a:r>
          </a:p>
          <a:p>
            <a:pPr>
              <a:lnSpc>
                <a:spcPct val="90000"/>
              </a:lnSpc>
            </a:pPr>
            <a:r>
              <a:rPr lang="en-GB" sz="1400" dirty="0" smtClean="0"/>
              <a:t>Barlow, Michael. 2003.  </a:t>
            </a:r>
            <a:r>
              <a:rPr lang="en-GB" sz="1400" i="1" dirty="0" err="1" smtClean="0"/>
              <a:t>Paraconc</a:t>
            </a:r>
            <a:r>
              <a:rPr lang="en-GB" sz="1400" i="1" dirty="0" smtClean="0"/>
              <a:t>: A Concordancer for Parallel Texts</a:t>
            </a:r>
            <a:r>
              <a:rPr lang="en-GB" sz="1400" dirty="0" smtClean="0"/>
              <a:t>. Athelstan, Houston. </a:t>
            </a:r>
          </a:p>
          <a:p>
            <a:pPr>
              <a:lnSpc>
                <a:spcPct val="90000"/>
              </a:lnSpc>
            </a:pPr>
            <a:r>
              <a:rPr lang="en-GB" sz="1400" dirty="0" err="1" smtClean="0"/>
              <a:t>Bernardini</a:t>
            </a:r>
            <a:r>
              <a:rPr lang="en-GB" sz="1400" dirty="0" smtClean="0"/>
              <a:t>, Silvia. 2015. Exploratory Learning in the Translation/Language Classroom: Corpora as Learning Aids. Paper presented in the CULT Conference,</a:t>
            </a:r>
            <a:r>
              <a:rPr lang="en-GB" sz="1400" i="1" dirty="0" smtClean="0"/>
              <a:t> </a:t>
            </a:r>
            <a:r>
              <a:rPr lang="en-GB" sz="1400" dirty="0" smtClean="0"/>
              <a:t>Alicante.</a:t>
            </a:r>
          </a:p>
          <a:p>
            <a:pPr>
              <a:lnSpc>
                <a:spcPct val="90000"/>
              </a:lnSpc>
            </a:pPr>
            <a:r>
              <a:rPr lang="en-GB" sz="1400" dirty="0" err="1" smtClean="0"/>
              <a:t>Bernardini</a:t>
            </a:r>
            <a:r>
              <a:rPr lang="en-GB" sz="1400" dirty="0" smtClean="0"/>
              <a:t>, Silvia and Sara </a:t>
            </a:r>
            <a:r>
              <a:rPr lang="en-GB" sz="1400" dirty="0" err="1" smtClean="0"/>
              <a:t>Castagnoli</a:t>
            </a:r>
            <a:r>
              <a:rPr lang="en-GB" sz="1400" dirty="0" smtClean="0"/>
              <a:t>. 2008. Corpora for Translator Education and Translation Practice. In </a:t>
            </a:r>
            <a:r>
              <a:rPr lang="en-GB" sz="1400" i="1" dirty="0" smtClean="0"/>
              <a:t>Topics in Language Resources for Translation and Localisation</a:t>
            </a:r>
            <a:r>
              <a:rPr lang="en-GB" sz="1400" dirty="0" smtClean="0"/>
              <a:t>. John </a:t>
            </a:r>
            <a:r>
              <a:rPr lang="en-GB" sz="1400" dirty="0" err="1" smtClean="0"/>
              <a:t>Benjamins</a:t>
            </a:r>
            <a:r>
              <a:rPr lang="en-GB" sz="1400" dirty="0" smtClean="0"/>
              <a:t>, Amsterdam, pages 39-55.</a:t>
            </a:r>
          </a:p>
          <a:p>
            <a:pPr>
              <a:lnSpc>
                <a:spcPct val="90000"/>
              </a:lnSpc>
            </a:pPr>
            <a:r>
              <a:rPr lang="en-GB" sz="1400" dirty="0" err="1" smtClean="0"/>
              <a:t>Bowker</a:t>
            </a:r>
            <a:r>
              <a:rPr lang="en-GB" sz="1400" dirty="0" smtClean="0"/>
              <a:t>, Lynne. 2002. </a:t>
            </a:r>
            <a:r>
              <a:rPr lang="en-GB" sz="1400" i="1" dirty="0" smtClean="0"/>
              <a:t>Computer-Aided Translation Technology: A Practical Introduction</a:t>
            </a:r>
            <a:r>
              <a:rPr lang="en-GB" sz="1400" dirty="0" smtClean="0"/>
              <a:t>. University of Ottawa Press, Ottawa. </a:t>
            </a:r>
          </a:p>
          <a:p>
            <a:pPr>
              <a:lnSpc>
                <a:spcPct val="90000"/>
              </a:lnSpc>
            </a:pPr>
            <a:r>
              <a:rPr lang="en-GB" sz="1400" dirty="0" smtClean="0"/>
              <a:t>Chen, </a:t>
            </a:r>
            <a:r>
              <a:rPr lang="en-GB" sz="1400" dirty="0" err="1" smtClean="0"/>
              <a:t>Jisong</a:t>
            </a:r>
            <a:r>
              <a:rPr lang="en-GB" sz="1400" dirty="0" smtClean="0"/>
              <a:t>, Rowena </a:t>
            </a:r>
            <a:r>
              <a:rPr lang="en-GB" sz="1400" dirty="0" err="1" smtClean="0"/>
              <a:t>Chau</a:t>
            </a:r>
            <a:r>
              <a:rPr lang="en-GB" sz="1400" dirty="0" smtClean="0"/>
              <a:t>, and Chung-</a:t>
            </a:r>
            <a:r>
              <a:rPr lang="en-GB" sz="1400" dirty="0" err="1" smtClean="0"/>
              <a:t>Hsing</a:t>
            </a:r>
            <a:r>
              <a:rPr lang="en-GB" sz="1400" dirty="0" smtClean="0"/>
              <a:t> </a:t>
            </a:r>
            <a:r>
              <a:rPr lang="en-GB" sz="1400" dirty="0" err="1" smtClean="0"/>
              <a:t>Yeh</a:t>
            </a:r>
            <a:r>
              <a:rPr lang="en-GB" sz="1400" dirty="0" smtClean="0"/>
              <a:t>. 2004. Discovering Parallel Text from the World Wide Web. In </a:t>
            </a:r>
            <a:r>
              <a:rPr lang="en-GB" sz="1400" i="1" dirty="0" smtClean="0"/>
              <a:t>Proceedings of the Second Workshop on Australasian Information Security, Data Mining and Web Intelligence, and Software Internationalisation</a:t>
            </a:r>
            <a:r>
              <a:rPr lang="en-GB" sz="1400" dirty="0" smtClean="0"/>
              <a:t>, pages 157–161.</a:t>
            </a:r>
          </a:p>
          <a:p>
            <a:pPr>
              <a:lnSpc>
                <a:spcPct val="90000"/>
              </a:lnSpc>
            </a:pPr>
            <a:r>
              <a:rPr lang="en-GB" sz="1400" dirty="0" err="1" smtClean="0"/>
              <a:t>Frérot</a:t>
            </a:r>
            <a:r>
              <a:rPr lang="en-GB" sz="1400" dirty="0" smtClean="0"/>
              <a:t>, </a:t>
            </a:r>
            <a:r>
              <a:rPr lang="en-GB" sz="1400" dirty="0" err="1" smtClean="0"/>
              <a:t>Cécile</a:t>
            </a:r>
            <a:r>
              <a:rPr lang="en-GB" sz="1400" dirty="0" smtClean="0"/>
              <a:t>. 2015. Corpora and Corpus Technology for Translation Purposes in Professional and Academic Environments. Major Achievements and New Perspectives. Paper presented in the CULT</a:t>
            </a:r>
            <a:r>
              <a:rPr lang="en-GB" sz="1400" i="1" dirty="0" smtClean="0"/>
              <a:t> </a:t>
            </a:r>
            <a:r>
              <a:rPr lang="en-GB" sz="1400" dirty="0" smtClean="0"/>
              <a:t>Conference, Alicante.</a:t>
            </a:r>
          </a:p>
          <a:p>
            <a:pPr>
              <a:lnSpc>
                <a:spcPct val="90000"/>
              </a:lnSpc>
            </a:pPr>
            <a:r>
              <a:rPr lang="en-GB" sz="1400" dirty="0" err="1" smtClean="0"/>
              <a:t>Héja</a:t>
            </a:r>
            <a:r>
              <a:rPr lang="en-GB" sz="1400" dirty="0" smtClean="0"/>
              <a:t>, </a:t>
            </a:r>
            <a:r>
              <a:rPr lang="en-GB" sz="1400" dirty="0" err="1" smtClean="0"/>
              <a:t>Enikö</a:t>
            </a:r>
            <a:r>
              <a:rPr lang="en-GB" sz="1400" dirty="0" smtClean="0"/>
              <a:t>. 2010. Dictionary Building Based on Parallel Corpora and Word Alignment. In Dykstra, Anne and </a:t>
            </a:r>
            <a:r>
              <a:rPr lang="en-GB" sz="1400" dirty="0" err="1" smtClean="0"/>
              <a:t>Tanneke</a:t>
            </a:r>
            <a:r>
              <a:rPr lang="en-GB" sz="1400" dirty="0" smtClean="0"/>
              <a:t> </a:t>
            </a:r>
            <a:r>
              <a:rPr lang="en-GB" sz="1400" dirty="0" err="1" smtClean="0"/>
              <a:t>Schoonheim</a:t>
            </a:r>
            <a:r>
              <a:rPr lang="en-GB" sz="1400" dirty="0" smtClean="0"/>
              <a:t> (</a:t>
            </a:r>
            <a:r>
              <a:rPr lang="en-GB" sz="1400" dirty="0" err="1" smtClean="0"/>
              <a:t>eds</a:t>
            </a:r>
            <a:r>
              <a:rPr lang="en-GB" sz="1400" dirty="0" smtClean="0"/>
              <a:t>): </a:t>
            </a:r>
            <a:r>
              <a:rPr lang="en-GB" sz="1400" i="1" dirty="0" smtClean="0"/>
              <a:t>Proceedings of the XIV. EURALEX International Congress</a:t>
            </a:r>
            <a:r>
              <a:rPr lang="en-GB" sz="1400" dirty="0" smtClean="0"/>
              <a:t>, pages 341-352.</a:t>
            </a:r>
          </a:p>
          <a:p>
            <a:pPr>
              <a:lnSpc>
                <a:spcPct val="90000"/>
              </a:lnSpc>
            </a:pPr>
            <a:r>
              <a:rPr lang="en-GB" sz="1400" dirty="0" smtClean="0"/>
              <a:t>Hunston, Susan. 2002. </a:t>
            </a:r>
            <a:r>
              <a:rPr lang="en-GB" sz="1400" i="1" dirty="0" smtClean="0"/>
              <a:t>Corpora in Applied Linguistics</a:t>
            </a:r>
            <a:r>
              <a:rPr lang="en-GB" sz="1400" dirty="0" smtClean="0"/>
              <a:t>. Cambridge University Press, Cambridge</a:t>
            </a:r>
            <a:r>
              <a:rPr lang="en-GB" sz="1400" dirty="0" smtClean="0"/>
              <a:t>.</a:t>
            </a:r>
          </a:p>
          <a:p>
            <a:pPr>
              <a:lnSpc>
                <a:spcPct val="90000"/>
              </a:lnSpc>
            </a:pPr>
            <a:r>
              <a:rPr lang="en-GB" sz="1400" dirty="0"/>
              <a:t>Koehn, Philipp. 2005. </a:t>
            </a:r>
            <a:r>
              <a:rPr lang="en-GB" sz="1400" dirty="0" err="1"/>
              <a:t>Europarl</a:t>
            </a:r>
            <a:r>
              <a:rPr lang="en-GB" sz="1400" dirty="0"/>
              <a:t>: A Parallel Corpus for Statistical Machine Translation. In </a:t>
            </a:r>
            <a:r>
              <a:rPr lang="en-GB" sz="1400" i="1" dirty="0"/>
              <a:t>Proceedings of MT Summit X</a:t>
            </a:r>
            <a:r>
              <a:rPr lang="en-GB" sz="1400" dirty="0"/>
              <a:t>, pages 79-86.</a:t>
            </a:r>
          </a:p>
          <a:p>
            <a:pPr>
              <a:lnSpc>
                <a:spcPct val="95000"/>
              </a:lnSpc>
            </a:pPr>
            <a:endParaRPr lang="en-GB" sz="1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277200"/>
          </a:xfrm>
        </p:spPr>
        <p:txBody>
          <a:bodyPr>
            <a:normAutofit fontScale="90000"/>
          </a:bodyPr>
          <a:lstStyle/>
          <a:p>
            <a:r>
              <a:rPr lang="en-GB" sz="2000" dirty="0" smtClean="0"/>
              <a:t>References</a:t>
            </a:r>
            <a:endParaRPr lang="en-GB" sz="2000" dirty="0"/>
          </a:p>
        </p:txBody>
      </p:sp>
      <p:sp>
        <p:nvSpPr>
          <p:cNvPr id="3" name="Content Placeholder 2"/>
          <p:cNvSpPr>
            <a:spLocks noGrp="1"/>
          </p:cNvSpPr>
          <p:nvPr>
            <p:ph idx="1"/>
          </p:nvPr>
        </p:nvSpPr>
        <p:spPr>
          <a:xfrm>
            <a:off x="179512" y="483178"/>
            <a:ext cx="8712000" cy="4968356"/>
          </a:xfrm>
        </p:spPr>
        <p:txBody>
          <a:bodyPr>
            <a:normAutofit fontScale="25000" lnSpcReduction="20000"/>
          </a:bodyPr>
          <a:lstStyle/>
          <a:p>
            <a:pPr>
              <a:lnSpc>
                <a:spcPct val="115000"/>
              </a:lnSpc>
              <a:spcBef>
                <a:spcPts val="336"/>
              </a:spcBef>
            </a:pPr>
            <a:r>
              <a:rPr lang="en-GB" sz="4800" dirty="0" smtClean="0"/>
              <a:t>Ma</a:t>
            </a:r>
            <a:r>
              <a:rPr lang="en-GB" sz="4800" dirty="0" smtClean="0"/>
              <a:t>, Xiao-Yi and Mark </a:t>
            </a:r>
            <a:r>
              <a:rPr lang="en-GB" sz="4800" dirty="0" err="1" smtClean="0"/>
              <a:t>Liberman</a:t>
            </a:r>
            <a:r>
              <a:rPr lang="en-GB" sz="4800" dirty="0" smtClean="0"/>
              <a:t>. 1999. BITS: A Method for Bilingual Text Search over the Web. In </a:t>
            </a:r>
            <a:r>
              <a:rPr lang="en-GB" sz="4800" i="1" dirty="0" smtClean="0"/>
              <a:t>Proceedings of Machine Translation Summit VII</a:t>
            </a:r>
            <a:r>
              <a:rPr lang="en-GB" sz="4800" dirty="0" smtClean="0"/>
              <a:t>, pages 538–542.</a:t>
            </a:r>
          </a:p>
          <a:p>
            <a:pPr>
              <a:lnSpc>
                <a:spcPct val="115000"/>
              </a:lnSpc>
              <a:spcBef>
                <a:spcPts val="336"/>
              </a:spcBef>
            </a:pPr>
            <a:r>
              <a:rPr lang="en-GB" sz="4800" dirty="0" err="1" smtClean="0"/>
              <a:t>Nie</a:t>
            </a:r>
            <a:r>
              <a:rPr lang="en-GB" sz="4800" dirty="0" smtClean="0"/>
              <a:t>, </a:t>
            </a:r>
            <a:r>
              <a:rPr lang="en-GB" sz="4800" dirty="0" err="1" smtClean="0"/>
              <a:t>Jian-Yun</a:t>
            </a:r>
            <a:r>
              <a:rPr lang="en-GB" sz="4800" dirty="0" smtClean="0"/>
              <a:t>, Michel </a:t>
            </a:r>
            <a:r>
              <a:rPr lang="en-GB" sz="4800" dirty="0" err="1" smtClean="0"/>
              <a:t>Simard</a:t>
            </a:r>
            <a:r>
              <a:rPr lang="en-GB" sz="4800" dirty="0" smtClean="0"/>
              <a:t>, Pierre Isabelle, and Richard Durand. 1999. Cross-language information retrieval based on parallel texts and automatic mining of parallel texts from the web. In </a:t>
            </a:r>
            <a:r>
              <a:rPr lang="en-GB" sz="4800" i="1" dirty="0" smtClean="0"/>
              <a:t>Proceedings of the 22nd Annual International ACM SIGIR Conference on Research and Development in Information Retrieval</a:t>
            </a:r>
            <a:r>
              <a:rPr lang="en-GB" sz="4800" dirty="0" smtClean="0"/>
              <a:t>, pages 74-81.</a:t>
            </a:r>
          </a:p>
          <a:p>
            <a:pPr>
              <a:lnSpc>
                <a:spcPct val="115000"/>
              </a:lnSpc>
              <a:spcBef>
                <a:spcPts val="336"/>
              </a:spcBef>
            </a:pPr>
            <a:r>
              <a:rPr lang="en-GB" sz="4800" dirty="0" err="1" smtClean="0"/>
              <a:t>Quah</a:t>
            </a:r>
            <a:r>
              <a:rPr lang="en-GB" sz="4800" dirty="0" smtClean="0"/>
              <a:t>, </a:t>
            </a:r>
            <a:r>
              <a:rPr lang="en-GB" sz="4800" dirty="0" err="1" smtClean="0"/>
              <a:t>Chiew</a:t>
            </a:r>
            <a:r>
              <a:rPr lang="en-GB" sz="4800" dirty="0" smtClean="0"/>
              <a:t> Kin. 2006. </a:t>
            </a:r>
            <a:r>
              <a:rPr lang="en-GB" sz="4800" i="1" dirty="0" smtClean="0"/>
              <a:t>Translation and Technology</a:t>
            </a:r>
            <a:r>
              <a:rPr lang="en-GB" sz="4800" dirty="0" smtClean="0"/>
              <a:t>. Palgrave Macmillan, Hampshire and New York.</a:t>
            </a:r>
          </a:p>
          <a:p>
            <a:pPr>
              <a:lnSpc>
                <a:spcPct val="115000"/>
              </a:lnSpc>
              <a:spcBef>
                <a:spcPts val="336"/>
              </a:spcBef>
            </a:pPr>
            <a:r>
              <a:rPr lang="en-GB" sz="4800" dirty="0" err="1" smtClean="0"/>
              <a:t>Resnik</a:t>
            </a:r>
            <a:r>
              <a:rPr lang="en-GB" sz="4800" dirty="0" smtClean="0"/>
              <a:t>, Philip and Noah A. Smith. 2003. The Web as a Parallel. In </a:t>
            </a:r>
            <a:r>
              <a:rPr lang="en-GB" sz="4800" i="1" dirty="0" smtClean="0"/>
              <a:t>Corpus Computational Linguistics</a:t>
            </a:r>
            <a:r>
              <a:rPr lang="en-GB" sz="4800" dirty="0" smtClean="0"/>
              <a:t>, Volume 29, Issue 3, pages 349-380.</a:t>
            </a:r>
          </a:p>
          <a:p>
            <a:pPr>
              <a:lnSpc>
                <a:spcPct val="115000"/>
              </a:lnSpc>
              <a:spcBef>
                <a:spcPts val="336"/>
              </a:spcBef>
            </a:pPr>
            <a:r>
              <a:rPr lang="en-GB" sz="4800" dirty="0" smtClean="0"/>
              <a:t>St John, </a:t>
            </a:r>
            <a:r>
              <a:rPr lang="en-GB" sz="4800" dirty="0" err="1" smtClean="0"/>
              <a:t>Elke</a:t>
            </a:r>
            <a:r>
              <a:rPr lang="en-GB" sz="4800" dirty="0" smtClean="0"/>
              <a:t>. 2001. A Case for Using a Parallel Corpus and Concordancer for Beginners of a Foreign Language. In </a:t>
            </a:r>
            <a:r>
              <a:rPr lang="en-GB" sz="4800" i="1" dirty="0" smtClean="0"/>
              <a:t>Language Learning and Technology</a:t>
            </a:r>
            <a:r>
              <a:rPr lang="en-GB" sz="4800" dirty="0" smtClean="0"/>
              <a:t>. Volume 5, Number 3, pages 185-203.</a:t>
            </a:r>
          </a:p>
          <a:p>
            <a:pPr>
              <a:lnSpc>
                <a:spcPct val="115000"/>
              </a:lnSpc>
              <a:spcBef>
                <a:spcPts val="336"/>
              </a:spcBef>
            </a:pPr>
            <a:r>
              <a:rPr lang="en-GB" sz="4800" dirty="0" smtClean="0"/>
              <a:t>Tiedemann, </a:t>
            </a:r>
            <a:r>
              <a:rPr lang="en-GB" sz="4800" dirty="0" err="1" smtClean="0"/>
              <a:t>Jörg</a:t>
            </a:r>
            <a:r>
              <a:rPr lang="en-GB" sz="4800" dirty="0" smtClean="0"/>
              <a:t>. 2000. Extracting Phrasal Terms Using </a:t>
            </a:r>
            <a:r>
              <a:rPr lang="en-GB" sz="4800" dirty="0" err="1" smtClean="0"/>
              <a:t>Bitext</a:t>
            </a:r>
            <a:r>
              <a:rPr lang="en-GB" sz="4800" dirty="0" smtClean="0"/>
              <a:t>. In </a:t>
            </a:r>
            <a:r>
              <a:rPr lang="en-GB" sz="4800" i="1" dirty="0" smtClean="0"/>
              <a:t>Proceedings of the Workshop on Terminology Resources and Computation</a:t>
            </a:r>
            <a:r>
              <a:rPr lang="en-GB" sz="4800" dirty="0" smtClean="0"/>
              <a:t>, pages 57-63.</a:t>
            </a:r>
          </a:p>
          <a:p>
            <a:pPr>
              <a:lnSpc>
                <a:spcPct val="115000"/>
              </a:lnSpc>
              <a:spcBef>
                <a:spcPts val="336"/>
              </a:spcBef>
            </a:pPr>
            <a:r>
              <a:rPr lang="en-GB" sz="4800" dirty="0" smtClean="0"/>
              <a:t>Wang, Dong-Bo, </a:t>
            </a:r>
            <a:r>
              <a:rPr lang="en-GB" sz="4800" dirty="0" err="1" smtClean="0"/>
              <a:t>Xin-Ning</a:t>
            </a:r>
            <a:r>
              <a:rPr lang="en-GB" sz="4800" dirty="0" smtClean="0"/>
              <a:t> Su. 2009. Automatic Building of Sentence Level English-Chinese Parallel Corpus. In </a:t>
            </a:r>
            <a:r>
              <a:rPr lang="en-GB" sz="4800" i="1" dirty="0" smtClean="0"/>
              <a:t>New Technology of Library and Information Service</a:t>
            </a:r>
            <a:r>
              <a:rPr lang="en-GB" sz="4800" dirty="0" smtClean="0"/>
              <a:t>. Issue No. 12, pages 47-51.</a:t>
            </a:r>
          </a:p>
          <a:p>
            <a:pPr>
              <a:lnSpc>
                <a:spcPct val="115000"/>
              </a:lnSpc>
              <a:spcBef>
                <a:spcPts val="336"/>
              </a:spcBef>
            </a:pPr>
            <a:r>
              <a:rPr lang="en-GB" sz="4800" dirty="0" smtClean="0"/>
              <a:t>Wang, Li-</a:t>
            </a:r>
            <a:r>
              <a:rPr lang="en-GB" sz="4800" dirty="0" err="1" smtClean="0"/>
              <a:t>Xun</a:t>
            </a:r>
            <a:r>
              <a:rPr lang="en-GB" sz="4800" dirty="0" smtClean="0"/>
              <a:t>. 2001. Exploring Parallel Concordancing in English and Chinese. In </a:t>
            </a:r>
            <a:r>
              <a:rPr lang="en-GB" sz="4800" i="1" dirty="0" smtClean="0"/>
              <a:t>Language Learning and Technology</a:t>
            </a:r>
            <a:r>
              <a:rPr lang="en-GB" sz="4800" dirty="0" smtClean="0"/>
              <a:t>, 5(3), pages 174-184.</a:t>
            </a:r>
          </a:p>
          <a:p>
            <a:pPr>
              <a:lnSpc>
                <a:spcPct val="115000"/>
              </a:lnSpc>
              <a:spcBef>
                <a:spcPts val="336"/>
              </a:spcBef>
            </a:pPr>
            <a:r>
              <a:rPr lang="en-GB" sz="4800" dirty="0" err="1" smtClean="0"/>
              <a:t>Yepes</a:t>
            </a:r>
            <a:r>
              <a:rPr lang="en-GB" sz="4800" dirty="0" smtClean="0"/>
              <a:t>, Guadalupe Ruiz. 2011. </a:t>
            </a:r>
            <a:r>
              <a:rPr lang="en-GB" sz="4800" i="1" dirty="0" smtClean="0"/>
              <a:t>Parallel Corpora in Translator Education</a:t>
            </a:r>
            <a:r>
              <a:rPr lang="en-GB" sz="4800" dirty="0" smtClean="0"/>
              <a:t>. http://www.redit.uma.es/archiv/n7/4.pdf [last accessed September 30, 2016].</a:t>
            </a:r>
          </a:p>
          <a:p>
            <a:pPr>
              <a:lnSpc>
                <a:spcPct val="115000"/>
              </a:lnSpc>
              <a:spcBef>
                <a:spcPts val="336"/>
              </a:spcBef>
            </a:pPr>
            <a:r>
              <a:rPr lang="en-GB" sz="4800" dirty="0" err="1" smtClean="0"/>
              <a:t>Zanettin</a:t>
            </a:r>
            <a:r>
              <a:rPr lang="en-GB" sz="4800" dirty="0" smtClean="0"/>
              <a:t>, Federico, Silvia </a:t>
            </a:r>
            <a:r>
              <a:rPr lang="en-GB" sz="4800" dirty="0" err="1" smtClean="0"/>
              <a:t>Bernandini</a:t>
            </a:r>
            <a:r>
              <a:rPr lang="en-GB" sz="4800" dirty="0" smtClean="0"/>
              <a:t>, and Dominic Stewart (</a:t>
            </a:r>
            <a:r>
              <a:rPr lang="en-GB" sz="4800" dirty="0" err="1" smtClean="0"/>
              <a:t>eds</a:t>
            </a:r>
            <a:r>
              <a:rPr lang="en-GB" sz="4800" dirty="0" smtClean="0"/>
              <a:t>). 2003. </a:t>
            </a:r>
            <a:r>
              <a:rPr lang="en-GB" sz="4800" i="1" dirty="0" smtClean="0"/>
              <a:t>Corpora in Translation Education</a:t>
            </a:r>
            <a:r>
              <a:rPr lang="en-GB" sz="4800" dirty="0" smtClean="0"/>
              <a:t>, Routledge, London and New York.</a:t>
            </a:r>
          </a:p>
          <a:p>
            <a:pPr>
              <a:lnSpc>
                <a:spcPct val="115000"/>
              </a:lnSpc>
              <a:spcBef>
                <a:spcPts val="336"/>
              </a:spcBef>
            </a:pPr>
            <a:r>
              <a:rPr lang="en-GB" sz="4800" dirty="0" smtClean="0"/>
              <a:t>Zhang, </a:t>
            </a:r>
            <a:r>
              <a:rPr lang="en-GB" sz="4800" dirty="0" err="1" smtClean="0"/>
              <a:t>Hua</a:t>
            </a:r>
            <a:r>
              <a:rPr lang="en-GB" sz="4800" dirty="0" smtClean="0"/>
              <a:t>-Ping, Hong-</a:t>
            </a:r>
            <a:r>
              <a:rPr lang="en-GB" sz="4800" dirty="0" err="1" smtClean="0"/>
              <a:t>Kui</a:t>
            </a:r>
            <a:r>
              <a:rPr lang="en-GB" sz="4800" dirty="0" smtClean="0"/>
              <a:t> Yu, De-Yi </a:t>
            </a:r>
            <a:r>
              <a:rPr lang="en-GB" sz="4800" dirty="0" err="1" smtClean="0"/>
              <a:t>Xiong</a:t>
            </a:r>
            <a:r>
              <a:rPr lang="en-GB" sz="4800" dirty="0" smtClean="0"/>
              <a:t>, and </a:t>
            </a:r>
            <a:r>
              <a:rPr lang="en-GB" sz="4800" dirty="0" err="1" smtClean="0"/>
              <a:t>Qun</a:t>
            </a:r>
            <a:r>
              <a:rPr lang="en-GB" sz="4800" dirty="0" smtClean="0"/>
              <a:t> Liu. 2003. HHMM-based Chinese Lexical Analyzer ICTCLAS. In </a:t>
            </a:r>
            <a:r>
              <a:rPr lang="en-GB" sz="4800" i="1" dirty="0" smtClean="0"/>
              <a:t>Proceedings of the Second SIGHAN Workshop on Chinese Language Processing</a:t>
            </a:r>
            <a:r>
              <a:rPr lang="en-GB" sz="4800" dirty="0" smtClean="0"/>
              <a:t>, pages 184–187.</a:t>
            </a:r>
          </a:p>
          <a:p>
            <a:pPr>
              <a:lnSpc>
                <a:spcPct val="115000"/>
              </a:lnSpc>
              <a:spcBef>
                <a:spcPts val="336"/>
              </a:spcBef>
            </a:pPr>
            <a:r>
              <a:rPr lang="en-GB" sz="4800" dirty="0" smtClean="0"/>
              <a:t>Zhang, Yi, </a:t>
            </a:r>
            <a:r>
              <a:rPr lang="en-GB" sz="4800" dirty="0" err="1" smtClean="0"/>
              <a:t>Ke</a:t>
            </a:r>
            <a:r>
              <a:rPr lang="en-GB" sz="4800" dirty="0" smtClean="0"/>
              <a:t> Wu, </a:t>
            </a:r>
            <a:r>
              <a:rPr lang="en-GB" sz="4800" dirty="0" err="1" smtClean="0"/>
              <a:t>Jian-Feng</a:t>
            </a:r>
            <a:r>
              <a:rPr lang="en-GB" sz="4800" dirty="0" smtClean="0"/>
              <a:t> </a:t>
            </a:r>
            <a:r>
              <a:rPr lang="en-GB" sz="4800" dirty="0" err="1" smtClean="0"/>
              <a:t>Gao</a:t>
            </a:r>
            <a:r>
              <a:rPr lang="en-GB" sz="4800" dirty="0" smtClean="0"/>
              <a:t> and Philip Vines. 2006. Automatic Acquisition of Chinese-English Parallel Corpus from the Web. In </a:t>
            </a:r>
            <a:r>
              <a:rPr lang="en-GB" sz="4800" i="1" dirty="0" smtClean="0"/>
              <a:t>Proceedings of ECIR-06</a:t>
            </a:r>
            <a:r>
              <a:rPr lang="en-GB" sz="4800" dirty="0" smtClean="0"/>
              <a:t>, pages 420-431</a:t>
            </a:r>
            <a:r>
              <a:rPr lang="en-GB" sz="4800" dirty="0" smtClean="0"/>
              <a:t>.</a:t>
            </a:r>
            <a:endParaRPr lang="en-GB" sz="4800" dirty="0" smtClean="0"/>
          </a:p>
        </p:txBody>
      </p:sp>
    </p:spTree>
    <p:extLst>
      <p:ext uri="{BB962C8B-B14F-4D97-AF65-F5344CB8AC3E}">
        <p14:creationId xmlns:p14="http://schemas.microsoft.com/office/powerpoint/2010/main" val="413460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Introduction to this research </a:t>
            </a:r>
            <a:br>
              <a:rPr lang="en-GB" sz="3200" b="1" dirty="0" smtClean="0"/>
            </a:br>
            <a:r>
              <a:rPr lang="en-GB" sz="3200" b="1" dirty="0" smtClean="0"/>
              <a:t>and its significance</a:t>
            </a:r>
            <a:endParaRPr lang="en-GB" sz="3200" dirty="0"/>
          </a:p>
        </p:txBody>
      </p:sp>
      <p:sp>
        <p:nvSpPr>
          <p:cNvPr id="3" name="Content Placeholder 2"/>
          <p:cNvSpPr>
            <a:spLocks noGrp="1"/>
          </p:cNvSpPr>
          <p:nvPr>
            <p:ph idx="1"/>
          </p:nvPr>
        </p:nvSpPr>
        <p:spPr>
          <a:xfrm>
            <a:off x="457200" y="1275606"/>
            <a:ext cx="8229600" cy="3600400"/>
          </a:xfrm>
        </p:spPr>
        <p:txBody>
          <a:bodyPr>
            <a:normAutofit fontScale="77500" lnSpcReduction="20000"/>
          </a:bodyPr>
          <a:lstStyle/>
          <a:p>
            <a:r>
              <a:rPr lang="en-GB" dirty="0" smtClean="0"/>
              <a:t>A parallel corpora – could be used to help</a:t>
            </a:r>
          </a:p>
          <a:p>
            <a:pPr lvl="1"/>
            <a:r>
              <a:rPr lang="en-GB" dirty="0" smtClean="0"/>
              <a:t>Language </a:t>
            </a:r>
            <a:r>
              <a:rPr lang="en-GB" dirty="0" smtClean="0"/>
              <a:t>teachers </a:t>
            </a:r>
            <a:r>
              <a:rPr lang="en-GB" dirty="0" smtClean="0"/>
              <a:t>to </a:t>
            </a:r>
            <a:r>
              <a:rPr lang="en-GB" dirty="0" smtClean="0"/>
              <a:t>teach, and </a:t>
            </a:r>
          </a:p>
          <a:p>
            <a:pPr lvl="1"/>
            <a:r>
              <a:rPr lang="en-GB" dirty="0" smtClean="0"/>
              <a:t>students to learn </a:t>
            </a:r>
          </a:p>
          <a:p>
            <a:pPr marL="457200" lvl="1" indent="0">
              <a:buNone/>
            </a:pPr>
            <a:r>
              <a:rPr lang="en-GB" dirty="0" smtClean="0"/>
              <a:t>from </a:t>
            </a:r>
            <a:r>
              <a:rPr lang="en-GB" dirty="0" smtClean="0"/>
              <a:t>a new </a:t>
            </a:r>
            <a:r>
              <a:rPr lang="en-GB" dirty="0" smtClean="0"/>
              <a:t>perspective, </a:t>
            </a:r>
            <a:r>
              <a:rPr lang="en-GB" dirty="0" smtClean="0"/>
              <a:t>rather than the traditional perspective.</a:t>
            </a:r>
          </a:p>
          <a:p>
            <a:endParaRPr lang="en-GB" dirty="0"/>
          </a:p>
          <a:p>
            <a:r>
              <a:rPr lang="en-GB" dirty="0"/>
              <a:t>Benefits </a:t>
            </a:r>
            <a:r>
              <a:rPr lang="en-GB" dirty="0" smtClean="0"/>
              <a:t>of corpus technology for o</a:t>
            </a:r>
            <a:r>
              <a:rPr lang="en-GB" dirty="0" smtClean="0"/>
              <a:t>ther professions: including, </a:t>
            </a:r>
            <a:r>
              <a:rPr lang="en-GB" dirty="0" smtClean="0"/>
              <a:t>but not limited </a:t>
            </a:r>
            <a:r>
              <a:rPr lang="en-GB" dirty="0" smtClean="0"/>
              <a:t>to:</a:t>
            </a:r>
          </a:p>
          <a:p>
            <a:pPr lvl="1"/>
            <a:r>
              <a:rPr lang="en-GB" dirty="0" smtClean="0"/>
              <a:t>machine translation</a:t>
            </a:r>
          </a:p>
          <a:p>
            <a:pPr lvl="1"/>
            <a:r>
              <a:rPr lang="en-GB" dirty="0" smtClean="0"/>
              <a:t>dictionary compilation</a:t>
            </a:r>
          </a:p>
          <a:p>
            <a:pPr lvl="1"/>
            <a:r>
              <a:rPr lang="en-GB" dirty="0" smtClean="0"/>
              <a:t>translation-related research.</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Step 1 Collecting the raw data: </a:t>
            </a:r>
            <a:r>
              <a:rPr lang="en-GB" sz="3200" dirty="0" smtClean="0"/>
              <a:t/>
            </a:r>
            <a:br>
              <a:rPr lang="en-GB" sz="3200" dirty="0" smtClean="0"/>
            </a:br>
            <a:r>
              <a:rPr lang="en-GB" sz="3200" dirty="0" smtClean="0"/>
              <a:t>Pure </a:t>
            </a:r>
            <a:r>
              <a:rPr lang="en-GB" sz="3200" dirty="0"/>
              <a:t>Manual </a:t>
            </a:r>
            <a:r>
              <a:rPr lang="en-GB" sz="3200" dirty="0" smtClean="0"/>
              <a:t>Approach</a:t>
            </a:r>
            <a:endParaRPr lang="en-GB" sz="3200" dirty="0"/>
          </a:p>
        </p:txBody>
      </p:sp>
      <p:sp>
        <p:nvSpPr>
          <p:cNvPr id="3" name="Content Placeholder 2"/>
          <p:cNvSpPr>
            <a:spLocks noGrp="1"/>
          </p:cNvSpPr>
          <p:nvPr>
            <p:ph idx="1"/>
          </p:nvPr>
        </p:nvSpPr>
        <p:spPr>
          <a:xfrm>
            <a:off x="457200" y="1419621"/>
            <a:ext cx="8229600" cy="3175001"/>
          </a:xfrm>
        </p:spPr>
        <p:txBody>
          <a:bodyPr/>
          <a:lstStyle/>
          <a:p>
            <a:pPr marL="0" indent="0">
              <a:buNone/>
            </a:pPr>
            <a:r>
              <a:rPr lang="en-GB" dirty="0" smtClean="0"/>
              <a:t>Two </a:t>
            </a:r>
            <a:r>
              <a:rPr lang="en-GB" dirty="0" smtClean="0"/>
              <a:t>approaches </a:t>
            </a:r>
            <a:r>
              <a:rPr lang="en-GB" dirty="0" smtClean="0"/>
              <a:t>to collecting </a:t>
            </a:r>
            <a:r>
              <a:rPr lang="en-GB" dirty="0" smtClean="0"/>
              <a:t>raw data </a:t>
            </a:r>
            <a:r>
              <a:rPr lang="en-GB" dirty="0" smtClean="0"/>
              <a:t>for parallel </a:t>
            </a:r>
            <a:r>
              <a:rPr lang="en-GB" dirty="0" smtClean="0"/>
              <a:t>texts from the </a:t>
            </a:r>
            <a:r>
              <a:rPr lang="en-GB" dirty="0" smtClean="0"/>
              <a:t>Internet</a:t>
            </a:r>
            <a:r>
              <a:rPr lang="en-GB" dirty="0" smtClean="0"/>
              <a:t>: </a:t>
            </a:r>
          </a:p>
          <a:p>
            <a:pPr marL="514350" indent="-514350">
              <a:buFont typeface="+mj-lt"/>
              <a:buAutoNum type="arabicPeriod"/>
            </a:pPr>
            <a:r>
              <a:rPr lang="en-GB" dirty="0" smtClean="0"/>
              <a:t>Pure </a:t>
            </a:r>
            <a:r>
              <a:rPr lang="en-GB" dirty="0" smtClean="0"/>
              <a:t>Manual Approach and </a:t>
            </a:r>
          </a:p>
          <a:p>
            <a:pPr marL="514350" indent="-514350">
              <a:buFont typeface="+mj-lt"/>
              <a:buAutoNum type="arabicPeriod"/>
            </a:pPr>
            <a:r>
              <a:rPr lang="en-GB" dirty="0" smtClean="0"/>
              <a:t>Semi-automatic </a:t>
            </a:r>
            <a:r>
              <a:rPr lang="en-GB" dirty="0" smtClean="0"/>
              <a:t>Approach</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131590"/>
            <a:ext cx="8363272" cy="3600400"/>
          </a:xfrm>
        </p:spPr>
        <p:txBody>
          <a:bodyPr>
            <a:noAutofit/>
          </a:bodyPr>
          <a:lstStyle/>
          <a:p>
            <a:pPr marL="0" indent="0">
              <a:spcBef>
                <a:spcPts val="0"/>
              </a:spcBef>
              <a:buNone/>
            </a:pPr>
            <a:r>
              <a:rPr lang="en-GB" sz="2800" dirty="0" smtClean="0"/>
              <a:t>Where to start:</a:t>
            </a:r>
          </a:p>
          <a:p>
            <a:pPr marL="457200" indent="-457200">
              <a:spcBef>
                <a:spcPts val="0"/>
              </a:spcBef>
              <a:buFont typeface="+mj-lt"/>
              <a:buAutoNum type="arabicPeriod"/>
            </a:pPr>
            <a:r>
              <a:rPr lang="en-GB" sz="2800" dirty="0" smtClean="0"/>
              <a:t>Use websites </a:t>
            </a:r>
            <a:r>
              <a:rPr lang="en-GB" sz="2800" dirty="0" smtClean="0"/>
              <a:t>you already </a:t>
            </a:r>
            <a:r>
              <a:rPr lang="en-GB" sz="2800" dirty="0" smtClean="0"/>
              <a:t>know</a:t>
            </a:r>
            <a:endParaRPr lang="en-GB" sz="2800" dirty="0" smtClean="0"/>
          </a:p>
          <a:p>
            <a:pPr marL="457200" indent="-457200">
              <a:spcBef>
                <a:spcPts val="0"/>
              </a:spcBef>
              <a:buFont typeface="+mj-lt"/>
              <a:buAutoNum type="arabicPeriod"/>
            </a:pPr>
            <a:r>
              <a:rPr lang="en-GB" sz="2800" dirty="0" smtClean="0"/>
              <a:t>Use </a:t>
            </a:r>
            <a:r>
              <a:rPr lang="en-GB" sz="2800" dirty="0" smtClean="0"/>
              <a:t>bilingual terms to search the internet in Google or </a:t>
            </a:r>
            <a:r>
              <a:rPr lang="en-GB" sz="2800" dirty="0" smtClean="0"/>
              <a:t>another </a:t>
            </a:r>
            <a:r>
              <a:rPr lang="en-GB" sz="2800" dirty="0" smtClean="0"/>
              <a:t>search engine for </a:t>
            </a:r>
            <a:r>
              <a:rPr lang="en-GB" sz="2800" dirty="0" smtClean="0"/>
              <a:t>clues, e.g.</a:t>
            </a:r>
          </a:p>
          <a:p>
            <a:pPr>
              <a:spcBef>
                <a:spcPts val="0"/>
              </a:spcBef>
            </a:pPr>
            <a:endParaRPr lang="en-GB" sz="2000" dirty="0" smtClean="0"/>
          </a:p>
          <a:p>
            <a:pPr>
              <a:spcBef>
                <a:spcPts val="0"/>
              </a:spcBef>
            </a:pPr>
            <a:endParaRPr lang="en-GB" sz="2000" dirty="0"/>
          </a:p>
          <a:p>
            <a:pPr>
              <a:spcBef>
                <a:spcPts val="0"/>
              </a:spcBef>
            </a:pPr>
            <a:endParaRPr lang="en-GB" sz="2000" dirty="0" smtClean="0"/>
          </a:p>
          <a:p>
            <a:pPr>
              <a:spcBef>
                <a:spcPts val="0"/>
              </a:spcBef>
            </a:pPr>
            <a:endParaRPr lang="en-GB" sz="2000" dirty="0" smtClean="0"/>
          </a:p>
          <a:p>
            <a:pPr marL="0" indent="0">
              <a:spcBef>
                <a:spcPts val="0"/>
              </a:spcBef>
              <a:buNone/>
            </a:pPr>
            <a:r>
              <a:rPr lang="en-GB" sz="2800" dirty="0" smtClean="0"/>
              <a:t>Select </a:t>
            </a:r>
            <a:r>
              <a:rPr lang="en-GB" sz="2800" dirty="0" smtClean="0"/>
              <a:t>proper candidate </a:t>
            </a:r>
            <a:r>
              <a:rPr lang="en-GB" sz="2800" dirty="0" smtClean="0"/>
              <a:t>sites and download them</a:t>
            </a:r>
            <a:endParaRPr lang="en-GB" sz="2800" dirty="0"/>
          </a:p>
        </p:txBody>
      </p:sp>
      <p:sp>
        <p:nvSpPr>
          <p:cNvPr id="4" name="TextBox 3"/>
          <p:cNvSpPr txBox="1"/>
          <p:nvPr/>
        </p:nvSpPr>
        <p:spPr>
          <a:xfrm>
            <a:off x="971600" y="2931910"/>
            <a:ext cx="7848872" cy="1116000"/>
          </a:xfrm>
          <a:prstGeom prst="rect">
            <a:avLst/>
          </a:prstGeom>
          <a:noFill/>
        </p:spPr>
        <p:txBody>
          <a:bodyPr wrap="square" numCol="2" rtlCol="0">
            <a:spAutoFit/>
          </a:bodyPr>
          <a:lstStyle/>
          <a:p>
            <a:r>
              <a:rPr lang="en-GB" sz="2200" i="1" dirty="0"/>
              <a:t>financial services </a:t>
            </a:r>
            <a:r>
              <a:rPr lang="zh-CN" altLang="en-US" sz="2200" i="1" dirty="0"/>
              <a:t>金融服务</a:t>
            </a:r>
            <a:r>
              <a:rPr lang="en-GB" sz="2200" dirty="0"/>
              <a:t>, </a:t>
            </a:r>
          </a:p>
          <a:p>
            <a:r>
              <a:rPr lang="en-GB" sz="2200" i="1" dirty="0"/>
              <a:t>foreign exchange </a:t>
            </a:r>
            <a:r>
              <a:rPr lang="zh-CN" altLang="en-US" sz="2200" i="1" dirty="0"/>
              <a:t>外汇</a:t>
            </a:r>
            <a:r>
              <a:rPr lang="en-GB" sz="2200" dirty="0"/>
              <a:t>, </a:t>
            </a:r>
          </a:p>
          <a:p>
            <a:r>
              <a:rPr lang="en-GB" sz="2200" i="1" dirty="0"/>
              <a:t>trading </a:t>
            </a:r>
            <a:r>
              <a:rPr lang="zh-CN" altLang="en-US" sz="2200" i="1" dirty="0"/>
              <a:t>交易</a:t>
            </a:r>
            <a:r>
              <a:rPr lang="en-GB" sz="2200" dirty="0"/>
              <a:t>, </a:t>
            </a:r>
          </a:p>
          <a:p>
            <a:r>
              <a:rPr lang="en-GB" sz="2200" i="1" dirty="0"/>
              <a:t>platform </a:t>
            </a:r>
            <a:r>
              <a:rPr lang="zh-CN" altLang="en-US" sz="2200" i="1" dirty="0"/>
              <a:t>平台</a:t>
            </a:r>
            <a:r>
              <a:rPr lang="en-GB" sz="2200" dirty="0"/>
              <a:t>, </a:t>
            </a:r>
          </a:p>
          <a:p>
            <a:r>
              <a:rPr lang="en-GB" sz="2200" i="1" dirty="0"/>
              <a:t>risks </a:t>
            </a:r>
            <a:r>
              <a:rPr lang="zh-CN" altLang="en-US" sz="2200" i="1" dirty="0"/>
              <a:t>风险</a:t>
            </a:r>
            <a:r>
              <a:rPr lang="en-GB" sz="2200" dirty="0"/>
              <a:t>, </a:t>
            </a:r>
          </a:p>
          <a:p>
            <a:r>
              <a:rPr lang="en-GB" sz="2200" i="1" dirty="0"/>
              <a:t>terms and conditions </a:t>
            </a:r>
            <a:r>
              <a:rPr lang="zh-CN" altLang="en-US" sz="2200" i="1" dirty="0"/>
              <a:t>条款和条</a:t>
            </a:r>
            <a:r>
              <a:rPr lang="zh-CN" altLang="en-US" sz="2200" i="1" dirty="0" smtClean="0"/>
              <a:t>件</a:t>
            </a:r>
            <a:endParaRPr lang="en-US" altLang="zh-CN" sz="22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347613"/>
            <a:ext cx="8229600" cy="3247009"/>
          </a:xfrm>
        </p:spPr>
        <p:txBody>
          <a:bodyPr>
            <a:normAutofit/>
          </a:bodyPr>
          <a:lstStyle/>
          <a:p>
            <a:r>
              <a:rPr lang="en-GB" sz="4000" dirty="0" smtClean="0"/>
              <a:t>Parallel </a:t>
            </a:r>
            <a:r>
              <a:rPr lang="en-GB" sz="4000" dirty="0" smtClean="0"/>
              <a:t>texts collected </a:t>
            </a:r>
            <a:r>
              <a:rPr lang="en-GB" sz="4000" dirty="0" smtClean="0"/>
              <a:t>by keying </a:t>
            </a:r>
            <a:r>
              <a:rPr lang="en-GB" sz="4000" dirty="0" smtClean="0"/>
              <a:t>bilingual terms into a search </a:t>
            </a:r>
            <a:r>
              <a:rPr lang="en-GB" sz="4000" dirty="0" smtClean="0"/>
              <a:t>engine</a:t>
            </a:r>
          </a:p>
          <a:p>
            <a:pPr lvl="1"/>
            <a:r>
              <a:rPr lang="en-GB" sz="3600" dirty="0" smtClean="0"/>
              <a:t>very </a:t>
            </a:r>
            <a:r>
              <a:rPr lang="en-GB" sz="3600" dirty="0" smtClean="0"/>
              <a:t>often </a:t>
            </a:r>
            <a:r>
              <a:rPr lang="en-GB" sz="3600" dirty="0" smtClean="0"/>
              <a:t>mixed, and therefore</a:t>
            </a:r>
          </a:p>
          <a:p>
            <a:pPr lvl="1"/>
            <a:r>
              <a:rPr lang="en-GB" sz="3600" dirty="0" smtClean="0"/>
              <a:t>need </a:t>
            </a:r>
            <a:r>
              <a:rPr lang="en-GB" sz="3600" dirty="0" smtClean="0"/>
              <a:t>to be sorted into one language in one file for alignment.</a:t>
            </a:r>
          </a:p>
          <a:p>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Step 1 Collecting the raw data: </a:t>
            </a:r>
            <a:br>
              <a:rPr lang="en-GB" sz="3200" dirty="0" smtClean="0"/>
            </a:br>
            <a:r>
              <a:rPr lang="en-GB" sz="3200" dirty="0" smtClean="0"/>
              <a:t>1. Pure </a:t>
            </a:r>
            <a:r>
              <a:rPr lang="en-GB" sz="3200" dirty="0" smtClean="0"/>
              <a:t>Manual Approach</a:t>
            </a:r>
            <a:endParaRPr lang="en-GB" sz="3200" dirty="0"/>
          </a:p>
        </p:txBody>
      </p:sp>
      <p:sp>
        <p:nvSpPr>
          <p:cNvPr id="3" name="Content Placeholder 2"/>
          <p:cNvSpPr>
            <a:spLocks noGrp="1"/>
          </p:cNvSpPr>
          <p:nvPr>
            <p:ph idx="1"/>
          </p:nvPr>
        </p:nvSpPr>
        <p:spPr>
          <a:xfrm>
            <a:off x="457200" y="1275605"/>
            <a:ext cx="8229600" cy="3319017"/>
          </a:xfrm>
        </p:spPr>
        <p:txBody>
          <a:bodyPr>
            <a:normAutofit/>
          </a:bodyPr>
          <a:lstStyle/>
          <a:p>
            <a:r>
              <a:rPr lang="en-GB" dirty="0" smtClean="0"/>
              <a:t>Another way to find matching files on the Internet, </a:t>
            </a:r>
            <a:r>
              <a:rPr lang="en-GB" dirty="0" smtClean="0"/>
              <a:t>in which one file contains one language and the other file contains the other </a:t>
            </a:r>
            <a:r>
              <a:rPr lang="en-GB" dirty="0" smtClean="0"/>
              <a:t>language:</a:t>
            </a:r>
          </a:p>
          <a:p>
            <a:pPr lvl="1"/>
            <a:r>
              <a:rPr lang="en-GB" dirty="0" smtClean="0"/>
              <a:t>first type a </a:t>
            </a:r>
            <a:r>
              <a:rPr lang="en-GB" dirty="0" smtClean="0"/>
              <a:t>couple of key terms in </a:t>
            </a:r>
            <a:r>
              <a:rPr lang="en-GB" dirty="0" smtClean="0"/>
              <a:t>English, and</a:t>
            </a:r>
          </a:p>
          <a:p>
            <a:pPr lvl="1"/>
            <a:r>
              <a:rPr lang="en-GB" dirty="0" smtClean="0"/>
              <a:t>then </a:t>
            </a:r>
            <a:r>
              <a:rPr lang="en-GB" dirty="0" smtClean="0"/>
              <a:t>type in </a:t>
            </a:r>
            <a:r>
              <a:rPr lang="zh-CN" altLang="en-US" dirty="0" smtClean="0"/>
              <a:t>中文版，简体版，繁体版</a:t>
            </a:r>
            <a:r>
              <a:rPr lang="en-GB" altLang="zh-CN" dirty="0" smtClean="0"/>
              <a: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4196</Words>
  <Application>Microsoft Office PowerPoint</Application>
  <PresentationFormat>On-screen Show (16:9)</PresentationFormat>
  <Paragraphs>335</Paragraphs>
  <Slides>44</Slides>
  <Notes>37</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宋体</vt:lpstr>
      <vt:lpstr>Arial</vt:lpstr>
      <vt:lpstr>Calibri</vt:lpstr>
      <vt:lpstr>Wingdings 2</vt:lpstr>
      <vt:lpstr>Office Theme</vt:lpstr>
      <vt:lpstr>Drawing a Route Map of Making a Small Domain-Specific Parallel Corpus for Translators and Beyond  </vt:lpstr>
      <vt:lpstr>Self-introduction and  the rational for this paper</vt:lpstr>
      <vt:lpstr>Introduction to this research  and its significance</vt:lpstr>
      <vt:lpstr>Introduction to this research  and its significance</vt:lpstr>
      <vt:lpstr>Introduction to this research  and its significance</vt:lpstr>
      <vt:lpstr>Step 1 Collecting the raw data:  Pure Manual Approach</vt:lpstr>
      <vt:lpstr>Step 1 Collecting the raw data:  1. Pure Manual Approach</vt:lpstr>
      <vt:lpstr>Step 1 Collecting the raw data:  1. Pure Manual Approach</vt:lpstr>
      <vt:lpstr>Step 1 Collecting the raw data:  1. Pure Manual Approach</vt:lpstr>
      <vt:lpstr>Step 1 Collecting the raw data:  1. Pure Manual Approach</vt:lpstr>
      <vt:lpstr>Step 1 Collecting the raw data:  1. Pure Manual Approach</vt:lpstr>
      <vt:lpstr>Step 1 Collecting the raw data:  1. Pure Manual Approach</vt:lpstr>
      <vt:lpstr>Step 1 Collecting the raw data:  1. Pure Manual Approach</vt:lpstr>
      <vt:lpstr>Step 1 Collecting the raw data:  2. Semi-Automatic Approach </vt:lpstr>
      <vt:lpstr>Step 1 Collecting the raw data:  2. Semi-Automatic Approach </vt:lpstr>
      <vt:lpstr>Step 1 Collecting the raw data:  2. Semi-Automatic Approach </vt:lpstr>
      <vt:lpstr>Step 1 Collecting the raw data:  2. Semi-Automatic Approach </vt:lpstr>
      <vt:lpstr>Step 1 Collecting the raw data:  2. Semi-Automatic Approach </vt:lpstr>
      <vt:lpstr> Step 2 Alignment of the collected parallel texts </vt:lpstr>
      <vt:lpstr> Step 2 Alignment of the collected parallel texts </vt:lpstr>
      <vt:lpstr> Step 2 Alignment of the collected parallel texts </vt:lpstr>
      <vt:lpstr>Step 2 Alignment of the collected parallel texts</vt:lpstr>
      <vt:lpstr>Step 2 Alignment of the collected parallel texts</vt:lpstr>
      <vt:lpstr>Step 2 Alignment of the collected parallel texts</vt:lpstr>
      <vt:lpstr>Step 2 Alignment of the collected parallel texts</vt:lpstr>
      <vt:lpstr>Step 2 Alignment of the collected parallel texts</vt:lpstr>
      <vt:lpstr>Step 2 Alignment of the collected parallel texts</vt:lpstr>
      <vt:lpstr>Step 2 Alignment of the collected parallel texts</vt:lpstr>
      <vt:lpstr>Step 2 Alignment of the collected parallel texts</vt:lpstr>
      <vt:lpstr>Step 3: Segmentation and annotation</vt:lpstr>
      <vt:lpstr>Step 3: Segmentation and annotation</vt:lpstr>
      <vt:lpstr>Step 3 Segmentation and annotation</vt:lpstr>
      <vt:lpstr>Step 3: Segmentation and annotation</vt:lpstr>
      <vt:lpstr>Step 3 Segmentation and annotation</vt:lpstr>
      <vt:lpstr>Step 3 Segmentation and annotation</vt:lpstr>
      <vt:lpstr>PowerPoint Presentation</vt:lpstr>
      <vt:lpstr>PowerPoint Presentation</vt:lpstr>
      <vt:lpstr> Recommending a useful tool  in corpus technology </vt:lpstr>
      <vt:lpstr> Recommending a useful tool  in corpus technology </vt:lpstr>
      <vt:lpstr>A few tips of caution and some advice</vt:lpstr>
      <vt:lpstr>Final Remarks</vt:lpstr>
      <vt:lpstr>PowerPoint Presentation</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Fredddy</dc:creator>
  <cp:lastModifiedBy>Olaf-Michael Stefanov</cp:lastModifiedBy>
  <cp:revision>213</cp:revision>
  <dcterms:created xsi:type="dcterms:W3CDTF">2016-11-07T10:54:16Z</dcterms:created>
  <dcterms:modified xsi:type="dcterms:W3CDTF">2016-11-09T02:00:40Z</dcterms:modified>
</cp:coreProperties>
</file>