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376"/>
    <a:srgbClr val="F1E575"/>
    <a:srgbClr val="F6F9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4" autoAdjust="0"/>
    <p:restoredTop sz="94057" autoAdjust="0"/>
  </p:normalViewPr>
  <p:slideViewPr>
    <p:cSldViewPr snapToGrid="0">
      <p:cViewPr varScale="1">
        <p:scale>
          <a:sx n="62" d="100"/>
          <a:sy n="62" d="100"/>
        </p:scale>
        <p:origin x="44" y="120"/>
      </p:cViewPr>
      <p:guideLst/>
    </p:cSldViewPr>
  </p:slideViewPr>
  <p:outlineViewPr>
    <p:cViewPr>
      <p:scale>
        <a:sx n="33" d="100"/>
        <a:sy n="33" d="100"/>
      </p:scale>
      <p:origin x="0" y="-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228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47332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40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0157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2786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1461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504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35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0254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6027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11/17/2016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0306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11/17/2016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11643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10" Type="http://schemas.openxmlformats.org/officeDocument/2006/relationships/image" Target="../media/image10.gif"/><Relationship Id="rId4" Type="http://schemas.openxmlformats.org/officeDocument/2006/relationships/image" Target="../media/image4.gif"/><Relationship Id="rId9" Type="http://schemas.openxmlformats.org/officeDocument/2006/relationships/image" Target="../media/image9.gi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230" y="2471602"/>
            <a:ext cx="9659566" cy="2234951"/>
          </a:xfrm>
        </p:spPr>
        <p:txBody>
          <a:bodyPr>
            <a:normAutofit fontScale="90000"/>
          </a:bodyPr>
          <a:lstStyle/>
          <a:p>
            <a:pPr algn="ctr"/>
            <a:r>
              <a:rPr lang="en-GB" b="1" cap="none" noProof="0" dirty="0"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To Align or Not</a:t>
            </a:r>
            <a:br>
              <a:rPr lang="en-GB" b="1" cap="none" noProof="0" dirty="0"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GB" b="1" cap="none" noProof="0" dirty="0"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r>
            <a:br>
              <a:rPr lang="en-GB" b="1" cap="none" noProof="0" dirty="0"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br>
            <a:r>
              <a:rPr lang="en-GB" b="1" cap="none" noProof="0" dirty="0"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and to Produce What?</a:t>
            </a:r>
            <a:endParaRPr lang="en-GB" b="1" cap="none" noProof="0" dirty="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1206230" y="6156185"/>
            <a:ext cx="9282673" cy="596801"/>
          </a:xfrm>
          <a:prstGeom prst="rect">
            <a:avLst/>
          </a:prstGeom>
        </p:spPr>
      </p:pic>
    </p:spTree>
    <p:extLst>
      <p:ext uri="{BB962C8B-B14F-4D97-AF65-F5344CB8AC3E}">
        <p14:creationId xmlns:p14="http://schemas.microsoft.com/office/powerpoint/2010/main" val="165644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78565" y="229518"/>
            <a:ext cx="5340485" cy="1003570"/>
          </a:xfrm>
        </p:spPr>
        <p:txBody>
          <a:bodyPr>
            <a:normAutofit/>
          </a:bodyPr>
          <a:lstStyle/>
          <a:p>
            <a:pPr algn="ctr"/>
            <a:r>
              <a:rPr lang="en-GB" b="1" cap="none" noProof="0" dirty="0" err="1" smtClean="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Panelists</a:t>
            </a:r>
            <a:endParaRPr lang="en-GB" b="1" cap="none" noProof="0" dirty="0">
              <a:solidFill>
                <a:schemeClr val="bg1">
                  <a:lumMod val="6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a:stretch>
            <a:fillRect/>
          </a:stretch>
        </p:blipFill>
        <p:spPr>
          <a:xfrm>
            <a:off x="9768112" y="0"/>
            <a:ext cx="2412459" cy="1021971"/>
          </a:xfrm>
          <a:prstGeom prst="rect">
            <a:avLst/>
          </a:prstGeom>
        </p:spPr>
      </p:pic>
      <p:pic>
        <p:nvPicPr>
          <p:cNvPr id="5" name="Picture 4"/>
          <p:cNvPicPr>
            <a:picLocks noChangeAspect="1"/>
          </p:cNvPicPr>
          <p:nvPr/>
        </p:nvPicPr>
        <p:blipFill>
          <a:blip r:embed="rId3"/>
          <a:stretch>
            <a:fillRect/>
          </a:stretch>
        </p:blipFill>
        <p:spPr>
          <a:xfrm>
            <a:off x="1190580" y="6114542"/>
            <a:ext cx="9282673" cy="596801"/>
          </a:xfrm>
          <a:prstGeom prst="rect">
            <a:avLst/>
          </a:prstGeom>
        </p:spPr>
      </p:pic>
      <p:pic>
        <p:nvPicPr>
          <p:cNvPr id="3" name="Picture 2"/>
          <p:cNvPicPr>
            <a:picLocks noChangeAspect="1"/>
          </p:cNvPicPr>
          <p:nvPr/>
        </p:nvPicPr>
        <p:blipFill>
          <a:blip r:embed="rId4"/>
          <a:stretch>
            <a:fillRect/>
          </a:stretch>
        </p:blipFill>
        <p:spPr>
          <a:xfrm>
            <a:off x="601608" y="2717838"/>
            <a:ext cx="2291888" cy="1145944"/>
          </a:xfrm>
          <a:prstGeom prst="rect">
            <a:avLst/>
          </a:prstGeom>
        </p:spPr>
      </p:pic>
      <p:pic>
        <p:nvPicPr>
          <p:cNvPr id="6" name="Picture 5"/>
          <p:cNvPicPr>
            <a:picLocks noChangeAspect="1"/>
          </p:cNvPicPr>
          <p:nvPr/>
        </p:nvPicPr>
        <p:blipFill>
          <a:blip r:embed="rId5"/>
          <a:stretch>
            <a:fillRect/>
          </a:stretch>
        </p:blipFill>
        <p:spPr>
          <a:xfrm>
            <a:off x="5389936" y="2638947"/>
            <a:ext cx="1522669" cy="1027802"/>
          </a:xfrm>
          <a:prstGeom prst="rect">
            <a:avLst/>
          </a:prstGeom>
        </p:spPr>
      </p:pic>
      <p:pic>
        <p:nvPicPr>
          <p:cNvPr id="7" name="Picture 6"/>
          <p:cNvPicPr>
            <a:picLocks noChangeAspect="1"/>
          </p:cNvPicPr>
          <p:nvPr/>
        </p:nvPicPr>
        <p:blipFill>
          <a:blip r:embed="rId6"/>
          <a:stretch>
            <a:fillRect/>
          </a:stretch>
        </p:blipFill>
        <p:spPr>
          <a:xfrm>
            <a:off x="5389936" y="1277417"/>
            <a:ext cx="1522669" cy="901230"/>
          </a:xfrm>
          <a:prstGeom prst="rect">
            <a:avLst/>
          </a:prstGeom>
        </p:spPr>
      </p:pic>
      <p:pic>
        <p:nvPicPr>
          <p:cNvPr id="8" name="Picture 7"/>
          <p:cNvPicPr>
            <a:picLocks noChangeAspect="1"/>
          </p:cNvPicPr>
          <p:nvPr/>
        </p:nvPicPr>
        <p:blipFill>
          <a:blip r:embed="rId7"/>
          <a:stretch>
            <a:fillRect/>
          </a:stretch>
        </p:blipFill>
        <p:spPr>
          <a:xfrm>
            <a:off x="5335159" y="4512972"/>
            <a:ext cx="1632222" cy="816111"/>
          </a:xfrm>
          <a:prstGeom prst="rect">
            <a:avLst/>
          </a:prstGeom>
        </p:spPr>
      </p:pic>
      <p:pic>
        <p:nvPicPr>
          <p:cNvPr id="9" name="Picture 8"/>
          <p:cNvPicPr>
            <a:picLocks noChangeAspect="1"/>
          </p:cNvPicPr>
          <p:nvPr/>
        </p:nvPicPr>
        <p:blipFill>
          <a:blip r:embed="rId8"/>
          <a:stretch>
            <a:fillRect/>
          </a:stretch>
        </p:blipFill>
        <p:spPr>
          <a:xfrm>
            <a:off x="9715668" y="2860358"/>
            <a:ext cx="1305770" cy="652885"/>
          </a:xfrm>
          <a:prstGeom prst="rect">
            <a:avLst/>
          </a:prstGeom>
        </p:spPr>
      </p:pic>
      <p:pic>
        <p:nvPicPr>
          <p:cNvPr id="10" name="Picture 9"/>
          <p:cNvPicPr>
            <a:picLocks noChangeAspect="1"/>
          </p:cNvPicPr>
          <p:nvPr/>
        </p:nvPicPr>
        <p:blipFill>
          <a:blip r:embed="rId9"/>
          <a:stretch>
            <a:fillRect/>
          </a:stretch>
        </p:blipFill>
        <p:spPr>
          <a:xfrm>
            <a:off x="9715668" y="3717520"/>
            <a:ext cx="1305770" cy="677570"/>
          </a:xfrm>
          <a:prstGeom prst="rect">
            <a:avLst/>
          </a:prstGeom>
        </p:spPr>
      </p:pic>
      <p:sp>
        <p:nvSpPr>
          <p:cNvPr id="11" name="Rectangle 10"/>
          <p:cNvSpPr/>
          <p:nvPr/>
        </p:nvSpPr>
        <p:spPr>
          <a:xfrm>
            <a:off x="4861617" y="3844729"/>
            <a:ext cx="2573140" cy="461665"/>
          </a:xfrm>
          <a:prstGeom prst="rect">
            <a:avLst/>
          </a:prstGeom>
        </p:spPr>
        <p:txBody>
          <a:bodyPr wrap="none">
            <a:spAutoFit/>
          </a:bodyPr>
          <a:lstStyle/>
          <a:p>
            <a:r>
              <a:rPr lang="en-US"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Milos Jakubíček</a:t>
            </a:r>
            <a:endParaRPr lang="en-GB"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p:cNvPicPr>
            <a:picLocks noChangeAspect="1"/>
          </p:cNvPicPr>
          <p:nvPr/>
        </p:nvPicPr>
        <p:blipFill>
          <a:blip r:embed="rId10"/>
          <a:stretch>
            <a:fillRect/>
          </a:stretch>
        </p:blipFill>
        <p:spPr>
          <a:xfrm>
            <a:off x="9715668" y="1831303"/>
            <a:ext cx="1305770" cy="870513"/>
          </a:xfrm>
          <a:prstGeom prst="rect">
            <a:avLst/>
          </a:prstGeom>
        </p:spPr>
      </p:pic>
      <p:sp>
        <p:nvSpPr>
          <p:cNvPr id="13" name="Rectangle 12"/>
          <p:cNvSpPr/>
          <p:nvPr/>
        </p:nvSpPr>
        <p:spPr>
          <a:xfrm>
            <a:off x="4975430" y="2185013"/>
            <a:ext cx="2345514" cy="461665"/>
          </a:xfrm>
          <a:prstGeom prst="rect">
            <a:avLst/>
          </a:prstGeom>
        </p:spPr>
        <p:txBody>
          <a:bodyPr wrap="none">
            <a:spAutoFit/>
          </a:bodyPr>
          <a:lstStyle/>
          <a:p>
            <a:r>
              <a:rPr lang="en-US"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Ruslan </a:t>
            </a:r>
            <a:r>
              <a:rPr lang="en-US" sz="2400" i="1"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Mitkov</a:t>
            </a:r>
            <a:endParaRPr lang="en-GB"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5278398" y="5274582"/>
            <a:ext cx="1739579" cy="461665"/>
          </a:xfrm>
          <a:prstGeom prst="rect">
            <a:avLst/>
          </a:prstGeom>
        </p:spPr>
        <p:txBody>
          <a:bodyPr wrap="none">
            <a:spAutoFit/>
          </a:bodyPr>
          <a:lstStyle/>
          <a:p>
            <a:r>
              <a:rPr lang="en-GB" sz="2400" i="1"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Balázs</a:t>
            </a:r>
            <a:r>
              <a:rPr lang="en-GB"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r>
              <a:rPr lang="en-GB" sz="2400" i="1"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Kis</a:t>
            </a:r>
            <a:endParaRPr lang="en-GB"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713970" y="4075561"/>
            <a:ext cx="2682145" cy="461665"/>
          </a:xfrm>
          <a:prstGeom prst="rect">
            <a:avLst/>
          </a:prstGeom>
        </p:spPr>
        <p:txBody>
          <a:bodyPr wrap="none">
            <a:spAutoFit/>
          </a:bodyPr>
          <a:lstStyle/>
          <a:p>
            <a:r>
              <a:rPr lang="en-US"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Andrzej </a:t>
            </a:r>
            <a:r>
              <a:rPr lang="en-GB" sz="2400" i="1" dirty="0" err="1">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Zydroń</a:t>
            </a:r>
            <a:r>
              <a:rPr lang="en-US"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 </a:t>
            </a:r>
            <a:endParaRPr lang="en-GB" sz="2400"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Rectangle 15"/>
          <p:cNvSpPr/>
          <p:nvPr/>
        </p:nvSpPr>
        <p:spPr>
          <a:xfrm>
            <a:off x="9324837" y="4748803"/>
            <a:ext cx="2087431" cy="461665"/>
          </a:xfrm>
          <a:prstGeom prst="rect">
            <a:avLst/>
          </a:prstGeom>
        </p:spPr>
        <p:txBody>
          <a:bodyPr wrap="none">
            <a:spAutoFit/>
          </a:bodyPr>
          <a:lstStyle/>
          <a:p>
            <a:r>
              <a:rPr lang="en-US"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rPr>
              <a:t>Juliet Macan</a:t>
            </a:r>
            <a:endParaRPr lang="en-GB" sz="2400" i="1" dirty="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8" name="Straight Arrow Connector 17"/>
          <p:cNvCxnSpPr/>
          <p:nvPr/>
        </p:nvCxnSpPr>
        <p:spPr>
          <a:xfrm flipV="1">
            <a:off x="3208266" y="1957673"/>
            <a:ext cx="1974715" cy="76016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178607" y="3176447"/>
            <a:ext cx="1887166" cy="2907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178607" y="3836235"/>
            <a:ext cx="1887166" cy="86166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82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6890" y="2393004"/>
            <a:ext cx="8798880" cy="2071992"/>
          </a:xfrm>
        </p:spPr>
        <p:txBody>
          <a:bodyPr>
            <a:normAutofit/>
          </a:bodyPr>
          <a:lstStyle/>
          <a:p>
            <a: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Is it useful for a translator to use alignment tools? </a:t>
            </a:r>
            <a:b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(more useful? less useful? a lot? only marginally?)</a:t>
            </a:r>
            <a:b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r>
            <a:b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r>
            <a:b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4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and to create what? TMs? corpora? Feed MT engines?</a:t>
            </a:r>
            <a:endParaRPr lang="en-GB" sz="2400" cap="none" noProof="0" dirty="0">
              <a:solidFill>
                <a:schemeClr val="tx1">
                  <a:lumMod val="75000"/>
                  <a:lumOff val="2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1425762" y="6000541"/>
            <a:ext cx="9282673" cy="596801"/>
          </a:xfrm>
          <a:prstGeom prst="rect">
            <a:avLst/>
          </a:prstGeom>
        </p:spPr>
      </p:pic>
    </p:spTree>
    <p:extLst>
      <p:ext uri="{BB962C8B-B14F-4D97-AF65-F5344CB8AC3E}">
        <p14:creationId xmlns:p14="http://schemas.microsoft.com/office/powerpoint/2010/main" val="386115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2459" y="2114698"/>
            <a:ext cx="8880931" cy="3433863"/>
          </a:xfrm>
        </p:spPr>
        <p:txBody>
          <a:bodyPr>
            <a:normAutofit fontScale="90000"/>
          </a:bodyPr>
          <a:lstStyle/>
          <a:p>
            <a: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the needs of professional translators with economic constraints and time pressures</a:t>
            </a:r>
            <a:b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r>
            <a:b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academia where the creation and use of comparable and parallel corpora are now an essential part of translator training,</a:t>
            </a:r>
            <a:b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r>
            <a:b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r>
              <a:rPr lang="en-GB" sz="2700" cap="none" noProof="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the needs of MT builders/providers who rely on the comparable and clean parallel corpora, (http://conferences.unite.un.org/UNCorpus).</a:t>
            </a:r>
          </a:p>
        </p:txBody>
      </p:sp>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1484129" y="6173650"/>
            <a:ext cx="9282673" cy="596801"/>
          </a:xfrm>
          <a:prstGeom prst="rect">
            <a:avLst/>
          </a:prstGeom>
        </p:spPr>
      </p:pic>
      <p:sp>
        <p:nvSpPr>
          <p:cNvPr id="6" name="TextBox 5"/>
          <p:cNvSpPr txBox="1"/>
          <p:nvPr/>
        </p:nvSpPr>
        <p:spPr>
          <a:xfrm>
            <a:off x="1809345" y="1376034"/>
            <a:ext cx="6410528" cy="738664"/>
          </a:xfrm>
          <a:prstGeom prst="rect">
            <a:avLst/>
          </a:prstGeom>
          <a:noFill/>
        </p:spPr>
        <p:txBody>
          <a:bodyPr wrap="square" rtlCol="0">
            <a:spAutoFit/>
          </a:bodyPr>
          <a:lstStyle/>
          <a:p>
            <a:r>
              <a:rPr lang="en-GB"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Do we see big divides between:</a:t>
            </a:r>
            <a:r>
              <a:rPr lang="en-GB"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r>
            <a:br>
              <a:rPr lang="en-GB"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br>
            <a:endParaRPr lang="en-GB" dirty="0"/>
          </a:p>
        </p:txBody>
      </p:sp>
    </p:spTree>
    <p:extLst>
      <p:ext uri="{BB962C8B-B14F-4D97-AF65-F5344CB8AC3E}">
        <p14:creationId xmlns:p14="http://schemas.microsoft.com/office/powerpoint/2010/main" val="101891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2019149" y="6049181"/>
            <a:ext cx="9282673" cy="596801"/>
          </a:xfrm>
          <a:prstGeom prst="rect">
            <a:avLst/>
          </a:prstGeom>
        </p:spPr>
      </p:pic>
      <p:sp>
        <p:nvSpPr>
          <p:cNvPr id="6" name="TextBox 5"/>
          <p:cNvSpPr txBox="1"/>
          <p:nvPr/>
        </p:nvSpPr>
        <p:spPr>
          <a:xfrm>
            <a:off x="2402731" y="2695763"/>
            <a:ext cx="7208196" cy="1679627"/>
          </a:xfrm>
          <a:prstGeom prst="rect">
            <a:avLst/>
          </a:prstGeom>
          <a:noFill/>
        </p:spPr>
        <p:txBody>
          <a:bodyPr wrap="square" rtlCol="0">
            <a:spAutoFit/>
          </a:bodyPr>
          <a:lstStyle/>
          <a:p>
            <a:pPr>
              <a:lnSpc>
                <a:spcPct val="150000"/>
              </a:lnSpc>
            </a:pPr>
            <a:r>
              <a:rPr lang="en-GB"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Which skills and tools are most useful to improve the quality and increase the efficiency of a professional translator today?</a:t>
            </a:r>
          </a:p>
        </p:txBody>
      </p:sp>
    </p:spTree>
    <p:extLst>
      <p:ext uri="{BB962C8B-B14F-4D97-AF65-F5344CB8AC3E}">
        <p14:creationId xmlns:p14="http://schemas.microsoft.com/office/powerpoint/2010/main" val="431084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1764326" y="6156185"/>
            <a:ext cx="9282673" cy="596801"/>
          </a:xfrm>
          <a:prstGeom prst="rect">
            <a:avLst/>
          </a:prstGeom>
        </p:spPr>
      </p:pic>
      <p:sp>
        <p:nvSpPr>
          <p:cNvPr id="6" name="TextBox 5"/>
          <p:cNvSpPr txBox="1"/>
          <p:nvPr/>
        </p:nvSpPr>
        <p:spPr>
          <a:xfrm>
            <a:off x="2412457" y="2023355"/>
            <a:ext cx="7986409" cy="2862322"/>
          </a:xfrm>
          <a:prstGeom prst="rect">
            <a:avLst/>
          </a:prstGeom>
          <a:noFill/>
        </p:spPr>
        <p:txBody>
          <a:bodyPr wrap="square" rtlCol="0">
            <a:spAutoFit/>
          </a:bodyPr>
          <a:lstStyle/>
          <a:p>
            <a:pPr>
              <a:lnSpc>
                <a:spcPct val="150000"/>
              </a:lnSpc>
            </a:pPr>
            <a:r>
              <a:rPr lang="en-GB"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Most, even high-tech, professionals think that all you can do with an alignment is create a TM.</a:t>
            </a:r>
          </a:p>
          <a:p>
            <a:pPr>
              <a:lnSpc>
                <a:spcPct val="150000"/>
              </a:lnSpc>
            </a:pPr>
            <a:endPar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Given</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the time and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problems</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involved</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no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wonder</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alignment</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is</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not</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used</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more </a:t>
            </a:r>
            <a:r>
              <a:rPr lang="it-IT" sz="24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often</a:t>
            </a:r>
            <a:r>
              <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57235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779541" y="0"/>
            <a:ext cx="2412459" cy="1021971"/>
          </a:xfrm>
          <a:prstGeom prst="rect">
            <a:avLst/>
          </a:prstGeom>
        </p:spPr>
      </p:pic>
      <p:pic>
        <p:nvPicPr>
          <p:cNvPr id="5" name="Picture 4"/>
          <p:cNvPicPr>
            <a:picLocks noChangeAspect="1"/>
          </p:cNvPicPr>
          <p:nvPr/>
        </p:nvPicPr>
        <p:blipFill>
          <a:blip r:embed="rId3"/>
          <a:stretch>
            <a:fillRect/>
          </a:stretch>
        </p:blipFill>
        <p:spPr>
          <a:xfrm>
            <a:off x="1764326" y="6049180"/>
            <a:ext cx="9282673" cy="596801"/>
          </a:xfrm>
          <a:prstGeom prst="rect">
            <a:avLst/>
          </a:prstGeom>
        </p:spPr>
      </p:pic>
      <p:sp>
        <p:nvSpPr>
          <p:cNvPr id="6" name="TextBox 5"/>
          <p:cNvSpPr txBox="1"/>
          <p:nvPr/>
        </p:nvSpPr>
        <p:spPr>
          <a:xfrm>
            <a:off x="2412457" y="2023355"/>
            <a:ext cx="7986409" cy="2862322"/>
          </a:xfrm>
          <a:prstGeom prst="rect">
            <a:avLst/>
          </a:prstGeom>
          <a:noFill/>
        </p:spPr>
        <p:txBody>
          <a:bodyPr wrap="square" rtlCol="0">
            <a:spAutoFit/>
          </a:bodyPr>
          <a:lstStyle/>
          <a:p>
            <a:pPr>
              <a:lnSpc>
                <a:spcPct val="150000"/>
              </a:lnSpc>
            </a:pPr>
            <a:r>
              <a:rPr lang="en-GB"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 hope that my panel members, will convince you that there is a great deal more to be gained.</a:t>
            </a:r>
          </a:p>
          <a:p>
            <a:pPr>
              <a:lnSpc>
                <a:spcPct val="150000"/>
              </a:lnSpc>
            </a:pPr>
            <a:endParaRPr lang="it-IT"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sz="24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That the creation of corpora can greatly enrich the knowledge available at the translation interface.</a:t>
            </a:r>
          </a:p>
        </p:txBody>
      </p:sp>
    </p:spTree>
    <p:extLst>
      <p:ext uri="{BB962C8B-B14F-4D97-AF65-F5344CB8AC3E}">
        <p14:creationId xmlns:p14="http://schemas.microsoft.com/office/powerpoint/2010/main" val="53435830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251</TotalTime>
  <Words>138</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Verdana</vt:lpstr>
      <vt:lpstr>Gallery</vt:lpstr>
      <vt:lpstr>To Align or Not  and to Produce What?</vt:lpstr>
      <vt:lpstr>Panelists</vt:lpstr>
      <vt:lpstr>Is it useful for a translator to use alignment tools?  (more useful? less useful? a lot? only marginally?)   and to create what? TMs? corpora? Feed MT engines?</vt:lpstr>
      <vt:lpstr>the needs of professional translators with economic constraints and time pressures  academia where the creation and use of comparable and parallel corpora are now an essential part of translator training,  the needs of MT builders/providers who rely on the comparable and clean parallel corpora, (http://conferences.unite.un.org/UNCorpus).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Align Or Not And to Produce ?</dc:title>
  <dc:creator>juliet_dell</dc:creator>
  <cp:lastModifiedBy>Olaf-Michael Stefanov</cp:lastModifiedBy>
  <cp:revision>12</cp:revision>
  <dcterms:created xsi:type="dcterms:W3CDTF">2016-11-15T12:18:22Z</dcterms:created>
  <dcterms:modified xsi:type="dcterms:W3CDTF">2016-11-17T12:43:15Z</dcterms:modified>
</cp:coreProperties>
</file>