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6C"/>
    <a:srgbClr val="F8025A"/>
    <a:srgbClr val="FFE4B3"/>
    <a:srgbClr val="FFAD19"/>
    <a:srgbClr val="CC8300"/>
    <a:srgbClr val="663300"/>
    <a:srgbClr val="FFB3BE"/>
    <a:srgbClr val="FFCCCC"/>
    <a:srgbClr val="3A1D00"/>
    <a:srgbClr val="D93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53" autoAdjust="0"/>
  </p:normalViewPr>
  <p:slideViewPr>
    <p:cSldViewPr>
      <p:cViewPr varScale="1">
        <p:scale>
          <a:sx n="68" d="100"/>
          <a:sy n="68" d="100"/>
        </p:scale>
        <p:origin x="11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30EAD-AE89-4A6C-AE66-478498CB314E}" type="datetimeFigureOut">
              <a:rPr lang="en-ZA" smtClean="0"/>
              <a:t>2016/11/08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6E227-8337-43E8-9666-4B4160D949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445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6E227-8337-43E8-9666-4B4160D9493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588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6E227-8337-43E8-9666-4B4160D9493E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82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6E227-8337-43E8-9666-4B4160D9493E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194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6E227-8337-43E8-9666-4B4160D9493E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699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6E227-8337-43E8-9666-4B4160D9493E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538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6E227-8337-43E8-9666-4B4160D9493E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779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5834" y="2818181"/>
            <a:ext cx="9976727" cy="15270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34" y="4345230"/>
            <a:ext cx="9976727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877" y="3101616"/>
            <a:ext cx="2602283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374901"/>
            <a:ext cx="1079094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8" y="1596541"/>
            <a:ext cx="10780173" cy="473385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68796" y="23593"/>
            <a:ext cx="2602283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115" y="374901"/>
            <a:ext cx="8144267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114" y="1443836"/>
            <a:ext cx="8144265" cy="488655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1"/>
            <a:ext cx="1099476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8290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2771"/>
            <a:ext cx="5386917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8290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2771"/>
            <a:ext cx="5389033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4949" y="6650148"/>
            <a:ext cx="769823" cy="20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915" y="2635631"/>
            <a:ext cx="7787955" cy="1527050"/>
          </a:xfrm>
        </p:spPr>
        <p:txBody>
          <a:bodyPr>
            <a:normAutofit/>
          </a:bodyPr>
          <a:lstStyle/>
          <a:p>
            <a:r>
              <a:rPr lang="en-US" sz="4000" dirty="0"/>
              <a:t>Potential impact </a:t>
            </a:r>
            <a:br>
              <a:rPr lang="en-US" sz="4000" dirty="0"/>
            </a:br>
            <a:r>
              <a:rPr lang="en-US" sz="4000" dirty="0"/>
              <a:t>of </a:t>
            </a:r>
            <a:r>
              <a:rPr lang="en-US" sz="4000" dirty="0" err="1"/>
              <a:t>QT21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379" y="4280155"/>
            <a:ext cx="7787957" cy="763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Eleanor Cornelius</a:t>
            </a:r>
          </a:p>
          <a:p>
            <a:r>
              <a:rPr lang="en-US" sz="2200" dirty="0"/>
              <a:t>University of Johannesburg; </a:t>
            </a:r>
            <a:r>
              <a:rPr lang="en-US" sz="2200" dirty="0" smtClean="0"/>
              <a:t>International Federation of Translators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395" y="5268774"/>
            <a:ext cx="1670605" cy="1589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63561"/>
            <a:ext cx="1596880" cy="15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leanorc@uj.ac.za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4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1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25" y="2148973"/>
            <a:ext cx="9752527" cy="4581149"/>
          </a:xfrm>
        </p:spPr>
        <p:txBody>
          <a:bodyPr/>
          <a:lstStyle/>
          <a:p>
            <a:r>
              <a:rPr lang="en-US" dirty="0" smtClean="0"/>
              <a:t>FIT and </a:t>
            </a:r>
            <a:r>
              <a:rPr lang="en-US" dirty="0" err="1" smtClean="0"/>
              <a:t>QT21</a:t>
            </a:r>
            <a:endParaRPr lang="en-US" dirty="0" smtClean="0"/>
          </a:p>
          <a:p>
            <a:r>
              <a:rPr lang="en-US" dirty="0" smtClean="0"/>
              <a:t>Human engagement in MT</a:t>
            </a:r>
          </a:p>
          <a:p>
            <a:r>
              <a:rPr lang="en-US" dirty="0" smtClean="0"/>
              <a:t>Two aspects of </a:t>
            </a:r>
            <a:r>
              <a:rPr lang="en-US" dirty="0" err="1" smtClean="0"/>
              <a:t>QT21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Basic research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Analytic evaluation of MT quality by professional human </a:t>
            </a:r>
            <a:r>
              <a:rPr lang="en-GB" dirty="0" smtClean="0"/>
              <a:t>translators</a:t>
            </a:r>
          </a:p>
          <a:p>
            <a:r>
              <a:rPr lang="en-GB" dirty="0"/>
              <a:t>Potential impact of </a:t>
            </a:r>
            <a:r>
              <a:rPr lang="en-GB" dirty="0" err="1"/>
              <a:t>QT21</a:t>
            </a:r>
            <a:r>
              <a:rPr lang="en-GB" dirty="0"/>
              <a:t> on MT and </a:t>
            </a:r>
            <a:r>
              <a:rPr lang="en-GB" dirty="0" smtClean="0"/>
              <a:t>professional </a:t>
            </a:r>
            <a:r>
              <a:rPr lang="en-GB" dirty="0"/>
              <a:t>translators</a:t>
            </a:r>
            <a:endParaRPr lang="en-ZA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13626" y="6483100"/>
            <a:ext cx="754375" cy="3749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Z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2720" y="374900"/>
            <a:ext cx="6108200" cy="916230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0835" y="2054655"/>
            <a:ext cx="7202154" cy="4986822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Federation of Translators</a:t>
            </a:r>
          </a:p>
          <a:p>
            <a:r>
              <a:rPr lang="en-US" dirty="0" smtClean="0"/>
              <a:t>Partner in </a:t>
            </a:r>
            <a:r>
              <a:rPr lang="en-US" dirty="0" err="1" smtClean="0"/>
              <a:t>QT21</a:t>
            </a:r>
            <a:r>
              <a:rPr lang="en-US" dirty="0" smtClean="0"/>
              <a:t> project: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2015 – 2018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ddress language barriers in Europe that 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</a:t>
            </a:r>
            <a:r>
              <a:rPr lang="en-US" dirty="0" smtClean="0"/>
              <a:t>mpede free flow of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harmonization of </a:t>
            </a:r>
            <a:r>
              <a:rPr lang="en-US" dirty="0" err="1" smtClean="0"/>
              <a:t>MQM</a:t>
            </a:r>
            <a:r>
              <a:rPr lang="en-US" dirty="0" smtClean="0"/>
              <a:t> and </a:t>
            </a:r>
            <a:r>
              <a:rPr lang="en-US" dirty="0" err="1" smtClean="0"/>
              <a:t>DQF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5" y="374900"/>
            <a:ext cx="8093212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Human engagement in MT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850" y="1818735"/>
            <a:ext cx="8246070" cy="503926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Provision of input and pre-processing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i="1" dirty="0" smtClean="0"/>
              <a:t>Sentence tokenization and alignment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i="1" dirty="0" smtClean="0"/>
              <a:t>Removal of formatting annotations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i="1" dirty="0" smtClean="0"/>
              <a:t>Character normalization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i="1" dirty="0" smtClean="0"/>
              <a:t>Tokenization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i="1" dirty="0" smtClean="0"/>
              <a:t>Lowercasing and </a:t>
            </a:r>
            <a:r>
              <a:rPr lang="en-US" i="1" dirty="0" err="1" smtClean="0"/>
              <a:t>truecasing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Pre-editing of source texts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Gisting</a:t>
            </a:r>
            <a:r>
              <a:rPr lang="en-US" dirty="0" smtClean="0"/>
              <a:t> and triage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Post-editing of MT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of selected segments of raw MT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use of MT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5425" y="374900"/>
            <a:ext cx="6108200" cy="916230"/>
          </a:xfrm>
        </p:spPr>
        <p:txBody>
          <a:bodyPr>
            <a:normAutofit/>
          </a:bodyPr>
          <a:lstStyle/>
          <a:p>
            <a:r>
              <a:rPr lang="en-US" sz="4000" dirty="0"/>
              <a:t>Two aspects of </a:t>
            </a:r>
            <a:r>
              <a:rPr lang="en-US" sz="4000" dirty="0" err="1"/>
              <a:t>QT21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3540" y="2360065"/>
            <a:ext cx="6557166" cy="49868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Analytic evaluation of MT quality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8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1325" y="374900"/>
            <a:ext cx="8093212" cy="763525"/>
          </a:xfrm>
        </p:spPr>
        <p:txBody>
          <a:bodyPr>
            <a:normAutofit/>
          </a:bodyPr>
          <a:lstStyle/>
          <a:p>
            <a:r>
              <a:rPr lang="en-US" sz="3400" dirty="0"/>
              <a:t>Evaluation of translation quality</a:t>
            </a:r>
            <a:endParaRPr lang="en-Z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965" y="2124146"/>
            <a:ext cx="8085130" cy="4733855"/>
          </a:xfrm>
        </p:spPr>
        <p:txBody>
          <a:bodyPr>
            <a:normAutofit/>
          </a:bodyPr>
          <a:lstStyle/>
          <a:p>
            <a:r>
              <a:rPr lang="en-US" dirty="0" smtClean="0"/>
              <a:t>Metrics are either: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</a:t>
            </a:r>
            <a:r>
              <a:rPr lang="en-US" dirty="0" smtClean="0"/>
              <a:t>olistic or analytic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reference-based or reference-free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automatic/fast </a:t>
            </a:r>
            <a:r>
              <a:rPr lang="en-US" dirty="0"/>
              <a:t>or </a:t>
            </a:r>
            <a:r>
              <a:rPr lang="en-US" dirty="0" smtClean="0"/>
              <a:t>manual/slower</a:t>
            </a:r>
          </a:p>
          <a:p>
            <a:r>
              <a:rPr lang="en-US" dirty="0" smtClean="0"/>
              <a:t>Consider issues of: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</a:t>
            </a:r>
            <a:r>
              <a:rPr lang="en-US" dirty="0" smtClean="0"/>
              <a:t>alidity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reliability</a:t>
            </a:r>
            <a:endParaRPr lang="en-ZA" dirty="0"/>
          </a:p>
          <a:p>
            <a:endParaRPr lang="en-US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243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QT21</a:t>
            </a:r>
            <a:r>
              <a:rPr lang="en-US" dirty="0" smtClean="0"/>
              <a:t>: Quality approach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Multidimensional Quality Metrics (</a:t>
            </a:r>
            <a:r>
              <a:rPr lang="en-US" dirty="0" err="1" smtClean="0"/>
              <a:t>MQM</a:t>
            </a:r>
            <a:r>
              <a:rPr lang="en-US" dirty="0" smtClean="0"/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Analytic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Standard error categories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Manual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Highly informative</a:t>
            </a:r>
          </a:p>
          <a:p>
            <a:r>
              <a:rPr lang="en-US" dirty="0" smtClean="0"/>
              <a:t>Judgements of human translators</a:t>
            </a:r>
          </a:p>
          <a:p>
            <a:r>
              <a:rPr lang="en-US" dirty="0" smtClean="0"/>
              <a:t>Pros and cons of automatic vs analytic metrics</a:t>
            </a:r>
          </a:p>
        </p:txBody>
      </p:sp>
    </p:spTree>
    <p:extLst>
      <p:ext uri="{BB962C8B-B14F-4D97-AF65-F5344CB8AC3E}">
        <p14:creationId xmlns:p14="http://schemas.microsoft.com/office/powerpoint/2010/main" val="34787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720" y="222195"/>
            <a:ext cx="8144267" cy="916230"/>
          </a:xfrm>
        </p:spPr>
        <p:txBody>
          <a:bodyPr>
            <a:normAutofit/>
          </a:bodyPr>
          <a:lstStyle/>
          <a:p>
            <a:r>
              <a:rPr lang="en-US" dirty="0" err="1" smtClean="0"/>
              <a:t>MQM</a:t>
            </a:r>
            <a:r>
              <a:rPr lang="en-US" dirty="0" smtClean="0"/>
              <a:t> and professional translators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5425" y="1596540"/>
            <a:ext cx="8144265" cy="4886559"/>
          </a:xfrm>
        </p:spPr>
        <p:txBody>
          <a:bodyPr/>
          <a:lstStyle/>
          <a:p>
            <a:r>
              <a:rPr lang="en-US" dirty="0" smtClean="0"/>
              <a:t>Judgements of appropriate translations</a:t>
            </a:r>
          </a:p>
          <a:p>
            <a:r>
              <a:rPr lang="en-US" dirty="0" smtClean="0"/>
              <a:t>Fair: criteria available in advance</a:t>
            </a:r>
          </a:p>
          <a:p>
            <a:r>
              <a:rPr lang="en-US" dirty="0" smtClean="0"/>
              <a:t>Direct comparison</a:t>
            </a:r>
          </a:p>
          <a:p>
            <a:r>
              <a:rPr lang="en-US" dirty="0" smtClean="0"/>
              <a:t>Strengths and weaknesses of MT</a:t>
            </a:r>
          </a:p>
        </p:txBody>
      </p:sp>
    </p:spTree>
    <p:extLst>
      <p:ext uri="{BB962C8B-B14F-4D97-AF65-F5344CB8AC3E}">
        <p14:creationId xmlns:p14="http://schemas.microsoft.com/office/powerpoint/2010/main" val="19061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0" y="48742"/>
            <a:ext cx="8633402" cy="763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US" dirty="0" err="1" smtClean="0"/>
              <a:t>QT21</a:t>
            </a:r>
            <a:r>
              <a:rPr lang="en-US" dirty="0" smtClean="0"/>
              <a:t> on MT </a:t>
            </a:r>
            <a:br>
              <a:rPr lang="en-US" dirty="0" smtClean="0"/>
            </a:br>
            <a:r>
              <a:rPr lang="en-US" dirty="0" smtClean="0"/>
              <a:t>and professional translators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030" y="2161139"/>
            <a:ext cx="8246070" cy="4733855"/>
          </a:xfrm>
        </p:spPr>
        <p:txBody>
          <a:bodyPr/>
          <a:lstStyle/>
          <a:p>
            <a:r>
              <a:rPr lang="en-ZA" dirty="0" smtClean="0"/>
              <a:t>Human </a:t>
            </a:r>
            <a:r>
              <a:rPr lang="en-ZA" dirty="0"/>
              <a:t>translators to </a:t>
            </a:r>
            <a:r>
              <a:rPr lang="en-ZA" dirty="0" smtClean="0"/>
              <a:t>participate</a:t>
            </a:r>
          </a:p>
          <a:p>
            <a:r>
              <a:rPr lang="en-US" dirty="0"/>
              <a:t>G</a:t>
            </a:r>
            <a:r>
              <a:rPr lang="en-US" dirty="0" smtClean="0"/>
              <a:t>ain </a:t>
            </a:r>
            <a:r>
              <a:rPr lang="en-US" dirty="0"/>
              <a:t>an insider view </a:t>
            </a:r>
            <a:r>
              <a:rPr lang="en-US" dirty="0" smtClean="0"/>
              <a:t>of </a:t>
            </a:r>
            <a:r>
              <a:rPr lang="en-US" dirty="0"/>
              <a:t>MT and </a:t>
            </a:r>
            <a:r>
              <a:rPr lang="en-US" dirty="0" smtClean="0"/>
              <a:t>understand </a:t>
            </a:r>
            <a:r>
              <a:rPr lang="en-US" dirty="0"/>
              <a:t>its </a:t>
            </a:r>
            <a:r>
              <a:rPr lang="en-US" dirty="0" smtClean="0"/>
              <a:t>status</a:t>
            </a:r>
          </a:p>
          <a:p>
            <a:r>
              <a:rPr lang="en-US" dirty="0" smtClean="0"/>
              <a:t>Observe strengths / weaknesses of MT</a:t>
            </a:r>
          </a:p>
          <a:p>
            <a:r>
              <a:rPr lang="en-US" dirty="0" smtClean="0"/>
              <a:t>Advice  to buyers of translation services</a:t>
            </a:r>
          </a:p>
          <a:p>
            <a:r>
              <a:rPr lang="en-US" dirty="0" smtClean="0"/>
              <a:t>Familiarity with </a:t>
            </a:r>
            <a:r>
              <a:rPr lang="en-US" dirty="0" err="1" smtClean="0"/>
              <a:t>MQM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11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247</Words>
  <Application>Microsoft Office PowerPoint</Application>
  <PresentationFormat>Widescreen</PresentationFormat>
  <Paragraphs>68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Potential impact  of QT21</vt:lpstr>
      <vt:lpstr>Content</vt:lpstr>
      <vt:lpstr>Introduction</vt:lpstr>
      <vt:lpstr>Human engagement in MT</vt:lpstr>
      <vt:lpstr>Two aspects of QT21</vt:lpstr>
      <vt:lpstr>Evaluation of translation quality</vt:lpstr>
      <vt:lpstr>QT21: Quality approach</vt:lpstr>
      <vt:lpstr>MQM and professional translators</vt:lpstr>
      <vt:lpstr>Impact of QT21 on MT  and professional translators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Cornelius, Eleanor</cp:lastModifiedBy>
  <cp:revision>129</cp:revision>
  <dcterms:created xsi:type="dcterms:W3CDTF">2013-08-21T19:17:07Z</dcterms:created>
  <dcterms:modified xsi:type="dcterms:W3CDTF">2016-11-08T06:18:40Z</dcterms:modified>
</cp:coreProperties>
</file>