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2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1" r:id="rId3"/>
    <p:sldId id="321" r:id="rId4"/>
    <p:sldId id="312" r:id="rId5"/>
    <p:sldId id="313" r:id="rId6"/>
    <p:sldId id="314" r:id="rId7"/>
    <p:sldId id="322" r:id="rId8"/>
    <p:sldId id="323" r:id="rId9"/>
    <p:sldId id="324" r:id="rId10"/>
    <p:sldId id="315" r:id="rId11"/>
    <p:sldId id="325" r:id="rId12"/>
    <p:sldId id="316" r:id="rId13"/>
    <p:sldId id="327" r:id="rId14"/>
    <p:sldId id="326" r:id="rId15"/>
    <p:sldId id="317" r:id="rId16"/>
    <p:sldId id="306" r:id="rId17"/>
    <p:sldId id="328" r:id="rId18"/>
    <p:sldId id="329" r:id="rId19"/>
    <p:sldId id="318" r:id="rId20"/>
    <p:sldId id="330" r:id="rId21"/>
    <p:sldId id="333" r:id="rId22"/>
    <p:sldId id="331" r:id="rId23"/>
    <p:sldId id="332" r:id="rId24"/>
    <p:sldId id="334" r:id="rId25"/>
    <p:sldId id="335" r:id="rId26"/>
    <p:sldId id="303" r:id="rId27"/>
    <p:sldId id="308" r:id="rId28"/>
    <p:sldId id="309" r:id="rId29"/>
    <p:sldId id="310" r:id="rId30"/>
    <p:sldId id="319" r:id="rId31"/>
    <p:sldId id="32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en Macketan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4" autoAdjust="0"/>
    <p:restoredTop sz="87994" autoAdjust="0"/>
  </p:normalViewPr>
  <p:slideViewPr>
    <p:cSldViewPr snapToGrid="0" snapToObjects="1">
      <p:cViewPr varScale="1">
        <p:scale>
          <a:sx n="61" d="100"/>
          <a:sy n="61" d="100"/>
        </p:scale>
        <p:origin x="256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528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D7D7D-8CA7-3542-BD09-10FDF27FE317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FFE216-F6BA-724E-9D1F-5974877909C6}">
      <dgm:prSet phldrT="[Text]" custT="1"/>
      <dgm:spPr/>
      <dgm:t>
        <a:bodyPr/>
        <a:lstStyle/>
        <a:p>
          <a:r>
            <a:rPr lang="en-GB" sz="2800" dirty="0" smtClean="0"/>
            <a:t>Identify the </a:t>
          </a:r>
          <a:r>
            <a:rPr lang="en-GB" sz="2800" dirty="0" err="1" smtClean="0"/>
            <a:t>DBpedia</a:t>
          </a:r>
          <a:r>
            <a:rPr lang="en-GB" sz="2800" dirty="0" smtClean="0"/>
            <a:t> entry for an entity</a:t>
          </a:r>
          <a:endParaRPr lang="en-GB" sz="2800" dirty="0"/>
        </a:p>
      </dgm:t>
    </dgm:pt>
    <dgm:pt modelId="{BB1570DC-B513-F242-9665-121142EEE395}" type="parTrans" cxnId="{DCC121A5-19F2-DB46-99AD-A212DE896CE8}">
      <dgm:prSet/>
      <dgm:spPr/>
      <dgm:t>
        <a:bodyPr/>
        <a:lstStyle/>
        <a:p>
          <a:endParaRPr lang="en-GB"/>
        </a:p>
      </dgm:t>
    </dgm:pt>
    <dgm:pt modelId="{8F917DE4-EC8E-9D4A-81E2-56B518B01B22}" type="sibTrans" cxnId="{DCC121A5-19F2-DB46-99AD-A212DE896CE8}">
      <dgm:prSet/>
      <dgm:spPr/>
      <dgm:t>
        <a:bodyPr/>
        <a:lstStyle/>
        <a:p>
          <a:endParaRPr lang="en-GB"/>
        </a:p>
      </dgm:t>
    </dgm:pt>
    <dgm:pt modelId="{DD14694D-6000-ED47-8392-47EE88E4302F}">
      <dgm:prSet phldrT="[Text]" custT="1"/>
      <dgm:spPr/>
      <dgm:t>
        <a:bodyPr/>
        <a:lstStyle/>
        <a:p>
          <a:r>
            <a:rPr lang="en-GB" sz="2400" dirty="0" smtClean="0"/>
            <a:t>Retrieve the linked target language translation via SPARQL query on </a:t>
          </a:r>
          <a:r>
            <a:rPr lang="en-GB" sz="2400" dirty="0" err="1" smtClean="0"/>
            <a:t>rdfs:label</a:t>
          </a:r>
          <a:endParaRPr lang="en-GB" sz="2400" dirty="0"/>
        </a:p>
      </dgm:t>
    </dgm:pt>
    <dgm:pt modelId="{A528FDB3-6C2D-864C-BB30-C85C7297904F}" type="parTrans" cxnId="{CA793A4C-6C87-C949-A436-48EDB7BAD36C}">
      <dgm:prSet/>
      <dgm:spPr/>
      <dgm:t>
        <a:bodyPr/>
        <a:lstStyle/>
        <a:p>
          <a:endParaRPr lang="en-GB"/>
        </a:p>
      </dgm:t>
    </dgm:pt>
    <dgm:pt modelId="{635337B1-0B34-4D43-A08F-C856F8FB0D77}" type="sibTrans" cxnId="{CA793A4C-6C87-C949-A436-48EDB7BAD36C}">
      <dgm:prSet/>
      <dgm:spPr/>
      <dgm:t>
        <a:bodyPr/>
        <a:lstStyle/>
        <a:p>
          <a:endParaRPr lang="en-GB"/>
        </a:p>
      </dgm:t>
    </dgm:pt>
    <dgm:pt modelId="{A77F12E6-48E0-A248-A998-B4A2C7AA1422}">
      <dgm:prSet phldrT="[Text]"/>
      <dgm:spPr/>
      <dgm:t>
        <a:bodyPr/>
        <a:lstStyle/>
        <a:p>
          <a:r>
            <a:rPr lang="en-GB" dirty="0" smtClean="0"/>
            <a:t>Send</a:t>
          </a:r>
          <a:r>
            <a:rPr lang="en-GB" baseline="0" dirty="0" smtClean="0"/>
            <a:t> the alternate translation to MT decoder</a:t>
          </a:r>
          <a:endParaRPr lang="en-GB" dirty="0"/>
        </a:p>
      </dgm:t>
    </dgm:pt>
    <dgm:pt modelId="{4D1C772C-73DC-9642-A733-A457555734D0}" type="parTrans" cxnId="{2861BCDB-9BA3-6441-83C9-AD6C0979B135}">
      <dgm:prSet/>
      <dgm:spPr/>
      <dgm:t>
        <a:bodyPr/>
        <a:lstStyle/>
        <a:p>
          <a:endParaRPr lang="en-GB"/>
        </a:p>
      </dgm:t>
    </dgm:pt>
    <dgm:pt modelId="{16EF2179-971F-544C-8A6C-4D3FDAEB8684}" type="sibTrans" cxnId="{2861BCDB-9BA3-6441-83C9-AD6C0979B135}">
      <dgm:prSet/>
      <dgm:spPr/>
      <dgm:t>
        <a:bodyPr/>
        <a:lstStyle/>
        <a:p>
          <a:endParaRPr lang="en-GB"/>
        </a:p>
      </dgm:t>
    </dgm:pt>
    <dgm:pt modelId="{CB5A5CBC-75FB-7A44-B08F-3E16EE0E9890}">
      <dgm:prSet phldrT="[Text]"/>
      <dgm:spPr/>
      <dgm:t>
        <a:bodyPr/>
        <a:lstStyle/>
        <a:p>
          <a:r>
            <a:rPr lang="en-GB" dirty="0" smtClean="0"/>
            <a:t>Get the correct MT output</a:t>
          </a:r>
          <a:endParaRPr lang="en-GB" dirty="0"/>
        </a:p>
      </dgm:t>
    </dgm:pt>
    <dgm:pt modelId="{CF70CADA-D441-534F-8C27-E81D290FE321}" type="parTrans" cxnId="{D1F81A1B-BE11-8A42-B854-FE3148005B1B}">
      <dgm:prSet/>
      <dgm:spPr/>
      <dgm:t>
        <a:bodyPr/>
        <a:lstStyle/>
        <a:p>
          <a:endParaRPr lang="en-GB"/>
        </a:p>
      </dgm:t>
    </dgm:pt>
    <dgm:pt modelId="{941767EA-BC07-7A4D-937A-65EF644EE4E9}" type="sibTrans" cxnId="{D1F81A1B-BE11-8A42-B854-FE3148005B1B}">
      <dgm:prSet/>
      <dgm:spPr/>
      <dgm:t>
        <a:bodyPr/>
        <a:lstStyle/>
        <a:p>
          <a:endParaRPr lang="en-GB"/>
        </a:p>
      </dgm:t>
    </dgm:pt>
    <dgm:pt modelId="{D8BE1589-B44A-7744-A992-613B2B0FB013}" type="pres">
      <dgm:prSet presAssocID="{9E7D7D7D-8CA7-3542-BD09-10FDF27FE31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6C4C099-B2C0-2C41-9192-45D5238AE632}" type="pres">
      <dgm:prSet presAssocID="{B6FFE216-F6BA-724E-9D1F-5974877909C6}" presName="composite" presStyleCnt="0"/>
      <dgm:spPr/>
    </dgm:pt>
    <dgm:pt modelId="{C262FB96-17FC-4543-A238-EB6AEBAE1EB5}" type="pres">
      <dgm:prSet presAssocID="{B6FFE216-F6BA-724E-9D1F-5974877909C6}" presName="LShape" presStyleLbl="alignNode1" presStyleIdx="0" presStyleCnt="7"/>
      <dgm:spPr/>
    </dgm:pt>
    <dgm:pt modelId="{2D7170F4-11ED-934B-A95F-9F56F11B843D}" type="pres">
      <dgm:prSet presAssocID="{B6FFE216-F6BA-724E-9D1F-5974877909C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DD019F-4C2D-834A-BE46-72B11B434960}" type="pres">
      <dgm:prSet presAssocID="{B6FFE216-F6BA-724E-9D1F-5974877909C6}" presName="Triangle" presStyleLbl="alignNode1" presStyleIdx="1" presStyleCnt="7"/>
      <dgm:spPr/>
    </dgm:pt>
    <dgm:pt modelId="{11E384E6-EEE5-C045-BA7F-9AB23FF23FAC}" type="pres">
      <dgm:prSet presAssocID="{8F917DE4-EC8E-9D4A-81E2-56B518B01B22}" presName="sibTrans" presStyleCnt="0"/>
      <dgm:spPr/>
    </dgm:pt>
    <dgm:pt modelId="{C31726B6-3698-A443-B68D-BBD5F17DB80A}" type="pres">
      <dgm:prSet presAssocID="{8F917DE4-EC8E-9D4A-81E2-56B518B01B22}" presName="space" presStyleCnt="0"/>
      <dgm:spPr/>
    </dgm:pt>
    <dgm:pt modelId="{D492DB56-7008-4D4B-BC8C-B2827D3F88D7}" type="pres">
      <dgm:prSet presAssocID="{DD14694D-6000-ED47-8392-47EE88E4302F}" presName="composite" presStyleCnt="0"/>
      <dgm:spPr/>
    </dgm:pt>
    <dgm:pt modelId="{8EC451DA-B599-DA4A-97BD-42325E80E34E}" type="pres">
      <dgm:prSet presAssocID="{DD14694D-6000-ED47-8392-47EE88E4302F}" presName="LShape" presStyleLbl="alignNode1" presStyleIdx="2" presStyleCnt="7"/>
      <dgm:spPr/>
    </dgm:pt>
    <dgm:pt modelId="{4018B5EB-D7A4-804F-BCFE-15CCA7F43E7B}" type="pres">
      <dgm:prSet presAssocID="{DD14694D-6000-ED47-8392-47EE88E4302F}" presName="ParentText" presStyleLbl="revTx" presStyleIdx="1" presStyleCnt="4" custScaleX="120197" custLinFactNeighborX="9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AD56E9-43AB-AE46-B331-89A9AFAA74C5}" type="pres">
      <dgm:prSet presAssocID="{DD14694D-6000-ED47-8392-47EE88E4302F}" presName="Triangle" presStyleLbl="alignNode1" presStyleIdx="3" presStyleCnt="7"/>
      <dgm:spPr/>
    </dgm:pt>
    <dgm:pt modelId="{98863D23-0CBE-CE4B-969E-F0B1E5EC72C3}" type="pres">
      <dgm:prSet presAssocID="{635337B1-0B34-4D43-A08F-C856F8FB0D77}" presName="sibTrans" presStyleCnt="0"/>
      <dgm:spPr/>
    </dgm:pt>
    <dgm:pt modelId="{BEFE3752-0024-9941-8599-9F41661B3CEA}" type="pres">
      <dgm:prSet presAssocID="{635337B1-0B34-4D43-A08F-C856F8FB0D77}" presName="space" presStyleCnt="0"/>
      <dgm:spPr/>
    </dgm:pt>
    <dgm:pt modelId="{441D6181-2441-C444-B04F-3EF0094CD1AD}" type="pres">
      <dgm:prSet presAssocID="{A77F12E6-48E0-A248-A998-B4A2C7AA1422}" presName="composite" presStyleCnt="0"/>
      <dgm:spPr/>
    </dgm:pt>
    <dgm:pt modelId="{E780EB47-19D8-A94B-8B1C-1CED3800D3A7}" type="pres">
      <dgm:prSet presAssocID="{A77F12E6-48E0-A248-A998-B4A2C7AA1422}" presName="LShape" presStyleLbl="alignNode1" presStyleIdx="4" presStyleCnt="7"/>
      <dgm:spPr/>
    </dgm:pt>
    <dgm:pt modelId="{855B889E-1EE8-5946-BE75-28FB5C6BAD40}" type="pres">
      <dgm:prSet presAssocID="{A77F12E6-48E0-A248-A998-B4A2C7AA1422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6C024C-3115-F947-AD25-F8E8F4FBCAF0}" type="pres">
      <dgm:prSet presAssocID="{A77F12E6-48E0-A248-A998-B4A2C7AA1422}" presName="Triangle" presStyleLbl="alignNode1" presStyleIdx="5" presStyleCnt="7"/>
      <dgm:spPr/>
    </dgm:pt>
    <dgm:pt modelId="{F2A8470A-81A0-0445-BC9D-637434035F09}" type="pres">
      <dgm:prSet presAssocID="{16EF2179-971F-544C-8A6C-4D3FDAEB8684}" presName="sibTrans" presStyleCnt="0"/>
      <dgm:spPr/>
    </dgm:pt>
    <dgm:pt modelId="{56FE0B92-C38C-1D4F-9C9A-0C65D8C0C4E7}" type="pres">
      <dgm:prSet presAssocID="{16EF2179-971F-544C-8A6C-4D3FDAEB8684}" presName="space" presStyleCnt="0"/>
      <dgm:spPr/>
    </dgm:pt>
    <dgm:pt modelId="{01C88CC3-2E9F-3348-B955-7AFB443410BE}" type="pres">
      <dgm:prSet presAssocID="{CB5A5CBC-75FB-7A44-B08F-3E16EE0E9890}" presName="composite" presStyleCnt="0"/>
      <dgm:spPr/>
    </dgm:pt>
    <dgm:pt modelId="{A0E36024-3412-F94D-A741-CD20DDB291DF}" type="pres">
      <dgm:prSet presAssocID="{CB5A5CBC-75FB-7A44-B08F-3E16EE0E9890}" presName="LShape" presStyleLbl="alignNode1" presStyleIdx="6" presStyleCnt="7"/>
      <dgm:spPr/>
    </dgm:pt>
    <dgm:pt modelId="{48F4F07C-7B41-974F-8242-871843F76970}" type="pres">
      <dgm:prSet presAssocID="{CB5A5CBC-75FB-7A44-B08F-3E16EE0E989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59EA91-6764-A345-A045-EF6FD9EB7973}" type="presOf" srcId="{CB5A5CBC-75FB-7A44-B08F-3E16EE0E9890}" destId="{48F4F07C-7B41-974F-8242-871843F76970}" srcOrd="0" destOrd="0" presId="urn:microsoft.com/office/officeart/2009/3/layout/StepUpProcess"/>
    <dgm:cxn modelId="{DCC121A5-19F2-DB46-99AD-A212DE896CE8}" srcId="{9E7D7D7D-8CA7-3542-BD09-10FDF27FE317}" destId="{B6FFE216-F6BA-724E-9D1F-5974877909C6}" srcOrd="0" destOrd="0" parTransId="{BB1570DC-B513-F242-9665-121142EEE395}" sibTransId="{8F917DE4-EC8E-9D4A-81E2-56B518B01B22}"/>
    <dgm:cxn modelId="{BE8A9DB8-F17F-674E-BF47-52B853E53D8A}" type="presOf" srcId="{B6FFE216-F6BA-724E-9D1F-5974877909C6}" destId="{2D7170F4-11ED-934B-A95F-9F56F11B843D}" srcOrd="0" destOrd="0" presId="urn:microsoft.com/office/officeart/2009/3/layout/StepUpProcess"/>
    <dgm:cxn modelId="{22F8B636-7D9A-6442-96E6-8F23D15498E7}" type="presOf" srcId="{9E7D7D7D-8CA7-3542-BD09-10FDF27FE317}" destId="{D8BE1589-B44A-7744-A992-613B2B0FB013}" srcOrd="0" destOrd="0" presId="urn:microsoft.com/office/officeart/2009/3/layout/StepUpProcess"/>
    <dgm:cxn modelId="{D1F81A1B-BE11-8A42-B854-FE3148005B1B}" srcId="{9E7D7D7D-8CA7-3542-BD09-10FDF27FE317}" destId="{CB5A5CBC-75FB-7A44-B08F-3E16EE0E9890}" srcOrd="3" destOrd="0" parTransId="{CF70CADA-D441-534F-8C27-E81D290FE321}" sibTransId="{941767EA-BC07-7A4D-937A-65EF644EE4E9}"/>
    <dgm:cxn modelId="{CA793A4C-6C87-C949-A436-48EDB7BAD36C}" srcId="{9E7D7D7D-8CA7-3542-BD09-10FDF27FE317}" destId="{DD14694D-6000-ED47-8392-47EE88E4302F}" srcOrd="1" destOrd="0" parTransId="{A528FDB3-6C2D-864C-BB30-C85C7297904F}" sibTransId="{635337B1-0B34-4D43-A08F-C856F8FB0D77}"/>
    <dgm:cxn modelId="{2861BCDB-9BA3-6441-83C9-AD6C0979B135}" srcId="{9E7D7D7D-8CA7-3542-BD09-10FDF27FE317}" destId="{A77F12E6-48E0-A248-A998-B4A2C7AA1422}" srcOrd="2" destOrd="0" parTransId="{4D1C772C-73DC-9642-A733-A457555734D0}" sibTransId="{16EF2179-971F-544C-8A6C-4D3FDAEB8684}"/>
    <dgm:cxn modelId="{BBE09DDF-74F3-2D44-92FE-881A7A435C6A}" type="presOf" srcId="{DD14694D-6000-ED47-8392-47EE88E4302F}" destId="{4018B5EB-D7A4-804F-BCFE-15CCA7F43E7B}" srcOrd="0" destOrd="0" presId="urn:microsoft.com/office/officeart/2009/3/layout/StepUpProcess"/>
    <dgm:cxn modelId="{927375D1-E91F-E847-9BC5-622378073209}" type="presOf" srcId="{A77F12E6-48E0-A248-A998-B4A2C7AA1422}" destId="{855B889E-1EE8-5946-BE75-28FB5C6BAD40}" srcOrd="0" destOrd="0" presId="urn:microsoft.com/office/officeart/2009/3/layout/StepUpProcess"/>
    <dgm:cxn modelId="{B0059564-14CA-DF42-8084-776504FB969E}" type="presParOf" srcId="{D8BE1589-B44A-7744-A992-613B2B0FB013}" destId="{36C4C099-B2C0-2C41-9192-45D5238AE632}" srcOrd="0" destOrd="0" presId="urn:microsoft.com/office/officeart/2009/3/layout/StepUpProcess"/>
    <dgm:cxn modelId="{AA2B8B89-0B44-AE49-91DD-1716629A699C}" type="presParOf" srcId="{36C4C099-B2C0-2C41-9192-45D5238AE632}" destId="{C262FB96-17FC-4543-A238-EB6AEBAE1EB5}" srcOrd="0" destOrd="0" presId="urn:microsoft.com/office/officeart/2009/3/layout/StepUpProcess"/>
    <dgm:cxn modelId="{C7216FFB-B3B1-9348-9234-3AC20452F444}" type="presParOf" srcId="{36C4C099-B2C0-2C41-9192-45D5238AE632}" destId="{2D7170F4-11ED-934B-A95F-9F56F11B843D}" srcOrd="1" destOrd="0" presId="urn:microsoft.com/office/officeart/2009/3/layout/StepUpProcess"/>
    <dgm:cxn modelId="{76F73809-F66C-2E4E-B7C5-A7147F8BE3F3}" type="presParOf" srcId="{36C4C099-B2C0-2C41-9192-45D5238AE632}" destId="{AEDD019F-4C2D-834A-BE46-72B11B434960}" srcOrd="2" destOrd="0" presId="urn:microsoft.com/office/officeart/2009/3/layout/StepUpProcess"/>
    <dgm:cxn modelId="{8A0D662B-25EC-724A-A0F3-39252A7B4512}" type="presParOf" srcId="{D8BE1589-B44A-7744-A992-613B2B0FB013}" destId="{11E384E6-EEE5-C045-BA7F-9AB23FF23FAC}" srcOrd="1" destOrd="0" presId="urn:microsoft.com/office/officeart/2009/3/layout/StepUpProcess"/>
    <dgm:cxn modelId="{2859CEF7-A783-2A41-B996-E7D444D9ECBA}" type="presParOf" srcId="{11E384E6-EEE5-C045-BA7F-9AB23FF23FAC}" destId="{C31726B6-3698-A443-B68D-BBD5F17DB80A}" srcOrd="0" destOrd="0" presId="urn:microsoft.com/office/officeart/2009/3/layout/StepUpProcess"/>
    <dgm:cxn modelId="{38AB14B6-84BB-9343-8FDB-E76D2ED73B54}" type="presParOf" srcId="{D8BE1589-B44A-7744-A992-613B2B0FB013}" destId="{D492DB56-7008-4D4B-BC8C-B2827D3F88D7}" srcOrd="2" destOrd="0" presId="urn:microsoft.com/office/officeart/2009/3/layout/StepUpProcess"/>
    <dgm:cxn modelId="{B75588BF-4DE6-614F-ABEA-5B8A60DB0471}" type="presParOf" srcId="{D492DB56-7008-4D4B-BC8C-B2827D3F88D7}" destId="{8EC451DA-B599-DA4A-97BD-42325E80E34E}" srcOrd="0" destOrd="0" presId="urn:microsoft.com/office/officeart/2009/3/layout/StepUpProcess"/>
    <dgm:cxn modelId="{2CD90AA6-CE7E-C942-BFC3-4C5BA60F15DC}" type="presParOf" srcId="{D492DB56-7008-4D4B-BC8C-B2827D3F88D7}" destId="{4018B5EB-D7A4-804F-BCFE-15CCA7F43E7B}" srcOrd="1" destOrd="0" presId="urn:microsoft.com/office/officeart/2009/3/layout/StepUpProcess"/>
    <dgm:cxn modelId="{7AE11AA2-208D-EC43-A342-82D0243B5782}" type="presParOf" srcId="{D492DB56-7008-4D4B-BC8C-B2827D3F88D7}" destId="{5DAD56E9-43AB-AE46-B331-89A9AFAA74C5}" srcOrd="2" destOrd="0" presId="urn:microsoft.com/office/officeart/2009/3/layout/StepUpProcess"/>
    <dgm:cxn modelId="{B0EB9709-C44F-9B47-9328-753AA4A54E79}" type="presParOf" srcId="{D8BE1589-B44A-7744-A992-613B2B0FB013}" destId="{98863D23-0CBE-CE4B-969E-F0B1E5EC72C3}" srcOrd="3" destOrd="0" presId="urn:microsoft.com/office/officeart/2009/3/layout/StepUpProcess"/>
    <dgm:cxn modelId="{A9B12CD7-3D1E-EA49-8D94-AAA368ABBE94}" type="presParOf" srcId="{98863D23-0CBE-CE4B-969E-F0B1E5EC72C3}" destId="{BEFE3752-0024-9941-8599-9F41661B3CEA}" srcOrd="0" destOrd="0" presId="urn:microsoft.com/office/officeart/2009/3/layout/StepUpProcess"/>
    <dgm:cxn modelId="{299F5688-FF3E-0849-8377-8F7C00ECB659}" type="presParOf" srcId="{D8BE1589-B44A-7744-A992-613B2B0FB013}" destId="{441D6181-2441-C444-B04F-3EF0094CD1AD}" srcOrd="4" destOrd="0" presId="urn:microsoft.com/office/officeart/2009/3/layout/StepUpProcess"/>
    <dgm:cxn modelId="{AA271135-4AB9-BB4C-A2A1-DAF3AC20E99A}" type="presParOf" srcId="{441D6181-2441-C444-B04F-3EF0094CD1AD}" destId="{E780EB47-19D8-A94B-8B1C-1CED3800D3A7}" srcOrd="0" destOrd="0" presId="urn:microsoft.com/office/officeart/2009/3/layout/StepUpProcess"/>
    <dgm:cxn modelId="{9DE243E0-323F-BB40-BDFA-30496BAAB91E}" type="presParOf" srcId="{441D6181-2441-C444-B04F-3EF0094CD1AD}" destId="{855B889E-1EE8-5946-BE75-28FB5C6BAD40}" srcOrd="1" destOrd="0" presId="urn:microsoft.com/office/officeart/2009/3/layout/StepUpProcess"/>
    <dgm:cxn modelId="{1D70B037-7163-AC4F-B167-752BFB66B310}" type="presParOf" srcId="{441D6181-2441-C444-B04F-3EF0094CD1AD}" destId="{526C024C-3115-F947-AD25-F8E8F4FBCAF0}" srcOrd="2" destOrd="0" presId="urn:microsoft.com/office/officeart/2009/3/layout/StepUpProcess"/>
    <dgm:cxn modelId="{7A4E831B-F86A-DB48-8341-6A95ECCEC763}" type="presParOf" srcId="{D8BE1589-B44A-7744-A992-613B2B0FB013}" destId="{F2A8470A-81A0-0445-BC9D-637434035F09}" srcOrd="5" destOrd="0" presId="urn:microsoft.com/office/officeart/2009/3/layout/StepUpProcess"/>
    <dgm:cxn modelId="{C03A0A4A-4C47-E947-AD87-562464EB8692}" type="presParOf" srcId="{F2A8470A-81A0-0445-BC9D-637434035F09}" destId="{56FE0B92-C38C-1D4F-9C9A-0C65D8C0C4E7}" srcOrd="0" destOrd="0" presId="urn:microsoft.com/office/officeart/2009/3/layout/StepUpProcess"/>
    <dgm:cxn modelId="{9F57C55D-8B28-B34D-AFEB-F9F978F555B5}" type="presParOf" srcId="{D8BE1589-B44A-7744-A992-613B2B0FB013}" destId="{01C88CC3-2E9F-3348-B955-7AFB443410BE}" srcOrd="6" destOrd="0" presId="urn:microsoft.com/office/officeart/2009/3/layout/StepUpProcess"/>
    <dgm:cxn modelId="{FF305B8E-C789-1143-BF19-6F96A4DC4BB5}" type="presParOf" srcId="{01C88CC3-2E9F-3348-B955-7AFB443410BE}" destId="{A0E36024-3412-F94D-A741-CD20DDB291DF}" srcOrd="0" destOrd="0" presId="urn:microsoft.com/office/officeart/2009/3/layout/StepUpProcess"/>
    <dgm:cxn modelId="{81D5AF14-747D-D444-85EE-34409E0DA172}" type="presParOf" srcId="{01C88CC3-2E9F-3348-B955-7AFB443410BE}" destId="{48F4F07C-7B41-974F-8242-871843F7697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2FB96-17FC-4543-A238-EB6AEBAE1EB5}">
      <dsp:nvSpPr>
        <dsp:cNvPr id="0" name=""/>
        <dsp:cNvSpPr/>
      </dsp:nvSpPr>
      <dsp:spPr>
        <a:xfrm rot="5400000">
          <a:off x="487923" y="2282506"/>
          <a:ext cx="1456481" cy="24235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170F4-11ED-934B-A95F-9F56F11B843D}">
      <dsp:nvSpPr>
        <dsp:cNvPr id="0" name=""/>
        <dsp:cNvSpPr/>
      </dsp:nvSpPr>
      <dsp:spPr>
        <a:xfrm>
          <a:off x="244800" y="3006626"/>
          <a:ext cx="2187996" cy="1917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Identify the </a:t>
          </a:r>
          <a:r>
            <a:rPr lang="en-GB" sz="2800" kern="1200" dirty="0" err="1" smtClean="0"/>
            <a:t>DBpedia</a:t>
          </a:r>
          <a:r>
            <a:rPr lang="en-GB" sz="2800" kern="1200" dirty="0" smtClean="0"/>
            <a:t> entry for an entity</a:t>
          </a:r>
          <a:endParaRPr lang="en-GB" sz="2800" kern="1200" dirty="0"/>
        </a:p>
      </dsp:txBody>
      <dsp:txXfrm>
        <a:off x="244800" y="3006626"/>
        <a:ext cx="2187996" cy="1917907"/>
      </dsp:txXfrm>
    </dsp:sp>
    <dsp:sp modelId="{AEDD019F-4C2D-834A-BE46-72B11B434960}">
      <dsp:nvSpPr>
        <dsp:cNvPr id="0" name=""/>
        <dsp:cNvSpPr/>
      </dsp:nvSpPr>
      <dsp:spPr>
        <a:xfrm>
          <a:off x="2019967" y="2104081"/>
          <a:ext cx="412829" cy="4128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451DA-B599-DA4A-97BD-42325E80E34E}">
      <dsp:nvSpPr>
        <dsp:cNvPr id="0" name=""/>
        <dsp:cNvSpPr/>
      </dsp:nvSpPr>
      <dsp:spPr>
        <a:xfrm rot="5400000">
          <a:off x="3166458" y="1619700"/>
          <a:ext cx="1456481" cy="24235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8B5EB-D7A4-804F-BCFE-15CCA7F43E7B}">
      <dsp:nvSpPr>
        <dsp:cNvPr id="0" name=""/>
        <dsp:cNvSpPr/>
      </dsp:nvSpPr>
      <dsp:spPr>
        <a:xfrm>
          <a:off x="2908052" y="2343820"/>
          <a:ext cx="2629906" cy="1917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Retrieve the linked target language translation via SPARQL query on </a:t>
          </a:r>
          <a:r>
            <a:rPr lang="en-GB" sz="2400" kern="1200" dirty="0" err="1" smtClean="0"/>
            <a:t>rdfs:label</a:t>
          </a:r>
          <a:endParaRPr lang="en-GB" sz="2400" kern="1200" dirty="0"/>
        </a:p>
      </dsp:txBody>
      <dsp:txXfrm>
        <a:off x="2908052" y="2343820"/>
        <a:ext cx="2629906" cy="1917907"/>
      </dsp:txXfrm>
    </dsp:sp>
    <dsp:sp modelId="{5DAD56E9-43AB-AE46-B331-89A9AFAA74C5}">
      <dsp:nvSpPr>
        <dsp:cNvPr id="0" name=""/>
        <dsp:cNvSpPr/>
      </dsp:nvSpPr>
      <dsp:spPr>
        <a:xfrm>
          <a:off x="4698502" y="1441275"/>
          <a:ext cx="412829" cy="4128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80EB47-19D8-A94B-8B1C-1CED3800D3A7}">
      <dsp:nvSpPr>
        <dsp:cNvPr id="0" name=""/>
        <dsp:cNvSpPr/>
      </dsp:nvSpPr>
      <dsp:spPr>
        <a:xfrm rot="5400000">
          <a:off x="5844993" y="956894"/>
          <a:ext cx="1456481" cy="24235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B889E-1EE8-5946-BE75-28FB5C6BAD40}">
      <dsp:nvSpPr>
        <dsp:cNvPr id="0" name=""/>
        <dsp:cNvSpPr/>
      </dsp:nvSpPr>
      <dsp:spPr>
        <a:xfrm>
          <a:off x="5601870" y="1681014"/>
          <a:ext cx="2187996" cy="1917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Send</a:t>
          </a:r>
          <a:r>
            <a:rPr lang="en-GB" sz="2800" kern="1200" baseline="0" dirty="0" smtClean="0"/>
            <a:t> the alternate translation to MT decoder</a:t>
          </a:r>
          <a:endParaRPr lang="en-GB" sz="2800" kern="1200" dirty="0"/>
        </a:p>
      </dsp:txBody>
      <dsp:txXfrm>
        <a:off x="5601870" y="1681014"/>
        <a:ext cx="2187996" cy="1917907"/>
      </dsp:txXfrm>
    </dsp:sp>
    <dsp:sp modelId="{526C024C-3115-F947-AD25-F8E8F4FBCAF0}">
      <dsp:nvSpPr>
        <dsp:cNvPr id="0" name=""/>
        <dsp:cNvSpPr/>
      </dsp:nvSpPr>
      <dsp:spPr>
        <a:xfrm>
          <a:off x="7377037" y="778469"/>
          <a:ext cx="412829" cy="4128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36024-3412-F94D-A741-CD20DDB291DF}">
      <dsp:nvSpPr>
        <dsp:cNvPr id="0" name=""/>
        <dsp:cNvSpPr/>
      </dsp:nvSpPr>
      <dsp:spPr>
        <a:xfrm rot="5400000">
          <a:off x="8523528" y="294088"/>
          <a:ext cx="1456481" cy="24235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4F07C-7B41-974F-8242-871843F76970}">
      <dsp:nvSpPr>
        <dsp:cNvPr id="0" name=""/>
        <dsp:cNvSpPr/>
      </dsp:nvSpPr>
      <dsp:spPr>
        <a:xfrm>
          <a:off x="8280405" y="1018207"/>
          <a:ext cx="2187996" cy="1917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Get the correct MT output</a:t>
          </a:r>
          <a:endParaRPr lang="en-GB" sz="2800" kern="1200" dirty="0"/>
        </a:p>
      </dsp:txBody>
      <dsp:txXfrm>
        <a:off x="8280405" y="1018207"/>
        <a:ext cx="2187996" cy="1917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09AB5-E92D-DC43-8ED5-5778A94D8C19}" type="datetimeFigureOut">
              <a:rPr lang="en-US" smtClean="0"/>
              <a:t>11/18/2016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A28C-0879-4444-9B10-98F173D76D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845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FC95A-F222-E747-95DB-9759334FD59B}" type="datetimeFigureOut">
              <a:rPr lang="en-US" smtClean="0"/>
              <a:t>11/18/2016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5BF72-5294-394C-A61B-62742EEEA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1601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891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Potential Question</a:t>
            </a:r>
            <a:r>
              <a:rPr lang="en-GB" dirty="0" smtClean="0"/>
              <a:t>: Translation Memories Vs</a:t>
            </a:r>
            <a:r>
              <a:rPr lang="en-GB" baseline="0" dirty="0" smtClean="0"/>
              <a:t> LOD-enriched SMT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433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Potential Question</a:t>
            </a:r>
            <a:r>
              <a:rPr lang="en-GB" dirty="0" smtClean="0"/>
              <a:t>: Translation Memories Vs</a:t>
            </a:r>
            <a:r>
              <a:rPr lang="en-GB" baseline="0" dirty="0" smtClean="0"/>
              <a:t> LOD-enriched SMT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146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/>
              <a:t>Demonstrate each step graphically / with an example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420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/>
              <a:t>Demonstrate each step graphically / with an example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415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/>
              <a:t>Demonstrate each step graphically / with an example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110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/>
              <a:t>Demonstrate each step graphically / with an example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844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further illustrate the mechanism, we use example</a:t>
            </a:r>
            <a:r>
              <a:rPr lang="en-GB" baseline="0" dirty="0" smtClean="0"/>
              <a:t> (1) from the previous slide “European Commission”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Note this slide has animation (sequential appearance with a click)</a:t>
            </a:r>
          </a:p>
          <a:p>
            <a:pPr marL="228600" indent="-228600">
              <a:buAutoNum type="alphaLcParenBoth"/>
            </a:pPr>
            <a:r>
              <a:rPr lang="en-GB" dirty="0" smtClean="0"/>
              <a:t>Step 1: Execute</a:t>
            </a:r>
            <a:r>
              <a:rPr lang="en-GB" baseline="0" dirty="0" smtClean="0"/>
              <a:t> NER on input text using </a:t>
            </a:r>
            <a:r>
              <a:rPr lang="en-GB" baseline="0" dirty="0" err="1" smtClean="0"/>
              <a:t>DBpedia</a:t>
            </a:r>
            <a:r>
              <a:rPr lang="en-GB" baseline="0" dirty="0" smtClean="0"/>
              <a:t> as a resource. Identify “European Commission” as an entity and retrieve its resource link: http://</a:t>
            </a:r>
            <a:r>
              <a:rPr lang="en-GB" baseline="0" dirty="0" err="1" smtClean="0"/>
              <a:t>dbpedia.org</a:t>
            </a:r>
            <a:r>
              <a:rPr lang="en-GB" baseline="0" dirty="0" smtClean="0"/>
              <a:t>/page/</a:t>
            </a:r>
            <a:r>
              <a:rPr lang="en-GB" baseline="0" dirty="0" err="1" smtClean="0"/>
              <a:t>European_Commission</a:t>
            </a:r>
            <a:endParaRPr lang="en-GB" baseline="0" dirty="0" smtClean="0"/>
          </a:p>
          <a:p>
            <a:pPr marL="228600" indent="-228600">
              <a:buAutoNum type="alphaLcParenBoth"/>
            </a:pPr>
            <a:r>
              <a:rPr lang="en-GB" dirty="0" smtClean="0"/>
              <a:t>Step 2: Via SPARQL query</a:t>
            </a:r>
            <a:r>
              <a:rPr lang="en-GB" baseline="0" dirty="0" smtClean="0"/>
              <a:t> on properties </a:t>
            </a:r>
            <a:r>
              <a:rPr lang="en-GB" baseline="0" dirty="0" err="1" smtClean="0"/>
              <a:t>rdfs:label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owl:sameAs</a:t>
            </a:r>
            <a:r>
              <a:rPr lang="en-GB" baseline="0" dirty="0" smtClean="0"/>
              <a:t>, retrieve the corresponding German </a:t>
            </a:r>
            <a:r>
              <a:rPr lang="en-GB" baseline="0" dirty="0" err="1" smtClean="0"/>
              <a:t>DBpedia</a:t>
            </a:r>
            <a:r>
              <a:rPr lang="en-GB" baseline="0" dirty="0" smtClean="0"/>
              <a:t> page “</a:t>
            </a:r>
            <a:r>
              <a:rPr lang="en-GB" baseline="0" dirty="0" err="1" smtClean="0"/>
              <a:t>dbpedia-de:European</a:t>
            </a:r>
            <a:r>
              <a:rPr lang="en-GB" baseline="0" dirty="0" smtClean="0"/>
              <a:t> Commission”: http://</a:t>
            </a:r>
            <a:r>
              <a:rPr lang="en-GB" baseline="0" dirty="0" err="1" smtClean="0"/>
              <a:t>de.dbpedia.org</a:t>
            </a:r>
            <a:r>
              <a:rPr lang="en-GB" baseline="0" dirty="0" smtClean="0"/>
              <a:t>/page/</a:t>
            </a:r>
            <a:r>
              <a:rPr lang="en-GB" baseline="0" dirty="0" err="1" smtClean="0"/>
              <a:t>Europäische_Kommission</a:t>
            </a:r>
            <a:endParaRPr lang="en-GB" baseline="0" dirty="0" smtClean="0"/>
          </a:p>
          <a:p>
            <a:pPr marL="228600" indent="-228600">
              <a:buAutoNum type="alphaLcParenBoth"/>
            </a:pPr>
            <a:r>
              <a:rPr lang="en-GB" baseline="0" dirty="0" smtClean="0"/>
              <a:t>Step 3: Send it to Moses SMT system (in-house DKT) with the decoder feature xml-input switched on to force the decoder to use this translation for European Commission</a:t>
            </a:r>
          </a:p>
          <a:p>
            <a:pPr marL="228600" indent="-228600">
              <a:buAutoNum type="alphaLcParenBoth"/>
            </a:pPr>
            <a:r>
              <a:rPr lang="en-GB" baseline="0" dirty="0" smtClean="0"/>
              <a:t>Display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56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Motivating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7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Motivating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60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this talk</a:t>
            </a:r>
            <a:r>
              <a:rPr lang="en-GB" baseline="0" dirty="0" smtClean="0"/>
              <a:t> is about: overview of how this talk is structured, ingredients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21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Potential Question: Translation Memories Vs</a:t>
            </a:r>
            <a:r>
              <a:rPr lang="en-GB" baseline="0" dirty="0" smtClean="0"/>
              <a:t> LOD-enriched SMT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10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Potential Question: Translation Memories Vs</a:t>
            </a:r>
            <a:r>
              <a:rPr lang="en-GB" baseline="0" dirty="0" smtClean="0"/>
              <a:t> LOD-enriched SMT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97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Potential Question: Translation Memories Vs</a:t>
            </a:r>
            <a:r>
              <a:rPr lang="en-GB" baseline="0" dirty="0" smtClean="0"/>
              <a:t> LOD-enriched SMT</a:t>
            </a:r>
          </a:p>
          <a:p>
            <a:r>
              <a:rPr lang="en-GB" baseline="0" dirty="0" err="1" smtClean="0"/>
              <a:t>Dbpedia</a:t>
            </a:r>
            <a:r>
              <a:rPr lang="en-GB" baseline="0" dirty="0" smtClean="0"/>
              <a:t>: crowd sourced knowledge base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 data</a:t>
            </a: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(often capitalized as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 Data</a:t>
            </a: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 method of publishing structured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that it can be interlinked and become more useful through semantic queries.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42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Babelnet</a:t>
            </a:r>
            <a:r>
              <a:rPr lang="en-GB" dirty="0" smtClean="0"/>
              <a:t>: multilingual </a:t>
            </a:r>
            <a:r>
              <a:rPr lang="en-GB" dirty="0" smtClean="0"/>
              <a:t>dictionary, </a:t>
            </a:r>
            <a:r>
              <a:rPr lang="en-GB" dirty="0" smtClean="0"/>
              <a:t>14 million entries, 270 languages</a:t>
            </a:r>
          </a:p>
          <a:p>
            <a:r>
              <a:rPr lang="en-GB" dirty="0" err="1" smtClean="0"/>
              <a:t>Jrc</a:t>
            </a:r>
            <a:r>
              <a:rPr lang="en-GB" dirty="0" smtClean="0"/>
              <a:t>-names: multilingual named entity resource: 205k named entities, 20+ languages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59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Potential Question</a:t>
            </a:r>
            <a:r>
              <a:rPr lang="en-GB" dirty="0" smtClean="0"/>
              <a:t>: Translation Memories Vs</a:t>
            </a:r>
            <a:r>
              <a:rPr lang="en-GB" baseline="0" dirty="0" smtClean="0"/>
              <a:t> LOD-enriched SMT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BF72-5294-394C-A61B-62742EEEAEB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3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6. Oktober 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58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6. Oktober 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63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6. Oktober 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1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6. Oktober 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5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6. Oktober 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54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6. Oktober 2014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15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6. Oktober 2014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2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6. Oktober 2014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2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6. Oktober 2014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00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6. Oktober 2014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01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6. Oktober 2014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43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3059" y="6356350"/>
            <a:ext cx="2456592" cy="3691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noProof="0" smtClean="0"/>
              <a:t>Click to edit Master title style</a:t>
            </a:r>
            <a:endParaRPr lang="de-D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715" y="6356351"/>
            <a:ext cx="7776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sk-SK" smtClean="0"/>
              <a:t>TC38 - SMT/LOD - Nov 2016</a:t>
            </a:r>
            <a:endParaRPr lang="de-D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B4CC4BB1-14E9-CF46-9D4B-EC5341FA16A7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852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kt-projek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mt.org/moses/" TargetMode="External"/><Relationship Id="rId3" Type="http://schemas.openxmlformats.org/officeDocument/2006/relationships/hyperlink" Target="https://github.com/dbpedia-spotlight/" TargetMode="External"/><Relationship Id="rId7" Type="http://schemas.openxmlformats.org/officeDocument/2006/relationships/hyperlink" Target="https://github.com/freme-project" TargetMode="External"/><Relationship Id="rId2" Type="http://schemas.openxmlformats.org/officeDocument/2006/relationships/hyperlink" Target="http://wiki.db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me-project.eu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github.com/dkt-projekt" TargetMode="External"/><Relationship Id="rId10" Type="http://schemas.openxmlformats.org/officeDocument/2006/relationships/hyperlink" Target="http://www.w3.org/TR/rdf-sparql-query/" TargetMode="External"/><Relationship Id="rId4" Type="http://schemas.openxmlformats.org/officeDocument/2006/relationships/hyperlink" Target="http://digitale-kuratierung.de/" TargetMode="External"/><Relationship Id="rId9" Type="http://schemas.openxmlformats.org/officeDocument/2006/relationships/hyperlink" Target="http://persistence.uni-leipzig.org/nlp2rdf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KT_logo_final_nr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9" y="1371601"/>
            <a:ext cx="2350545" cy="25294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669" y="4116191"/>
            <a:ext cx="11502402" cy="175788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24"/>
              </a:spcBef>
            </a:pPr>
            <a:r>
              <a:rPr lang="de-DE" sz="1900" dirty="0" err="1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Ankit</a:t>
            </a:r>
            <a:r>
              <a:rPr lang="de-DE" sz="19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GB" sz="19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Srivastava</a:t>
            </a:r>
            <a:r>
              <a:rPr lang="de-DE" sz="1900" dirty="0">
                <a:latin typeface="Comic Sans MS" charset="0"/>
                <a:ea typeface="Comic Sans MS" charset="0"/>
                <a:cs typeface="Comic Sans MS" charset="0"/>
              </a:rPr>
              <a:t>, Felix Sasaki, Peter </a:t>
            </a:r>
            <a:r>
              <a:rPr lang="de-DE" sz="1900" dirty="0" err="1">
                <a:latin typeface="Comic Sans MS" charset="0"/>
                <a:ea typeface="Comic Sans MS" charset="0"/>
                <a:cs typeface="Comic Sans MS" charset="0"/>
              </a:rPr>
              <a:t>Bourgonje</a:t>
            </a:r>
            <a:r>
              <a:rPr lang="de-DE" sz="19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de-DE" sz="1900" dirty="0" smtClean="0">
                <a:latin typeface="Comic Sans MS" charset="0"/>
                <a:ea typeface="Comic Sans MS" charset="0"/>
                <a:cs typeface="Comic Sans MS" charset="0"/>
              </a:rPr>
              <a:t>Julian </a:t>
            </a:r>
            <a:r>
              <a:rPr lang="de-DE" sz="1900" dirty="0">
                <a:latin typeface="Comic Sans MS" charset="0"/>
                <a:ea typeface="Comic Sans MS" charset="0"/>
                <a:cs typeface="Comic Sans MS" charset="0"/>
              </a:rPr>
              <a:t>Moreno-Schneider, Jan Nehring, and Georg Rehm</a:t>
            </a:r>
          </a:p>
          <a:p>
            <a:pPr>
              <a:spcBef>
                <a:spcPts val="1824"/>
              </a:spcBef>
            </a:pPr>
            <a:r>
              <a:rPr lang="de-DE" sz="2000" dirty="0" smtClean="0"/>
              <a:t>German Research Center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Artificial</a:t>
            </a:r>
            <a:r>
              <a:rPr lang="de-DE" sz="2000" dirty="0" smtClean="0"/>
              <a:t> </a:t>
            </a:r>
            <a:r>
              <a:rPr lang="de-DE" sz="2000" dirty="0" err="1" smtClean="0"/>
              <a:t>Intelligence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solidFill>
                  <a:schemeClr val="tx1"/>
                </a:solidFill>
              </a:rPr>
              <a:t>DFKI </a:t>
            </a:r>
            <a:r>
              <a:rPr lang="de-DE" sz="2000" dirty="0">
                <a:solidFill>
                  <a:schemeClr val="tx1"/>
                </a:solidFill>
              </a:rPr>
              <a:t>GmbH </a:t>
            </a:r>
            <a:r>
              <a:rPr lang="de-DE" sz="2000" dirty="0"/>
              <a:t>– Language Technology Lab, </a:t>
            </a:r>
            <a:r>
              <a:rPr lang="de-DE" sz="2000" dirty="0" smtClean="0">
                <a:solidFill>
                  <a:schemeClr val="tx1"/>
                </a:solidFill>
              </a:rPr>
              <a:t>Berlin</a:t>
            </a:r>
            <a:r>
              <a:rPr lang="de-DE" sz="2000" dirty="0" smtClean="0"/>
              <a:t>, Germany</a:t>
            </a:r>
            <a:endParaRPr lang="de-DE" sz="2000" dirty="0"/>
          </a:p>
          <a:p>
            <a:endParaRPr lang="de-DE" sz="2600" dirty="0"/>
          </a:p>
          <a:p>
            <a:r>
              <a:rPr lang="de-DE" sz="2000" dirty="0" smtClean="0">
                <a:solidFill>
                  <a:schemeClr val="tx1"/>
                </a:solidFill>
              </a:rPr>
              <a:t>19</a:t>
            </a:r>
            <a:r>
              <a:rPr lang="de-DE" sz="2000" baseline="30000" dirty="0" smtClean="0">
                <a:solidFill>
                  <a:schemeClr val="tx1"/>
                </a:solidFill>
              </a:rPr>
              <a:t>th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November 2016, London</a:t>
            </a:r>
          </a:p>
          <a:p>
            <a:endParaRPr lang="de-DE" sz="2000" dirty="0"/>
          </a:p>
        </p:txBody>
      </p:sp>
      <p:pic>
        <p:nvPicPr>
          <p:cNvPr id="5" name="Picture 4" descr="WK-Potenzi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18" y="6200044"/>
            <a:ext cx="1856958" cy="590396"/>
          </a:xfrm>
          <a:prstGeom prst="rect">
            <a:avLst/>
          </a:prstGeom>
        </p:spPr>
      </p:pic>
      <p:pic>
        <p:nvPicPr>
          <p:cNvPr id="6" name="Picture 5" descr="BMBF-Log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10351" r="15491" b="15199"/>
          <a:stretch/>
        </p:blipFill>
        <p:spPr>
          <a:xfrm>
            <a:off x="10409350" y="5937536"/>
            <a:ext cx="1214817" cy="852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0595" y="228909"/>
            <a:ext cx="115024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500" b="1" cap="small" dirty="0" err="1">
                <a:latin typeface="Helvetica"/>
                <a:cs typeface="Helvetica"/>
              </a:rPr>
              <a:t>h</a:t>
            </a:r>
            <a:r>
              <a:rPr lang="de-DE" sz="4500" b="1" cap="small" dirty="0" err="1" smtClean="0">
                <a:latin typeface="Helvetica"/>
                <a:cs typeface="Helvetica"/>
              </a:rPr>
              <a:t>ow</a:t>
            </a:r>
            <a:r>
              <a:rPr lang="de-DE" sz="4500" b="1" cap="small" dirty="0" smtClean="0">
                <a:latin typeface="Helvetica"/>
                <a:cs typeface="Helvetica"/>
              </a:rPr>
              <a:t> </a:t>
            </a:r>
            <a:r>
              <a:rPr lang="de-DE" sz="4500" b="1" cap="small" dirty="0" err="1" smtClean="0">
                <a:latin typeface="Helvetica"/>
                <a:cs typeface="Helvetica"/>
              </a:rPr>
              <a:t>to</a:t>
            </a:r>
            <a:r>
              <a:rPr lang="de-DE" sz="4500" b="1" cap="small" dirty="0" smtClean="0">
                <a:latin typeface="Helvetica"/>
                <a:cs typeface="Helvetica"/>
              </a:rPr>
              <a:t> </a:t>
            </a:r>
            <a:r>
              <a:rPr lang="de-DE" sz="4500" b="1" cap="small" dirty="0" err="1" smtClean="0">
                <a:latin typeface="Helvetica"/>
                <a:cs typeface="Helvetica"/>
              </a:rPr>
              <a:t>configure</a:t>
            </a:r>
            <a:endParaRPr lang="en-US" sz="4500" b="1" cap="small" dirty="0"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782" y="6282941"/>
            <a:ext cx="758460" cy="5074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823879" y="935839"/>
            <a:ext cx="8332694" cy="1110315"/>
          </a:xfrm>
        </p:spPr>
        <p:txBody>
          <a:bodyPr>
            <a:normAutofit fontScale="90000"/>
          </a:bodyPr>
          <a:lstStyle/>
          <a:p>
            <a:r>
              <a:rPr lang="en-GB" b="1" cap="small" dirty="0" smtClean="0"/>
              <a:t>Statistical</a:t>
            </a:r>
            <a:r>
              <a:rPr lang="en-GB" b="1" cap="small" dirty="0" smtClean="0">
                <a:solidFill>
                  <a:srgbClr val="C00000"/>
                </a:solidFill>
              </a:rPr>
              <a:t> Machine Translation</a:t>
            </a:r>
            <a:endParaRPr lang="en-GB" b="1" cap="small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6994" y="1954610"/>
            <a:ext cx="74407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500" b="1" cap="small" dirty="0" err="1">
                <a:latin typeface="Helvetica"/>
                <a:cs typeface="Helvetica"/>
              </a:rPr>
              <a:t>w</a:t>
            </a:r>
            <a:r>
              <a:rPr lang="de-DE" sz="4500" b="1" cap="small" dirty="0" err="1" smtClean="0">
                <a:latin typeface="Helvetica"/>
                <a:cs typeface="Helvetica"/>
              </a:rPr>
              <a:t>ith</a:t>
            </a:r>
            <a:endParaRPr lang="en-US" sz="4500" b="1" cap="small" dirty="0">
              <a:latin typeface="Helvetica"/>
              <a:cs typeface="Helvetica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2949385" y="2648092"/>
            <a:ext cx="8332694" cy="1110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GB" b="1" cap="small" dirty="0" smtClean="0">
                <a:solidFill>
                  <a:srgbClr val="C00000"/>
                </a:solidFill>
              </a:rPr>
              <a:t>Linked </a:t>
            </a:r>
            <a:r>
              <a:rPr lang="en-GB" b="1" cap="small" dirty="0" smtClean="0"/>
              <a:t>Open</a:t>
            </a:r>
            <a:r>
              <a:rPr lang="en-GB" b="1" cap="small" dirty="0" smtClean="0">
                <a:solidFill>
                  <a:srgbClr val="C00000"/>
                </a:solidFill>
              </a:rPr>
              <a:t> Data </a:t>
            </a:r>
            <a:r>
              <a:rPr lang="en-GB" b="1" cap="small" dirty="0" smtClean="0"/>
              <a:t>Resources</a:t>
            </a:r>
            <a:endParaRPr lang="en-GB" b="1" cap="small" dirty="0"/>
          </a:p>
        </p:txBody>
      </p:sp>
    </p:spTree>
    <p:extLst>
      <p:ext uri="{BB962C8B-B14F-4D97-AF65-F5344CB8AC3E}">
        <p14:creationId xmlns:p14="http://schemas.microsoft.com/office/powerpoint/2010/main" val="16664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1" y="273052"/>
            <a:ext cx="7960658" cy="3182842"/>
          </a:xfrm>
        </p:spPr>
        <p:txBody>
          <a:bodyPr>
            <a:normAutofit/>
          </a:bodyPr>
          <a:lstStyle/>
          <a:p>
            <a:r>
              <a:rPr lang="en-GB" dirty="0" smtClean="0"/>
              <a:t>Linguistic Resources (lexical) linked via Uniform Resource Identifiers (URI)</a:t>
            </a:r>
          </a:p>
          <a:p>
            <a:r>
              <a:rPr lang="en-GB" dirty="0" smtClean="0"/>
              <a:t>Datasets such as </a:t>
            </a:r>
            <a:r>
              <a:rPr lang="en-GB" dirty="0" err="1" smtClean="0"/>
              <a:t>DBpedia</a:t>
            </a:r>
            <a:r>
              <a:rPr lang="en-GB" dirty="0" smtClean="0"/>
              <a:t>, </a:t>
            </a:r>
            <a:r>
              <a:rPr lang="en-GB" dirty="0" err="1" smtClean="0"/>
              <a:t>BabelNet</a:t>
            </a:r>
            <a:r>
              <a:rPr lang="en-GB" dirty="0" smtClean="0"/>
              <a:t>, …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10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46" y="2638328"/>
            <a:ext cx="1444625" cy="88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98" y="2127274"/>
            <a:ext cx="4907256" cy="415764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86" y="1435101"/>
            <a:ext cx="3620815" cy="46910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/>
              <a:t>Statistical </a:t>
            </a:r>
            <a:r>
              <a:rPr lang="en-GB" sz="2400" dirty="0" smtClean="0"/>
              <a:t>MT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b="1" dirty="0">
                <a:solidFill>
                  <a:srgbClr val="C00000"/>
                </a:solidFill>
              </a:rPr>
              <a:t>Linked Open Data</a:t>
            </a:r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Semantic Web Tools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Projects DKT &amp; FREME</a:t>
            </a:r>
            <a:endParaRPr lang="en-GB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3986" y="273051"/>
            <a:ext cx="3620815" cy="116205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Background Technologies 2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682319" y="3598762"/>
            <a:ext cx="3532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4.58 million entities</a:t>
            </a:r>
          </a:p>
          <a:p>
            <a:r>
              <a:rPr lang="en-GB" sz="28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125 languages</a:t>
            </a:r>
          </a:p>
          <a:p>
            <a:r>
              <a:rPr lang="en-GB" sz="28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29.8 million links</a:t>
            </a:r>
            <a:endParaRPr lang="en-GB" sz="2800" b="1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Examples of Linked Data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11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6" y="1606966"/>
            <a:ext cx="1270000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15" y="1710807"/>
            <a:ext cx="9540688" cy="1540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2" y="3544912"/>
            <a:ext cx="2540000" cy="2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2" y="4199303"/>
            <a:ext cx="9152742" cy="964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73305" y="2247935"/>
            <a:ext cx="3532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14 million entries</a:t>
            </a:r>
          </a:p>
          <a:p>
            <a:r>
              <a:rPr lang="en-GB" sz="28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270 languages</a:t>
            </a:r>
            <a:endParaRPr lang="en-GB" sz="2800" b="1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8811" y="5237652"/>
            <a:ext cx="3532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&gt; 205,000 entries</a:t>
            </a:r>
          </a:p>
          <a:p>
            <a:r>
              <a:rPr lang="en-GB" sz="28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20+ languages</a:t>
            </a:r>
            <a:endParaRPr lang="en-GB" sz="2800" b="1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685" y="409681"/>
            <a:ext cx="7333749" cy="5696825"/>
          </a:xfrm>
        </p:spPr>
        <p:txBody>
          <a:bodyPr>
            <a:normAutofit/>
          </a:bodyPr>
          <a:lstStyle/>
          <a:p>
            <a:r>
              <a:rPr lang="en-GB" dirty="0" smtClean="0"/>
              <a:t>Tools &amp; technologies which help us access linked data on the web</a:t>
            </a:r>
          </a:p>
          <a:p>
            <a:pPr algn="just"/>
            <a:r>
              <a:rPr lang="en-GB" dirty="0" smtClean="0"/>
              <a:t>Semantic Web (Web 3.0)</a:t>
            </a:r>
          </a:p>
          <a:p>
            <a:pPr lvl="1" algn="just"/>
            <a:r>
              <a:rPr lang="en-GB" dirty="0" smtClean="0"/>
              <a:t>Making links so that a person or a machine can explore the web of data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12</a:t>
            </a:fld>
            <a:endParaRPr lang="de-DE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86" y="1435101"/>
            <a:ext cx="3620815" cy="46910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/>
              <a:t>Statistical </a:t>
            </a:r>
            <a:r>
              <a:rPr lang="en-GB" sz="2400" dirty="0" smtClean="0"/>
              <a:t>MT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Linked Open Data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b="1" dirty="0">
                <a:solidFill>
                  <a:srgbClr val="C00000"/>
                </a:solidFill>
              </a:rPr>
              <a:t>Semantic Web </a:t>
            </a:r>
            <a:r>
              <a:rPr lang="en-GB" sz="2400" b="1" dirty="0" smtClean="0">
                <a:solidFill>
                  <a:srgbClr val="C00000"/>
                </a:solidFill>
              </a:rPr>
              <a:t>Tools</a:t>
            </a:r>
            <a:endParaRPr lang="en-GB" sz="2400" b="1" dirty="0">
              <a:solidFill>
                <a:srgbClr val="C00000"/>
              </a:solidFill>
            </a:endParaRPr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Projects DKT &amp; FREME</a:t>
            </a:r>
            <a:endParaRPr lang="en-GB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3986" y="273051"/>
            <a:ext cx="3620815" cy="116205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Background Technologies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565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13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" b="3545"/>
          <a:stretch/>
        </p:blipFill>
        <p:spPr>
          <a:xfrm>
            <a:off x="798605" y="188258"/>
            <a:ext cx="10496923" cy="61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1" y="409681"/>
            <a:ext cx="7947211" cy="569682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RDF</a:t>
            </a:r>
            <a:endParaRPr lang="en-GB" b="1" dirty="0">
              <a:solidFill>
                <a:srgbClr val="C00000"/>
              </a:solidFill>
            </a:endParaRPr>
          </a:p>
          <a:p>
            <a:pPr lvl="1"/>
            <a:r>
              <a:rPr lang="en-GB" dirty="0"/>
              <a:t>Resource Description </a:t>
            </a:r>
            <a:r>
              <a:rPr lang="en-GB" dirty="0" smtClean="0"/>
              <a:t>Framework</a:t>
            </a:r>
          </a:p>
          <a:p>
            <a:pPr lvl="1"/>
            <a:r>
              <a:rPr lang="en-GB" dirty="0" smtClean="0"/>
              <a:t>XML-like formalism for data on web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NIF</a:t>
            </a:r>
            <a:endParaRPr lang="en-GB" b="1" dirty="0">
              <a:solidFill>
                <a:srgbClr val="C00000"/>
              </a:solidFill>
            </a:endParaRPr>
          </a:p>
          <a:p>
            <a:pPr lvl="1"/>
            <a:r>
              <a:rPr lang="en-GB" dirty="0" smtClean="0"/>
              <a:t>NLP Interchange Format</a:t>
            </a:r>
          </a:p>
          <a:p>
            <a:pPr lvl="1"/>
            <a:r>
              <a:rPr lang="en-GB" dirty="0" smtClean="0"/>
              <a:t>RDF-based interoperability framework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SPARQL</a:t>
            </a:r>
          </a:p>
          <a:p>
            <a:pPr lvl="1"/>
            <a:r>
              <a:rPr lang="en-GB" dirty="0" err="1" smtClean="0"/>
              <a:t>Sparql</a:t>
            </a:r>
            <a:r>
              <a:rPr lang="en-GB" dirty="0" smtClean="0"/>
              <a:t> Protocol and RDF Query Language</a:t>
            </a:r>
          </a:p>
          <a:p>
            <a:pPr lvl="1"/>
            <a:r>
              <a:rPr lang="en-GB" dirty="0" smtClean="0"/>
              <a:t>Language to retrieve information from RDF-encoded data</a:t>
            </a:r>
          </a:p>
          <a:p>
            <a:pPr algn="just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14</a:t>
            </a:fld>
            <a:endParaRPr lang="de-DE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86" y="1435101"/>
            <a:ext cx="3620815" cy="46910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/>
              <a:t>Statistical </a:t>
            </a:r>
            <a:r>
              <a:rPr lang="en-GB" sz="2400" dirty="0" smtClean="0"/>
              <a:t>MT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Linked Open Data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b="1" dirty="0">
                <a:solidFill>
                  <a:srgbClr val="C00000"/>
                </a:solidFill>
              </a:rPr>
              <a:t>Semantic Web </a:t>
            </a:r>
            <a:r>
              <a:rPr lang="en-GB" sz="2400" b="1" dirty="0" smtClean="0">
                <a:solidFill>
                  <a:srgbClr val="C00000"/>
                </a:solidFill>
              </a:rPr>
              <a:t>Tools</a:t>
            </a:r>
            <a:endParaRPr lang="en-GB" sz="2400" b="1" dirty="0">
              <a:solidFill>
                <a:srgbClr val="C00000"/>
              </a:solidFill>
            </a:endParaRPr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Projects DKT &amp; FREME</a:t>
            </a:r>
            <a:endParaRPr lang="en-GB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3986" y="273051"/>
            <a:ext cx="3620815" cy="116205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Background Technologies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40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1" y="273051"/>
            <a:ext cx="7839634" cy="6083299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Digital Curation Technologies</a:t>
            </a:r>
          </a:p>
          <a:p>
            <a:pPr lvl="1" algn="just"/>
            <a:r>
              <a:rPr lang="en-GB" dirty="0"/>
              <a:t>http://</a:t>
            </a:r>
            <a:r>
              <a:rPr lang="en-GB" dirty="0" err="1"/>
              <a:t>digitale-kuratierung.de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FREME</a:t>
            </a:r>
          </a:p>
          <a:p>
            <a:pPr lvl="1" algn="just"/>
            <a:r>
              <a:rPr lang="en-GB" dirty="0"/>
              <a:t>http://</a:t>
            </a:r>
            <a:r>
              <a:rPr lang="en-GB" dirty="0" err="1"/>
              <a:t>www.freme-project.eu</a:t>
            </a:r>
            <a:endParaRPr lang="en-GB" dirty="0" smtClean="0"/>
          </a:p>
          <a:p>
            <a:pPr algn="just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15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79" y="4782206"/>
            <a:ext cx="3741156" cy="972701"/>
          </a:xfrm>
          <a:prstGeom prst="rect">
            <a:avLst/>
          </a:prstGeom>
        </p:spPr>
      </p:pic>
      <p:pic>
        <p:nvPicPr>
          <p:cNvPr id="8" name="Picture 7" descr="DKT_logo_final_nr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90" y="854075"/>
            <a:ext cx="2350545" cy="2529479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493986" y="1435101"/>
            <a:ext cx="3620815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  <a:p>
            <a:pPr marL="180000" indent="-457200">
              <a:lnSpc>
                <a:spcPct val="150000"/>
              </a:lnSpc>
            </a:pPr>
            <a:r>
              <a:rPr lang="en-GB" sz="2400" dirty="0"/>
              <a:t>Statistical </a:t>
            </a:r>
            <a:r>
              <a:rPr lang="en-GB" sz="2400" dirty="0" smtClean="0"/>
              <a:t>MT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Linked Open Data</a:t>
            </a:r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Semantic Web Tools</a:t>
            </a:r>
          </a:p>
          <a:p>
            <a:pPr marL="180000" indent="-457200">
              <a:lnSpc>
                <a:spcPct val="150000"/>
              </a:lnSpc>
            </a:pPr>
            <a:r>
              <a:rPr lang="en-GB" sz="2400" b="1" dirty="0">
                <a:solidFill>
                  <a:srgbClr val="C00000"/>
                </a:solidFill>
              </a:rPr>
              <a:t>Projects DKT &amp; FREME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3986" y="273051"/>
            <a:ext cx="3620815" cy="116205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Background Technologies 4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040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Methodology / Recipe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Covert </a:t>
            </a:r>
            <a:r>
              <a:rPr lang="en-GB" sz="2800" dirty="0" smtClean="0"/>
              <a:t>sentence (to be translated) from plain</a:t>
            </a:r>
            <a:r>
              <a:rPr lang="en-GB" sz="2800" b="1" dirty="0" smtClean="0">
                <a:solidFill>
                  <a:srgbClr val="C00000"/>
                </a:solidFill>
              </a:rPr>
              <a:t>text</a:t>
            </a:r>
            <a:r>
              <a:rPr lang="en-GB" sz="2800" dirty="0" smtClean="0"/>
              <a:t> to </a:t>
            </a:r>
            <a:r>
              <a:rPr lang="en-GB" sz="2800" b="1" dirty="0" smtClean="0">
                <a:solidFill>
                  <a:srgbClr val="C00000"/>
                </a:solidFill>
              </a:rPr>
              <a:t>NIF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Methodology: NIF Document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17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9" y="1592449"/>
            <a:ext cx="11946622" cy="42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Methodology / Recipe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Covert </a:t>
            </a:r>
            <a:r>
              <a:rPr lang="en-GB" sz="2800" dirty="0" smtClean="0"/>
              <a:t>sentence (to be translated) from plain</a:t>
            </a:r>
            <a:r>
              <a:rPr lang="en-GB" sz="2800" b="1" dirty="0" smtClean="0">
                <a:solidFill>
                  <a:srgbClr val="C00000"/>
                </a:solidFill>
              </a:rPr>
              <a:t>text</a:t>
            </a:r>
            <a:r>
              <a:rPr lang="en-GB" sz="2800" dirty="0" smtClean="0"/>
              <a:t> to </a:t>
            </a:r>
            <a:r>
              <a:rPr lang="en-GB" sz="2800" b="1" dirty="0" smtClean="0">
                <a:solidFill>
                  <a:srgbClr val="C00000"/>
                </a:solidFill>
              </a:rPr>
              <a:t>NIF</a:t>
            </a:r>
          </a:p>
          <a:p>
            <a:r>
              <a:rPr lang="en-GB" sz="2800" dirty="0" smtClean="0"/>
              <a:t>Perform Named Entity Recognition (</a:t>
            </a:r>
            <a:r>
              <a:rPr lang="en-GB" sz="2800" b="1" dirty="0" smtClean="0">
                <a:solidFill>
                  <a:srgbClr val="C00000"/>
                </a:solidFill>
              </a:rPr>
              <a:t>Tag the entities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Entity Linking (</a:t>
            </a:r>
            <a:r>
              <a:rPr lang="en-GB" sz="2800" dirty="0" err="1" smtClean="0"/>
              <a:t>DBpedia</a:t>
            </a:r>
            <a:r>
              <a:rPr lang="en-GB" sz="2800" dirty="0" smtClean="0"/>
              <a:t> spotlight) (</a:t>
            </a:r>
            <a:r>
              <a:rPr lang="en-GB" sz="2800" b="1" dirty="0" smtClean="0">
                <a:solidFill>
                  <a:srgbClr val="C00000"/>
                </a:solidFill>
              </a:rPr>
              <a:t>Link to </a:t>
            </a:r>
            <a:r>
              <a:rPr lang="en-GB" sz="2800" b="1" dirty="0" err="1" smtClean="0">
                <a:solidFill>
                  <a:srgbClr val="C00000"/>
                </a:solidFill>
              </a:rPr>
              <a:t>Dbpedia</a:t>
            </a:r>
            <a:r>
              <a:rPr lang="en-GB" sz="2800" b="1" dirty="0" smtClean="0">
                <a:solidFill>
                  <a:srgbClr val="C00000"/>
                </a:solidFill>
              </a:rPr>
              <a:t> entries</a:t>
            </a:r>
            <a:r>
              <a:rPr lang="en-GB" sz="2800" dirty="0" smtClean="0"/>
              <a:t>)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Methodology: NIF with </a:t>
            </a:r>
            <a:r>
              <a:rPr lang="en-GB" b="1" dirty="0" err="1" smtClean="0"/>
              <a:t>DBPedia</a:t>
            </a:r>
            <a:r>
              <a:rPr lang="en-GB" b="1" dirty="0" smtClean="0"/>
              <a:t> Entity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19</a:t>
            </a:fld>
            <a:endParaRPr lang="de-DE"/>
          </a:p>
        </p:txBody>
      </p:sp>
      <p:sp>
        <p:nvSpPr>
          <p:cNvPr id="5" name="Snip Diagonal Corner Rectangle 4"/>
          <p:cNvSpPr/>
          <p:nvPr/>
        </p:nvSpPr>
        <p:spPr>
          <a:xfrm>
            <a:off x="925763" y="1297566"/>
            <a:ext cx="10509374" cy="4949122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&lt;</a:t>
            </a:r>
            <a:r>
              <a:rPr lang="en-US" sz="2000" b="1" dirty="0"/>
              <a:t>http:</a:t>
            </a:r>
            <a:r>
              <a:rPr lang="en-US" sz="2000" dirty="0"/>
              <a:t>//</a:t>
            </a:r>
            <a:r>
              <a:rPr lang="en-US" sz="2000" dirty="0" err="1"/>
              <a:t>freme-project.eu</a:t>
            </a:r>
            <a:r>
              <a:rPr lang="en-US" sz="2000" dirty="0"/>
              <a:t>/#char=0,2&gt;</a:t>
            </a:r>
          </a:p>
          <a:p>
            <a:r>
              <a:rPr lang="en-US" sz="2000" dirty="0"/>
              <a:t>        a                     	nif:RFC5147String , </a:t>
            </a:r>
            <a:r>
              <a:rPr lang="en-US" sz="2000" dirty="0" err="1"/>
              <a:t>nif:Word</a:t>
            </a:r>
            <a:r>
              <a:rPr lang="en-US" sz="2000" dirty="0"/>
              <a:t> ;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nif:anchorOf</a:t>
            </a:r>
            <a:r>
              <a:rPr lang="en-US" sz="2000" dirty="0"/>
              <a:t>          "MS-Paint" ;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nif:beginIndex</a:t>
            </a:r>
            <a:r>
              <a:rPr lang="en-US" sz="2000" dirty="0"/>
              <a:t>        "0" ;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nif:endIndex</a:t>
            </a:r>
            <a:r>
              <a:rPr lang="en-US" sz="2000" dirty="0"/>
              <a:t>          ”8" ;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nif:nextWord</a:t>
            </a:r>
            <a:r>
              <a:rPr lang="en-US" sz="2000" dirty="0"/>
              <a:t>          &lt;</a:t>
            </a:r>
            <a:r>
              <a:rPr lang="en-US" sz="2000" b="1" dirty="0"/>
              <a:t>http:</a:t>
            </a:r>
            <a:r>
              <a:rPr lang="en-US" sz="2000" dirty="0"/>
              <a:t>//</a:t>
            </a:r>
            <a:r>
              <a:rPr lang="en-US" sz="2000" dirty="0" err="1"/>
              <a:t>freme-project.eu</a:t>
            </a:r>
            <a:r>
              <a:rPr lang="en-US" sz="2000" dirty="0"/>
              <a:t>/#char=3,8&gt; ;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nif:referenceContext</a:t>
            </a:r>
            <a:r>
              <a:rPr lang="en-US" sz="2000" dirty="0"/>
              <a:t>  &lt;</a:t>
            </a:r>
            <a:r>
              <a:rPr lang="en-US" sz="2000" b="1" dirty="0"/>
              <a:t>http:</a:t>
            </a:r>
            <a:r>
              <a:rPr lang="en-US" sz="2000" dirty="0"/>
              <a:t>//</a:t>
            </a:r>
            <a:r>
              <a:rPr lang="en-US" sz="2000" dirty="0" err="1"/>
              <a:t>freme-project.eu</a:t>
            </a:r>
            <a:r>
              <a:rPr lang="en-US" sz="2000" dirty="0"/>
              <a:t>/#char=0,26&gt; ;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nif:sentence</a:t>
            </a:r>
            <a:r>
              <a:rPr lang="en-US" sz="2000" dirty="0"/>
              <a:t>          &lt;</a:t>
            </a:r>
            <a:r>
              <a:rPr lang="en-US" sz="2000" b="1" dirty="0"/>
              <a:t>http:</a:t>
            </a:r>
            <a:r>
              <a:rPr lang="en-US" sz="2000" dirty="0"/>
              <a:t>//</a:t>
            </a:r>
            <a:r>
              <a:rPr lang="en-US" sz="2000" dirty="0" err="1"/>
              <a:t>freme-project.eu</a:t>
            </a:r>
            <a:r>
              <a:rPr lang="en-US" sz="2000" dirty="0"/>
              <a:t>/#char=0,26&gt; ;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itsrdf:taIdentRef</a:t>
            </a:r>
            <a:r>
              <a:rPr lang="en-US" sz="2000" dirty="0"/>
              <a:t>     &lt;</a:t>
            </a:r>
            <a:r>
              <a:rPr lang="en-US" sz="2000" dirty="0">
                <a:solidFill>
                  <a:srgbClr val="FF0000"/>
                </a:solidFill>
              </a:rPr>
              <a:t>http://</a:t>
            </a:r>
            <a:r>
              <a:rPr lang="en-US" sz="2000" dirty="0" err="1">
                <a:solidFill>
                  <a:srgbClr val="FF0000"/>
                </a:solidFill>
              </a:rPr>
              <a:t>dbpedia.org</a:t>
            </a:r>
            <a:r>
              <a:rPr lang="en-US" sz="2000" dirty="0">
                <a:solidFill>
                  <a:srgbClr val="FF0000"/>
                </a:solidFill>
              </a:rPr>
              <a:t>/resource/Paint_(software)</a:t>
            </a:r>
            <a:r>
              <a:rPr lang="en-US" sz="2000" dirty="0"/>
              <a:t>&gt; 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83" y="1908511"/>
            <a:ext cx="10077968" cy="35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Consider the following MT outputs… 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2</a:t>
            </a:fld>
            <a:endParaRPr lang="de-DE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03729" y="1535113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Source Language (</a:t>
            </a:r>
            <a:r>
              <a:rPr lang="en-GB" dirty="0" err="1" smtClean="0"/>
              <a:t>en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112686" y="1535113"/>
            <a:ext cx="5389033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Target Language (de)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87472" y="1480698"/>
            <a:ext cx="8528" cy="2011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16106" y="2043954"/>
            <a:ext cx="10099762" cy="4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16105" y="3513080"/>
            <a:ext cx="100852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half" idx="4294967295"/>
          </p:nvPr>
        </p:nvSpPr>
        <p:spPr>
          <a:xfrm>
            <a:off x="902357" y="2048442"/>
            <a:ext cx="5267201" cy="17736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/>
              <a:t>A European Commission spokesman…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MS Paint is a good option.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103208" y="2048442"/>
            <a:ext cx="5545541" cy="17736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800" dirty="0" smtClean="0"/>
              <a:t>Ein Sprecher der European </a:t>
            </a:r>
            <a:r>
              <a:rPr lang="de-DE" sz="2800" dirty="0" err="1" smtClean="0"/>
              <a:t>Commission</a:t>
            </a:r>
            <a:r>
              <a:rPr lang="de-DE" sz="2800" dirty="0" smtClean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dirty="0" smtClean="0"/>
              <a:t>Frau Farbe ist eine gute </a:t>
            </a:r>
            <a:r>
              <a:rPr lang="de-DE" sz="2800" dirty="0"/>
              <a:t>W</a:t>
            </a:r>
            <a:r>
              <a:rPr lang="de-DE" sz="2800" dirty="0" smtClean="0"/>
              <a:t>ahl.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673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Methodology / Recipe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Covert </a:t>
            </a:r>
            <a:r>
              <a:rPr lang="en-GB" sz="2800" dirty="0"/>
              <a:t>sentence (to be translated) from plain</a:t>
            </a:r>
            <a:r>
              <a:rPr lang="en-GB" sz="2800" b="1" dirty="0">
                <a:solidFill>
                  <a:srgbClr val="C00000"/>
                </a:solidFill>
              </a:rPr>
              <a:t>text</a:t>
            </a:r>
            <a:r>
              <a:rPr lang="en-GB" sz="2800" dirty="0"/>
              <a:t> to </a:t>
            </a:r>
            <a:r>
              <a:rPr lang="en-GB" sz="2800" b="1" dirty="0">
                <a:solidFill>
                  <a:srgbClr val="C00000"/>
                </a:solidFill>
              </a:rPr>
              <a:t>NIF</a:t>
            </a:r>
          </a:p>
          <a:p>
            <a:r>
              <a:rPr lang="en-GB" sz="2800" dirty="0"/>
              <a:t>Perform Named Entity Recognition (</a:t>
            </a:r>
            <a:r>
              <a:rPr lang="en-GB" sz="2800" b="1" dirty="0">
                <a:solidFill>
                  <a:srgbClr val="C00000"/>
                </a:solidFill>
              </a:rPr>
              <a:t>Tag the entities</a:t>
            </a:r>
            <a:r>
              <a:rPr lang="en-GB" sz="2800" dirty="0"/>
              <a:t>)</a:t>
            </a:r>
          </a:p>
          <a:p>
            <a:r>
              <a:rPr lang="en-GB" sz="2800" dirty="0"/>
              <a:t>Entity Linking (</a:t>
            </a:r>
            <a:r>
              <a:rPr lang="en-GB" sz="2800" dirty="0" err="1"/>
              <a:t>DBpedia</a:t>
            </a:r>
            <a:r>
              <a:rPr lang="en-GB" sz="2800" dirty="0"/>
              <a:t> spotlight) (</a:t>
            </a:r>
            <a:r>
              <a:rPr lang="en-GB" sz="2800" b="1" dirty="0">
                <a:solidFill>
                  <a:srgbClr val="C00000"/>
                </a:solidFill>
              </a:rPr>
              <a:t>Link to </a:t>
            </a:r>
            <a:r>
              <a:rPr lang="en-GB" sz="2800" b="1" dirty="0" err="1">
                <a:solidFill>
                  <a:srgbClr val="C00000"/>
                </a:solidFill>
              </a:rPr>
              <a:t>Dbpedia</a:t>
            </a:r>
            <a:r>
              <a:rPr lang="en-GB" sz="2800" b="1" dirty="0">
                <a:solidFill>
                  <a:srgbClr val="C00000"/>
                </a:solidFill>
              </a:rPr>
              <a:t> entries</a:t>
            </a:r>
            <a:r>
              <a:rPr lang="en-GB" sz="2800" dirty="0"/>
              <a:t>)</a:t>
            </a:r>
          </a:p>
          <a:p>
            <a:r>
              <a:rPr lang="en-GB" sz="2800" b="1" dirty="0" smtClean="0">
                <a:solidFill>
                  <a:srgbClr val="C00000"/>
                </a:solidFill>
              </a:rPr>
              <a:t>Retrieve</a:t>
            </a:r>
            <a:r>
              <a:rPr lang="en-GB" sz="2800" dirty="0" smtClean="0"/>
              <a:t> target language translation (</a:t>
            </a:r>
            <a:r>
              <a:rPr lang="en-GB" sz="2800" b="1" dirty="0" smtClean="0">
                <a:solidFill>
                  <a:srgbClr val="C00000"/>
                </a:solidFill>
              </a:rPr>
              <a:t>SPARQL</a:t>
            </a:r>
            <a:r>
              <a:rPr lang="en-GB" sz="2800" dirty="0" smtClean="0"/>
              <a:t> query)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21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94"/>
          <a:stretch/>
        </p:blipFill>
        <p:spPr>
          <a:xfrm>
            <a:off x="313561" y="322729"/>
            <a:ext cx="9247298" cy="4285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2" b="3451"/>
          <a:stretch/>
        </p:blipFill>
        <p:spPr>
          <a:xfrm>
            <a:off x="313561" y="4607799"/>
            <a:ext cx="6616359" cy="16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22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2624137" y="178455"/>
            <a:ext cx="6943725" cy="6104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1035" y="178455"/>
            <a:ext cx="615553" cy="65430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2800" dirty="0">
                <a:latin typeface="Helvetica" charset="0"/>
                <a:ea typeface="Helvetica" charset="0"/>
                <a:cs typeface="Helvetica" charset="0"/>
              </a:rPr>
              <a:t>http://</a:t>
            </a:r>
            <a:r>
              <a:rPr lang="en-GB" sz="2800" dirty="0" err="1">
                <a:latin typeface="Helvetica" charset="0"/>
                <a:ea typeface="Helvetica" charset="0"/>
                <a:cs typeface="Helvetica" charset="0"/>
              </a:rPr>
              <a:t>dbpedia.org</a:t>
            </a:r>
            <a:r>
              <a:rPr lang="en-GB" sz="2800" dirty="0">
                <a:latin typeface="Helvetica" charset="0"/>
                <a:ea typeface="Helvetica" charset="0"/>
                <a:cs typeface="Helvetica" charset="0"/>
              </a:rPr>
              <a:t>/page/Paint_(software)</a:t>
            </a:r>
          </a:p>
        </p:txBody>
      </p:sp>
    </p:spTree>
    <p:extLst>
      <p:ext uri="{BB962C8B-B14F-4D97-AF65-F5344CB8AC3E}">
        <p14:creationId xmlns:p14="http://schemas.microsoft.com/office/powerpoint/2010/main" val="5620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23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571500"/>
            <a:ext cx="8305800" cy="57023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5715000" y="1223683"/>
            <a:ext cx="2232212" cy="37651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Methodology / Recipe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Covert </a:t>
            </a:r>
            <a:r>
              <a:rPr lang="en-GB" sz="2800" dirty="0"/>
              <a:t>sentence (to be translated) from plain</a:t>
            </a:r>
            <a:r>
              <a:rPr lang="en-GB" sz="2800" b="1" dirty="0">
                <a:solidFill>
                  <a:srgbClr val="C00000"/>
                </a:solidFill>
              </a:rPr>
              <a:t>text</a:t>
            </a:r>
            <a:r>
              <a:rPr lang="en-GB" sz="2800" dirty="0"/>
              <a:t> to </a:t>
            </a:r>
            <a:r>
              <a:rPr lang="en-GB" sz="2800" b="1" dirty="0">
                <a:solidFill>
                  <a:srgbClr val="C00000"/>
                </a:solidFill>
              </a:rPr>
              <a:t>NIF</a:t>
            </a:r>
          </a:p>
          <a:p>
            <a:r>
              <a:rPr lang="en-GB" sz="2800" dirty="0"/>
              <a:t>Perform Named Entity Recognition (</a:t>
            </a:r>
            <a:r>
              <a:rPr lang="en-GB" sz="2800" b="1" dirty="0">
                <a:solidFill>
                  <a:srgbClr val="C00000"/>
                </a:solidFill>
              </a:rPr>
              <a:t>Tag the entities</a:t>
            </a:r>
            <a:r>
              <a:rPr lang="en-GB" sz="2800" dirty="0"/>
              <a:t>)</a:t>
            </a:r>
          </a:p>
          <a:p>
            <a:r>
              <a:rPr lang="en-GB" sz="2800" dirty="0"/>
              <a:t>Entity Linking (</a:t>
            </a:r>
            <a:r>
              <a:rPr lang="en-GB" sz="2800" dirty="0" err="1"/>
              <a:t>DBpedia</a:t>
            </a:r>
            <a:r>
              <a:rPr lang="en-GB" sz="2800" dirty="0"/>
              <a:t> spotlight) (</a:t>
            </a:r>
            <a:r>
              <a:rPr lang="en-GB" sz="2800" b="1" dirty="0">
                <a:solidFill>
                  <a:srgbClr val="C00000"/>
                </a:solidFill>
              </a:rPr>
              <a:t>Link to </a:t>
            </a:r>
            <a:r>
              <a:rPr lang="en-GB" sz="2800" b="1" dirty="0" err="1">
                <a:solidFill>
                  <a:srgbClr val="C00000"/>
                </a:solidFill>
              </a:rPr>
              <a:t>Dbpedia</a:t>
            </a:r>
            <a:r>
              <a:rPr lang="en-GB" sz="2800" b="1" dirty="0">
                <a:solidFill>
                  <a:srgbClr val="C00000"/>
                </a:solidFill>
              </a:rPr>
              <a:t> entries</a:t>
            </a:r>
            <a:r>
              <a:rPr lang="en-GB" sz="2800" dirty="0"/>
              <a:t>)</a:t>
            </a:r>
          </a:p>
          <a:p>
            <a:r>
              <a:rPr lang="en-GB" sz="2800" b="1" dirty="0">
                <a:solidFill>
                  <a:srgbClr val="C00000"/>
                </a:solidFill>
              </a:rPr>
              <a:t>Retrieve</a:t>
            </a:r>
            <a:r>
              <a:rPr lang="en-GB" sz="2800" dirty="0"/>
              <a:t> target language translation (</a:t>
            </a:r>
            <a:r>
              <a:rPr lang="en-GB" sz="2800" b="1" dirty="0">
                <a:solidFill>
                  <a:srgbClr val="C00000"/>
                </a:solidFill>
              </a:rPr>
              <a:t>SPARQL</a:t>
            </a:r>
            <a:r>
              <a:rPr lang="en-GB" sz="2800" dirty="0"/>
              <a:t> query)</a:t>
            </a:r>
          </a:p>
          <a:p>
            <a:r>
              <a:rPr lang="en-GB" sz="2800" dirty="0" smtClean="0"/>
              <a:t>Translate using </a:t>
            </a:r>
            <a:r>
              <a:rPr lang="en-GB" sz="2800" b="1" dirty="0" smtClean="0">
                <a:solidFill>
                  <a:srgbClr val="C00000"/>
                </a:solidFill>
              </a:rPr>
              <a:t>Moses</a:t>
            </a:r>
            <a:r>
              <a:rPr lang="en-GB" sz="2800" dirty="0" smtClean="0"/>
              <a:t> (xml-input)</a:t>
            </a:r>
          </a:p>
          <a:p>
            <a:r>
              <a:rPr lang="en-GB" sz="2800" dirty="0" smtClean="0"/>
              <a:t>Display </a:t>
            </a:r>
            <a:r>
              <a:rPr lang="en-GB" sz="2800" b="1" dirty="0" smtClean="0">
                <a:solidFill>
                  <a:srgbClr val="C00000"/>
                </a:solidFill>
              </a:rPr>
              <a:t>output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8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Methodology: Moses Command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25</a:t>
            </a:fld>
            <a:endParaRPr lang="de-DE"/>
          </a:p>
        </p:txBody>
      </p:sp>
      <p:sp>
        <p:nvSpPr>
          <p:cNvPr id="5" name="Snip Diagonal Corner Rectangle 4"/>
          <p:cNvSpPr/>
          <p:nvPr/>
        </p:nvSpPr>
        <p:spPr>
          <a:xfrm>
            <a:off x="522353" y="1297566"/>
            <a:ext cx="11095908" cy="4949122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% echo '</a:t>
            </a:r>
            <a:r>
              <a:rPr lang="en-US" sz="36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&lt;np translation="Microsoft Paint"&gt;</a:t>
            </a: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MS Paint</a:t>
            </a:r>
            <a:r>
              <a:rPr lang="en-US" sz="36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&lt;/np&gt; </a:t>
            </a: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is a good option ."| </a:t>
            </a:r>
            <a:r>
              <a:rPr lang="en-US" sz="3600" dirty="0" err="1">
                <a:latin typeface="Helvetica" charset="0"/>
                <a:ea typeface="Helvetica" charset="0"/>
                <a:cs typeface="Helvetica" charset="0"/>
              </a:rPr>
              <a:t>moses</a:t>
            </a: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-xml-input exclusive</a:t>
            </a: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 -f </a:t>
            </a:r>
            <a:r>
              <a:rPr lang="en-US" sz="3600" dirty="0" err="1">
                <a:latin typeface="Helvetica" charset="0"/>
                <a:ea typeface="Helvetica" charset="0"/>
                <a:cs typeface="Helvetica" charset="0"/>
              </a:rPr>
              <a:t>moses.ini</a:t>
            </a:r>
            <a:endParaRPr lang="en-US" sz="36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 / Recipe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57170"/>
              </p:ext>
            </p:extLst>
          </p:nvPr>
        </p:nvGraphicFramePr>
        <p:xfrm>
          <a:off x="1109610" y="513708"/>
          <a:ext cx="10472790" cy="570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08" y="5172148"/>
            <a:ext cx="1444625" cy="88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b="5785"/>
          <a:stretch/>
        </p:blipFill>
        <p:spPr>
          <a:xfrm>
            <a:off x="5446059" y="4335119"/>
            <a:ext cx="5958426" cy="2119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5" t="-1900" b="-1"/>
          <a:stretch/>
        </p:blipFill>
        <p:spPr>
          <a:xfrm>
            <a:off x="287676" y="1258527"/>
            <a:ext cx="5399955" cy="760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98" y="3150619"/>
            <a:ext cx="1219200" cy="1181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46499" y="3150620"/>
            <a:ext cx="161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Moses Statistical Machine Translation</a:t>
            </a:r>
          </a:p>
        </p:txBody>
      </p:sp>
      <p:sp>
        <p:nvSpPr>
          <p:cNvPr id="11" name="8-Point Star 10"/>
          <p:cNvSpPr/>
          <p:nvPr/>
        </p:nvSpPr>
        <p:spPr>
          <a:xfrm>
            <a:off x="2622526" y="2715491"/>
            <a:ext cx="557261" cy="609600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5294554" y="2049122"/>
            <a:ext cx="557261" cy="609600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8-Point Star 12"/>
          <p:cNvSpPr/>
          <p:nvPr/>
        </p:nvSpPr>
        <p:spPr>
          <a:xfrm>
            <a:off x="7924659" y="1398658"/>
            <a:ext cx="557261" cy="609600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8-Point Star 13"/>
          <p:cNvSpPr/>
          <p:nvPr/>
        </p:nvSpPr>
        <p:spPr>
          <a:xfrm>
            <a:off x="10933854" y="878281"/>
            <a:ext cx="557261" cy="609600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Experimental Evaluation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/>
              <a:t>English-German IT-domain (</a:t>
            </a:r>
            <a:r>
              <a:rPr lang="en-GB" sz="3600" b="1" dirty="0" smtClean="0">
                <a:solidFill>
                  <a:srgbClr val="C00000"/>
                </a:solidFill>
              </a:rPr>
              <a:t>WMT 2016 Shared Task</a:t>
            </a:r>
            <a:r>
              <a:rPr lang="en-GB" sz="3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Named Entity Forced Translations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Translating 1000 segments</a:t>
            </a:r>
          </a:p>
          <a:p>
            <a:pPr lvl="1">
              <a:lnSpc>
                <a:spcPct val="150000"/>
              </a:lnSpc>
            </a:pPr>
            <a:r>
              <a:rPr lang="en-GB" sz="3200" dirty="0" smtClean="0"/>
              <a:t>Bleu Score Improvement from 34.0 to 34.8</a:t>
            </a:r>
          </a:p>
          <a:p>
            <a:pPr lvl="1">
              <a:lnSpc>
                <a:spcPct val="150000"/>
              </a:lnSpc>
            </a:pPr>
            <a:r>
              <a:rPr lang="en-GB" sz="3200" dirty="0" smtClean="0"/>
              <a:t>12% more terms were translated correctly than baseline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4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Critical Analysis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Competing Alternatives</a:t>
            </a:r>
          </a:p>
          <a:p>
            <a:pPr lvl="1"/>
            <a:r>
              <a:rPr lang="en-GB" sz="2800" dirty="0" smtClean="0"/>
              <a:t>Other ontology schemas</a:t>
            </a:r>
          </a:p>
          <a:p>
            <a:r>
              <a:rPr lang="en-GB" sz="3200" b="1" dirty="0" smtClean="0">
                <a:solidFill>
                  <a:srgbClr val="C00000"/>
                </a:solidFill>
              </a:rPr>
              <a:t>Advantages</a:t>
            </a:r>
          </a:p>
          <a:p>
            <a:pPr lvl="1"/>
            <a:r>
              <a:rPr lang="en-GB" sz="2800" dirty="0" smtClean="0"/>
              <a:t>User-defined, constantly updated</a:t>
            </a:r>
          </a:p>
          <a:p>
            <a:pPr lvl="1"/>
            <a:r>
              <a:rPr lang="en-GB" sz="2800" dirty="0" smtClean="0"/>
              <a:t>Consistency of Terminology</a:t>
            </a:r>
          </a:p>
          <a:p>
            <a:r>
              <a:rPr lang="en-GB" sz="3200" b="1" dirty="0" smtClean="0">
                <a:solidFill>
                  <a:srgbClr val="C00000"/>
                </a:solidFill>
              </a:rPr>
              <a:t>Weaknesses</a:t>
            </a:r>
          </a:p>
          <a:p>
            <a:pPr lvl="1"/>
            <a:r>
              <a:rPr lang="en-GB" sz="2800" dirty="0" smtClean="0"/>
              <a:t>User-defined data, error-prone</a:t>
            </a:r>
          </a:p>
          <a:p>
            <a:pPr lvl="1"/>
            <a:r>
              <a:rPr lang="en-GB" sz="2800" dirty="0" smtClean="0"/>
              <a:t>Entity Linking Errors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3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Endnote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Easily implementable modules</a:t>
            </a:r>
          </a:p>
          <a:p>
            <a:r>
              <a:rPr lang="en-GB" sz="2800" dirty="0"/>
              <a:t>Available on GitHub: </a:t>
            </a: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github.com/dkt-projekt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A Step towards making Machine Translation Semantic Web Aware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2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Consider the following MT outputs… 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3</a:t>
            </a:fld>
            <a:endParaRPr lang="de-DE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90282" y="1535113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Source Language (</a:t>
            </a:r>
            <a:r>
              <a:rPr lang="en-GB" dirty="0" err="1" smtClean="0"/>
              <a:t>en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126133" y="1535113"/>
            <a:ext cx="5389033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Target Language (de)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87472" y="1480698"/>
            <a:ext cx="8528" cy="2011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16106" y="2043954"/>
            <a:ext cx="10099762" cy="4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97741" y="3651966"/>
            <a:ext cx="94846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endParaRPr lang="en-GB" dirty="0"/>
          </a:p>
          <a:p>
            <a:pPr marL="285750" indent="-285750" algn="just">
              <a:buFont typeface="Arial" charset="0"/>
              <a:buChar char="•"/>
            </a:pPr>
            <a:r>
              <a:rPr lang="en-GB" sz="2800" dirty="0"/>
              <a:t>In </a:t>
            </a:r>
            <a:r>
              <a:rPr lang="en-GB" sz="2800" b="1" dirty="0"/>
              <a:t>(1)</a:t>
            </a:r>
            <a:r>
              <a:rPr lang="en-GB" sz="2800" dirty="0"/>
              <a:t>, ”</a:t>
            </a:r>
            <a:r>
              <a:rPr lang="en-GB" sz="2800" b="1" dirty="0"/>
              <a:t>European Commission</a:t>
            </a:r>
            <a:r>
              <a:rPr lang="en-GB" sz="2800" dirty="0"/>
              <a:t>” should be translated into its </a:t>
            </a:r>
            <a:r>
              <a:rPr lang="en-GB" sz="2800" dirty="0" smtClean="0"/>
              <a:t>corresponding </a:t>
            </a:r>
            <a:r>
              <a:rPr lang="en-GB" sz="2800" dirty="0"/>
              <a:t>German </a:t>
            </a:r>
            <a:r>
              <a:rPr lang="en-GB" sz="2800" dirty="0" smtClean="0"/>
              <a:t>“</a:t>
            </a:r>
            <a:r>
              <a:rPr lang="de-DE" sz="2800" dirty="0" smtClean="0"/>
              <a:t>Europäische Kommission</a:t>
            </a:r>
            <a:r>
              <a:rPr lang="en-GB" sz="2800" dirty="0" smtClean="0"/>
              <a:t>”</a:t>
            </a:r>
            <a:endParaRPr lang="en-GB" sz="2800" dirty="0"/>
          </a:p>
          <a:p>
            <a:pPr marL="285750" indent="-285750" algn="just">
              <a:buFont typeface="Arial" charset="0"/>
              <a:buChar char="•"/>
            </a:pPr>
            <a:endParaRPr lang="de-DE" sz="2400" dirty="0" smtClean="0"/>
          </a:p>
          <a:p>
            <a:pPr marL="285750" indent="-285750" algn="just">
              <a:buFont typeface="Arial" charset="0"/>
              <a:buChar char="•"/>
            </a:pPr>
            <a:endParaRPr lang="en-GB" sz="24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en-GB" sz="2800" dirty="0" smtClean="0"/>
              <a:t>In </a:t>
            </a:r>
            <a:r>
              <a:rPr lang="en-GB" sz="2800" b="1" dirty="0"/>
              <a:t>(2)</a:t>
            </a:r>
            <a:r>
              <a:rPr lang="en-GB" sz="2800" dirty="0"/>
              <a:t>, “</a:t>
            </a:r>
            <a:r>
              <a:rPr lang="en-GB" sz="2800" b="1" dirty="0"/>
              <a:t>MS Paint</a:t>
            </a:r>
            <a:r>
              <a:rPr lang="en-GB" sz="2800" dirty="0"/>
              <a:t>” is misidentified as a person and should retain its form in </a:t>
            </a:r>
            <a:r>
              <a:rPr lang="en-GB" sz="2800" dirty="0" smtClean="0"/>
              <a:t>translation</a:t>
            </a:r>
            <a:endParaRPr lang="en-GB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16105" y="3513080"/>
            <a:ext cx="100852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5" y="4596166"/>
            <a:ext cx="1230483" cy="877241"/>
          </a:xfrm>
          <a:prstGeom prst="rect">
            <a:avLst/>
          </a:prstGeom>
        </p:spPr>
      </p:pic>
      <p:sp>
        <p:nvSpPr>
          <p:cNvPr id="17" name="Round Same Side Corner Rectangle 16"/>
          <p:cNvSpPr/>
          <p:nvPr/>
        </p:nvSpPr>
        <p:spPr>
          <a:xfrm>
            <a:off x="9851846" y="4477214"/>
            <a:ext cx="1796903" cy="374072"/>
          </a:xfrm>
          <a:prstGeom prst="round2Same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Unknown Word</a:t>
            </a:r>
          </a:p>
        </p:txBody>
      </p:sp>
      <p:sp>
        <p:nvSpPr>
          <p:cNvPr id="18" name="Round Same Side Corner Rectangle 17"/>
          <p:cNvSpPr/>
          <p:nvPr/>
        </p:nvSpPr>
        <p:spPr>
          <a:xfrm>
            <a:off x="9195218" y="6041385"/>
            <a:ext cx="2420356" cy="374072"/>
          </a:xfrm>
          <a:prstGeom prst="round2Same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Entity Disambiguation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4294967295"/>
          </p:nvPr>
        </p:nvSpPr>
        <p:spPr>
          <a:xfrm>
            <a:off x="902357" y="2048442"/>
            <a:ext cx="5267201" cy="17736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/>
              <a:t>A </a:t>
            </a:r>
            <a:r>
              <a:rPr lang="en-GB" sz="2800" u="sng" dirty="0"/>
              <a:t>European Commission </a:t>
            </a:r>
            <a:r>
              <a:rPr lang="en-GB" sz="2800" dirty="0"/>
              <a:t>spokesman…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u="sng" dirty="0"/>
              <a:t>MS Paint </a:t>
            </a:r>
            <a:r>
              <a:rPr lang="en-GB" sz="2800" dirty="0"/>
              <a:t>is a good option.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103208" y="2048442"/>
            <a:ext cx="5545541" cy="17736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800" dirty="0" smtClean="0"/>
              <a:t>Ein Sprecher der </a:t>
            </a:r>
            <a:r>
              <a:rPr lang="de-DE" sz="2800" b="1" dirty="0" smtClean="0">
                <a:solidFill>
                  <a:srgbClr val="C00000"/>
                </a:solidFill>
              </a:rPr>
              <a:t>European </a:t>
            </a:r>
            <a:r>
              <a:rPr lang="de-DE" sz="2800" b="1" dirty="0" err="1" smtClean="0">
                <a:solidFill>
                  <a:srgbClr val="C00000"/>
                </a:solidFill>
              </a:rPr>
              <a:t>Commission</a:t>
            </a:r>
            <a:r>
              <a:rPr lang="de-DE" sz="2800" dirty="0" smtClean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b="1" dirty="0" smtClean="0">
                <a:solidFill>
                  <a:srgbClr val="C00000"/>
                </a:solidFill>
              </a:rPr>
              <a:t>Frau Farbe </a:t>
            </a:r>
            <a:r>
              <a:rPr lang="de-DE" sz="2800" dirty="0" smtClean="0"/>
              <a:t>ist eine gute </a:t>
            </a:r>
            <a:r>
              <a:rPr lang="de-DE" sz="2800" dirty="0" smtClean="0"/>
              <a:t>W</a:t>
            </a:r>
            <a:r>
              <a:rPr lang="de-DE" sz="2800" dirty="0" smtClean="0"/>
              <a:t>ahl.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116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Any Questions?</a:t>
            </a:r>
          </a:p>
          <a:p>
            <a:r>
              <a:rPr lang="en-GB" sz="2800" b="1" dirty="0" err="1">
                <a:solidFill>
                  <a:srgbClr val="C00000"/>
                </a:solidFill>
              </a:rPr>
              <a:t>Ankit.Srivastava@dfki.de</a:t>
            </a:r>
            <a:endParaRPr lang="en-GB" sz="2800" b="1" dirty="0">
              <a:solidFill>
                <a:srgbClr val="C00000"/>
              </a:solidFill>
            </a:endParaRPr>
          </a:p>
          <a:p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4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</p:spPr>
        <p:txBody>
          <a:bodyPr/>
          <a:lstStyle/>
          <a:p>
            <a:pPr algn="l"/>
            <a:r>
              <a:rPr lang="en-GB" b="1" dirty="0" smtClean="0"/>
              <a:t>Links to References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DBpedia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h</a:t>
            </a:r>
            <a:r>
              <a:rPr lang="en-GB" dirty="0">
                <a:hlinkClick r:id="rId2"/>
              </a:rPr>
              <a:t>ttp://</a:t>
            </a:r>
            <a:r>
              <a:rPr lang="en-GB" dirty="0" smtClean="0">
                <a:hlinkClick r:id="rId2"/>
              </a:rPr>
              <a:t>wiki.dbpedia.org</a:t>
            </a:r>
            <a:endParaRPr lang="en-GB" dirty="0" smtClean="0"/>
          </a:p>
          <a:p>
            <a:r>
              <a:rPr lang="en-GB" dirty="0" err="1" smtClean="0"/>
              <a:t>DBpedia</a:t>
            </a:r>
            <a:r>
              <a:rPr lang="en-GB" dirty="0" smtClean="0"/>
              <a:t> Spotlight: </a:t>
            </a:r>
            <a:r>
              <a:rPr lang="en-GB" dirty="0">
                <a:hlinkClick r:id="rId3"/>
              </a:rPr>
              <a:t>https://github.com/dbpedia-spotlight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/>
              <a:t>DKT: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digitale-kuratierung.de</a:t>
            </a:r>
            <a:endParaRPr lang="en-GB" dirty="0" smtClean="0"/>
          </a:p>
          <a:p>
            <a:r>
              <a:rPr lang="en-GB" dirty="0"/>
              <a:t>DKT GitHub: </a:t>
            </a: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github.com/dkt-projekt</a:t>
            </a:r>
            <a:endParaRPr lang="en-GB" dirty="0" smtClean="0"/>
          </a:p>
          <a:p>
            <a:r>
              <a:rPr lang="en-GB" dirty="0"/>
              <a:t>FREME: </a:t>
            </a:r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www.freme-project.eu</a:t>
            </a:r>
            <a:endParaRPr lang="en-GB" dirty="0" smtClean="0"/>
          </a:p>
          <a:p>
            <a:r>
              <a:rPr lang="en-GB" dirty="0"/>
              <a:t>FREME GitHub: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github.com/freme-project</a:t>
            </a:r>
            <a:endParaRPr lang="en-GB" dirty="0" smtClean="0"/>
          </a:p>
          <a:p>
            <a:r>
              <a:rPr lang="en-GB" dirty="0" smtClean="0"/>
              <a:t>Moses: </a:t>
            </a:r>
            <a:r>
              <a:rPr lang="en-GB" dirty="0">
                <a:hlinkClick r:id="rId8"/>
              </a:rPr>
              <a:t>http://www.statmt.org/moses</a:t>
            </a:r>
            <a:r>
              <a:rPr lang="en-GB" dirty="0" smtClean="0">
                <a:hlinkClick r:id="rId8"/>
              </a:rPr>
              <a:t>/</a:t>
            </a:r>
            <a:endParaRPr lang="en-GB" dirty="0" smtClean="0"/>
          </a:p>
          <a:p>
            <a:r>
              <a:rPr lang="en-GB" dirty="0" smtClean="0"/>
              <a:t>NIF: </a:t>
            </a:r>
            <a:r>
              <a:rPr lang="en-GB" dirty="0">
                <a:hlinkClick r:id="rId9"/>
              </a:rPr>
              <a:t>http://persistence.uni-leipzig.org/nlp2rdf</a:t>
            </a:r>
            <a:r>
              <a:rPr lang="en-GB" dirty="0" smtClean="0">
                <a:hlinkClick r:id="rId9"/>
              </a:rPr>
              <a:t>/</a:t>
            </a:r>
            <a:endParaRPr lang="en-GB" dirty="0" smtClean="0"/>
          </a:p>
          <a:p>
            <a:r>
              <a:rPr lang="en-GB" dirty="0" smtClean="0"/>
              <a:t>SPARQL: </a:t>
            </a:r>
            <a:r>
              <a:rPr lang="en-GB" dirty="0">
                <a:hlinkClick r:id="rId10"/>
              </a:rPr>
              <a:t>http://www.w3.org/TR/rdf-sparql-query</a:t>
            </a:r>
            <a:r>
              <a:rPr lang="en-GB" dirty="0" smtClean="0">
                <a:hlinkClick r:id="rId10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31</a:t>
            </a:fld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7856663" y="274638"/>
            <a:ext cx="4178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600" dirty="0" err="1" smtClean="0">
                <a:latin typeface="Helvetica" charset="0"/>
                <a:ea typeface="Helvetica" charset="0"/>
                <a:cs typeface="Helvetica" charset="0"/>
              </a:rPr>
              <a:t>Ankit.Srivastava@dfki.de</a:t>
            </a:r>
            <a:endParaRPr lang="en-GB" sz="26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28" y="92075"/>
            <a:ext cx="676088" cy="6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95550"/>
            <a:ext cx="10363200" cy="71502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SMT</a:t>
            </a:r>
            <a:r>
              <a:rPr lang="en-GB" sz="3600" dirty="0" smtClean="0"/>
              <a:t> = </a:t>
            </a:r>
            <a:r>
              <a:rPr lang="en-GB" sz="3600" cap="small" dirty="0" smtClean="0">
                <a:solidFill>
                  <a:srgbClr val="C00000"/>
                </a:solidFill>
              </a:rPr>
              <a:t>S</a:t>
            </a:r>
            <a:r>
              <a:rPr lang="en-GB" sz="3600" cap="small" dirty="0" smtClean="0"/>
              <a:t>tatistical </a:t>
            </a:r>
            <a:r>
              <a:rPr lang="en-GB" sz="3600" cap="small" dirty="0" smtClean="0">
                <a:solidFill>
                  <a:srgbClr val="C00000"/>
                </a:solidFill>
              </a:rPr>
              <a:t>M</a:t>
            </a:r>
            <a:r>
              <a:rPr lang="en-GB" sz="3600" cap="small" dirty="0" smtClean="0"/>
              <a:t>achine </a:t>
            </a:r>
            <a:r>
              <a:rPr lang="en-GB" sz="3600" cap="small" dirty="0" smtClean="0">
                <a:solidFill>
                  <a:srgbClr val="C00000"/>
                </a:solidFill>
              </a:rPr>
              <a:t>T</a:t>
            </a:r>
            <a:r>
              <a:rPr lang="en-GB" sz="3600" cap="small" dirty="0" smtClean="0"/>
              <a:t>ranslation</a:t>
            </a:r>
            <a:endParaRPr lang="en-GB" sz="3600" cap="sm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51220"/>
            <a:ext cx="10924116" cy="1500187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/>
                </a:solidFill>
              </a:rPr>
              <a:t>Both types of errors can be rectified by interfacing the </a:t>
            </a:r>
            <a:r>
              <a:rPr lang="en-GB" sz="3600" b="1" dirty="0" smtClean="0">
                <a:solidFill>
                  <a:srgbClr val="C00000"/>
                </a:solidFill>
              </a:rPr>
              <a:t>SMT</a:t>
            </a:r>
            <a:r>
              <a:rPr lang="en-GB" sz="3600" dirty="0" smtClean="0">
                <a:solidFill>
                  <a:schemeClr val="tx1"/>
                </a:solidFill>
              </a:rPr>
              <a:t> system with </a:t>
            </a:r>
            <a:r>
              <a:rPr lang="en-GB" sz="3600" b="1" dirty="0" smtClean="0">
                <a:solidFill>
                  <a:srgbClr val="C00000"/>
                </a:solidFill>
              </a:rPr>
              <a:t>LOD</a:t>
            </a:r>
            <a:r>
              <a:rPr lang="en-GB" sz="3600" dirty="0" smtClean="0">
                <a:solidFill>
                  <a:schemeClr val="tx1"/>
                </a:solidFill>
              </a:rPr>
              <a:t> resources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4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699247" y="4262718"/>
            <a:ext cx="10883153" cy="134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83" y="785357"/>
            <a:ext cx="1219200" cy="118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8584" y="785358"/>
            <a:ext cx="161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Moses Statistical Machine Translation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7600" y="785358"/>
            <a:ext cx="2269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Multilingual Semantic Knowledge Graph (Linked Data) such as </a:t>
            </a:r>
            <a:r>
              <a:rPr lang="en-GB" dirty="0" err="1" smtClean="0"/>
              <a:t>DBpedia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81014" y="4693772"/>
            <a:ext cx="10363200" cy="1020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GB" sz="3600" dirty="0" smtClean="0">
                <a:solidFill>
                  <a:srgbClr val="C00000"/>
                </a:solidFill>
              </a:rPr>
              <a:t>LOD</a:t>
            </a:r>
            <a:r>
              <a:rPr lang="en-GB" sz="3600" dirty="0" smtClean="0"/>
              <a:t> = </a:t>
            </a:r>
            <a:r>
              <a:rPr lang="en-GB" sz="3600" cap="small" dirty="0" smtClean="0">
                <a:solidFill>
                  <a:srgbClr val="C00000"/>
                </a:solidFill>
              </a:rPr>
              <a:t>L</a:t>
            </a:r>
            <a:r>
              <a:rPr lang="en-GB" sz="3600" cap="small" dirty="0" smtClean="0"/>
              <a:t>inked </a:t>
            </a:r>
            <a:r>
              <a:rPr lang="en-GB" sz="3600" cap="small" dirty="0" smtClean="0">
                <a:solidFill>
                  <a:srgbClr val="C00000"/>
                </a:solidFill>
              </a:rPr>
              <a:t>O</a:t>
            </a:r>
            <a:r>
              <a:rPr lang="en-GB" sz="3600" cap="small" dirty="0" smtClean="0"/>
              <a:t>pen </a:t>
            </a:r>
            <a:r>
              <a:rPr lang="en-GB" sz="3600" cap="small" dirty="0" smtClean="0">
                <a:solidFill>
                  <a:srgbClr val="C00000"/>
                </a:solidFill>
              </a:rPr>
              <a:t>D</a:t>
            </a:r>
            <a:r>
              <a:rPr lang="en-GB" sz="3600" cap="small" dirty="0" smtClean="0"/>
              <a:t>ata</a:t>
            </a:r>
            <a:endParaRPr lang="en-GB" sz="3600" cap="smal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95" y="681717"/>
            <a:ext cx="1289422" cy="140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About this Presentation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/>
              <a:t>Overview of </a:t>
            </a:r>
            <a:r>
              <a:rPr lang="en-GB" sz="3600" b="1" dirty="0" smtClean="0">
                <a:solidFill>
                  <a:srgbClr val="C00000"/>
                </a:solidFill>
              </a:rPr>
              <a:t>Background</a:t>
            </a:r>
            <a:r>
              <a:rPr lang="en-GB" sz="3600" dirty="0" smtClean="0"/>
              <a:t> Technologies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Step-by-Step </a:t>
            </a:r>
            <a:r>
              <a:rPr lang="en-GB" sz="3600" b="1" dirty="0" smtClean="0">
                <a:solidFill>
                  <a:srgbClr val="C00000"/>
                </a:solidFill>
              </a:rPr>
              <a:t>Recipe</a:t>
            </a:r>
            <a:r>
              <a:rPr lang="en-GB" sz="3600" dirty="0" smtClean="0"/>
              <a:t> for configuring SMT with LOD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Experimental </a:t>
            </a:r>
            <a:r>
              <a:rPr lang="en-GB" sz="3600" b="1" dirty="0" smtClean="0">
                <a:solidFill>
                  <a:srgbClr val="C00000"/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Critical </a:t>
            </a:r>
            <a:r>
              <a:rPr lang="en-GB" sz="3600" b="1" dirty="0" smtClean="0">
                <a:solidFill>
                  <a:srgbClr val="C00000"/>
                </a:solidFill>
              </a:rPr>
              <a:t>Analysis</a:t>
            </a:r>
          </a:p>
          <a:p>
            <a:pPr>
              <a:lnSpc>
                <a:spcPct val="150000"/>
              </a:lnSpc>
            </a:pPr>
            <a:r>
              <a:rPr lang="en-GB" sz="3600" b="1" dirty="0" smtClean="0">
                <a:solidFill>
                  <a:srgbClr val="C00000"/>
                </a:solidFill>
              </a:rPr>
              <a:t>Endnote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9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6" y="273051"/>
            <a:ext cx="3620815" cy="116205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Background Technologies 1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3052"/>
            <a:ext cx="7974105" cy="5853112"/>
          </a:xfrm>
        </p:spPr>
        <p:txBody>
          <a:bodyPr anchor="ctr">
            <a:normAutofit/>
          </a:bodyPr>
          <a:lstStyle/>
          <a:p>
            <a:pPr algn="just"/>
            <a:r>
              <a:rPr lang="en-GB" dirty="0" smtClean="0"/>
              <a:t>Phrase-based Statistical MT</a:t>
            </a:r>
          </a:p>
          <a:p>
            <a:pPr lvl="1" algn="just"/>
            <a:r>
              <a:rPr lang="en-GB" dirty="0" smtClean="0"/>
              <a:t>Other paradigms (TM, Hybrid, Neural,…)</a:t>
            </a:r>
          </a:p>
          <a:p>
            <a:pPr algn="just"/>
            <a:r>
              <a:rPr lang="en-GB" dirty="0" smtClean="0"/>
              <a:t>Moses (Open Source Toolkit)</a:t>
            </a:r>
          </a:p>
          <a:p>
            <a:pPr algn="just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86" y="1435101"/>
            <a:ext cx="3620815" cy="46910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180000" indent="-457200">
              <a:lnSpc>
                <a:spcPct val="150000"/>
              </a:lnSpc>
            </a:pPr>
            <a:r>
              <a:rPr lang="en-GB" sz="2400" b="1" dirty="0" smtClean="0">
                <a:solidFill>
                  <a:srgbClr val="C00000"/>
                </a:solidFill>
              </a:rPr>
              <a:t>Statistical MT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Linked Open Data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Semantic Web Tools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Projects DKT &amp; FREME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TC38 - SMT/LOD - Nov 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7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9" y="578224"/>
            <a:ext cx="11527716" cy="55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6" y="273051"/>
            <a:ext cx="3620815" cy="116205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Background Technologies 1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3052"/>
            <a:ext cx="7974105" cy="5853112"/>
          </a:xfrm>
        </p:spPr>
        <p:txBody>
          <a:bodyPr anchor="ctr">
            <a:normAutofit/>
          </a:bodyPr>
          <a:lstStyle/>
          <a:p>
            <a:pPr algn="just"/>
            <a:r>
              <a:rPr lang="en-GB" dirty="0" smtClean="0"/>
              <a:t>Phrase-based Statistical MT</a:t>
            </a:r>
          </a:p>
          <a:p>
            <a:pPr lvl="1" algn="just"/>
            <a:r>
              <a:rPr lang="en-GB" dirty="0" smtClean="0"/>
              <a:t>Other paradigms (TM, Hybrid, Neural,…)</a:t>
            </a:r>
          </a:p>
          <a:p>
            <a:pPr algn="just"/>
            <a:r>
              <a:rPr lang="en-GB" dirty="0" smtClean="0"/>
              <a:t>Moses (Open Source Toolkit)</a:t>
            </a:r>
          </a:p>
          <a:p>
            <a:pPr algn="just"/>
            <a:r>
              <a:rPr lang="en-GB" dirty="0"/>
              <a:t>Enrich source-target translation models with knowledge leveraged from linked data resources on the web</a:t>
            </a:r>
          </a:p>
          <a:p>
            <a:pPr algn="just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86" y="1435101"/>
            <a:ext cx="3620815" cy="46910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180000" indent="-457200">
              <a:lnSpc>
                <a:spcPct val="150000"/>
              </a:lnSpc>
            </a:pPr>
            <a:r>
              <a:rPr lang="en-GB" sz="2400" b="1" dirty="0" smtClean="0">
                <a:solidFill>
                  <a:srgbClr val="C00000"/>
                </a:solidFill>
              </a:rPr>
              <a:t>Statistical MT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Linked Open Data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Semantic Web Tools</a:t>
            </a:r>
            <a:endParaRPr lang="en-GB" sz="2400" dirty="0"/>
          </a:p>
          <a:p>
            <a:pPr marL="180000" indent="-457200">
              <a:lnSpc>
                <a:spcPct val="150000"/>
              </a:lnSpc>
            </a:pPr>
            <a:r>
              <a:rPr lang="en-GB" sz="2400" dirty="0" smtClean="0"/>
              <a:t>Projects DKT &amp; FREME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TC38 - SMT/LOD - Nov 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1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TC38 - SMT/LOD - Nov 2016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4BB1-14E9-CF46-9D4B-EC5341FA16A7}" type="slidenum">
              <a:rPr lang="de-DE" smtClean="0"/>
              <a:t>9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9" y="578224"/>
            <a:ext cx="11527716" cy="5529962"/>
          </a:xfrm>
          <a:prstGeom prst="rect">
            <a:avLst/>
          </a:prstGeom>
        </p:spPr>
      </p:pic>
      <p:sp>
        <p:nvSpPr>
          <p:cNvPr id="5" name="Sun 4"/>
          <p:cNvSpPr/>
          <p:nvPr/>
        </p:nvSpPr>
        <p:spPr>
          <a:xfrm>
            <a:off x="1748118" y="3343205"/>
            <a:ext cx="1734670" cy="1102659"/>
          </a:xfrm>
          <a:prstGeom prst="su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LOD</a:t>
            </a:r>
            <a:endParaRPr lang="en-GB"/>
          </a:p>
        </p:txBody>
      </p:sp>
      <p:sp>
        <p:nvSpPr>
          <p:cNvPr id="6" name="Sun 5"/>
          <p:cNvSpPr/>
          <p:nvPr/>
        </p:nvSpPr>
        <p:spPr>
          <a:xfrm>
            <a:off x="4719917" y="2791875"/>
            <a:ext cx="1734670" cy="1102659"/>
          </a:xfrm>
          <a:prstGeom prst="su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LOD</a:t>
            </a:r>
            <a:endParaRPr lang="en-GB"/>
          </a:p>
        </p:txBody>
      </p:sp>
      <p:sp>
        <p:nvSpPr>
          <p:cNvPr id="7" name="Sun 6"/>
          <p:cNvSpPr/>
          <p:nvPr/>
        </p:nvSpPr>
        <p:spPr>
          <a:xfrm>
            <a:off x="10457330" y="2791875"/>
            <a:ext cx="1734670" cy="1102659"/>
          </a:xfrm>
          <a:prstGeom prst="su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LOD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6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7712</TotalTime>
  <Words>1365</Words>
  <Application>Microsoft Office PowerPoint</Application>
  <PresentationFormat>Widescreen</PresentationFormat>
  <Paragraphs>295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Comic Sans MS</vt:lpstr>
      <vt:lpstr>Helvetica</vt:lpstr>
      <vt:lpstr>Office Theme</vt:lpstr>
      <vt:lpstr>Statistical Machine Translation</vt:lpstr>
      <vt:lpstr>Consider the following MT outputs… </vt:lpstr>
      <vt:lpstr>Consider the following MT outputs… </vt:lpstr>
      <vt:lpstr>SMT = Statistical Machine Translation</vt:lpstr>
      <vt:lpstr>About this Presentation</vt:lpstr>
      <vt:lpstr>Background Technologies 1</vt:lpstr>
      <vt:lpstr>PowerPoint Presentation</vt:lpstr>
      <vt:lpstr>Background Technologies 1</vt:lpstr>
      <vt:lpstr>PowerPoint Presentation</vt:lpstr>
      <vt:lpstr>Background Technologies 2</vt:lpstr>
      <vt:lpstr>Other Examples of Linked Data</vt:lpstr>
      <vt:lpstr>Background Technologies 3</vt:lpstr>
      <vt:lpstr>PowerPoint Presentation</vt:lpstr>
      <vt:lpstr>Background Technologies 3</vt:lpstr>
      <vt:lpstr>Background Technologies 4</vt:lpstr>
      <vt:lpstr>Methodology / Recipe</vt:lpstr>
      <vt:lpstr>Methodology: NIF Document</vt:lpstr>
      <vt:lpstr>Methodology / Recipe</vt:lpstr>
      <vt:lpstr>Methodology: NIF with DBPedia Entity</vt:lpstr>
      <vt:lpstr>Methodology / Recipe</vt:lpstr>
      <vt:lpstr>PowerPoint Presentation</vt:lpstr>
      <vt:lpstr>PowerPoint Presentation</vt:lpstr>
      <vt:lpstr>PowerPoint Presentation</vt:lpstr>
      <vt:lpstr>Methodology / Recipe</vt:lpstr>
      <vt:lpstr>Methodology: Moses Command</vt:lpstr>
      <vt:lpstr>Methodology / Recipe</vt:lpstr>
      <vt:lpstr>Experimental Evaluation</vt:lpstr>
      <vt:lpstr>Critical Analysis</vt:lpstr>
      <vt:lpstr>Endnote</vt:lpstr>
      <vt:lpstr>THANKS!</vt:lpstr>
      <vt:lpstr>Links to References</vt:lpstr>
    </vt:vector>
  </TitlesOfParts>
  <Company>DFKI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CLARIN ERIC:  Vision and Challenges</dc:title>
  <dc:creator>Georg Rehm</dc:creator>
  <cp:lastModifiedBy>Olaf-Michael Stefanov</cp:lastModifiedBy>
  <cp:revision>710</cp:revision>
  <cp:lastPrinted>2016-09-09T15:08:16Z</cp:lastPrinted>
  <dcterms:created xsi:type="dcterms:W3CDTF">2014-09-17T18:37:18Z</dcterms:created>
  <dcterms:modified xsi:type="dcterms:W3CDTF">2016-11-18T08:18:26Z</dcterms:modified>
</cp:coreProperties>
</file>