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0"/>
  </p:handoutMasterIdLst>
  <p:sldIdLst>
    <p:sldId id="256" r:id="rId2"/>
    <p:sldId id="271" r:id="rId3"/>
    <p:sldId id="273" r:id="rId4"/>
    <p:sldId id="279" r:id="rId5"/>
    <p:sldId id="278" r:id="rId6"/>
    <p:sldId id="262" r:id="rId7"/>
    <p:sldId id="274" r:id="rId8"/>
    <p:sldId id="259" r:id="rId9"/>
    <p:sldId id="277" r:id="rId10"/>
    <p:sldId id="260" r:id="rId11"/>
    <p:sldId id="261" r:id="rId12"/>
    <p:sldId id="264" r:id="rId13"/>
    <p:sldId id="266" r:id="rId14"/>
    <p:sldId id="268" r:id="rId15"/>
    <p:sldId id="270" r:id="rId16"/>
    <p:sldId id="267" r:id="rId17"/>
    <p:sldId id="265"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03" autoAdjust="0"/>
    <p:restoredTop sz="94660"/>
  </p:normalViewPr>
  <p:slideViewPr>
    <p:cSldViewPr snapToGrid="0">
      <p:cViewPr varScale="1">
        <p:scale>
          <a:sx n="38" d="100"/>
          <a:sy n="38" d="100"/>
        </p:scale>
        <p:origin x="56" y="740"/>
      </p:cViewPr>
      <p:guideLst/>
    </p:cSldViewPr>
  </p:slideViewPr>
  <p:notesTextViewPr>
    <p:cViewPr>
      <p:scale>
        <a:sx n="1" d="1"/>
        <a:sy n="1" d="1"/>
      </p:scale>
      <p:origin x="0" y="0"/>
    </p:cViewPr>
  </p:notesTextViewPr>
  <p:notesViewPr>
    <p:cSldViewPr snapToGrid="0">
      <p:cViewPr varScale="1">
        <p:scale>
          <a:sx n="53" d="100"/>
          <a:sy n="53" d="100"/>
        </p:scale>
        <p:origin x="264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2FBA0D-7A94-40CB-AADC-6BF23E5C07A3}" type="datetimeFigureOut">
              <a:rPr lang="en-GB" smtClean="0"/>
              <a:t>22/11/2016</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48E8584-967F-43F9-9E47-B4D4C2946231}" type="slidenum">
              <a:rPr lang="en-GB" smtClean="0"/>
              <a:t>‹#›</a:t>
            </a:fld>
            <a:endParaRPr lang="en-GB"/>
          </a:p>
        </p:txBody>
      </p:sp>
    </p:spTree>
    <p:extLst>
      <p:ext uri="{BB962C8B-B14F-4D97-AF65-F5344CB8AC3E}">
        <p14:creationId xmlns:p14="http://schemas.microsoft.com/office/powerpoint/2010/main" val="34796640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7453749" y="6340572"/>
            <a:ext cx="2743200" cy="365125"/>
          </a:xfrm>
        </p:spPr>
        <p:txBody>
          <a:bodyPr/>
          <a:lstStyle/>
          <a:p>
            <a:r>
              <a:rPr lang="en-US" dirty="0"/>
              <a:t>London (UK), 18 November 2016</a:t>
            </a:r>
          </a:p>
        </p:txBody>
      </p:sp>
      <p:sp>
        <p:nvSpPr>
          <p:cNvPr id="5" name="Footer Placeholder 4"/>
          <p:cNvSpPr>
            <a:spLocks noGrp="1"/>
          </p:cNvSpPr>
          <p:nvPr>
            <p:ph type="ftr" sz="quarter" idx="11"/>
          </p:nvPr>
        </p:nvSpPr>
        <p:spPr>
          <a:xfrm>
            <a:off x="2252662" y="6340572"/>
            <a:ext cx="5124886" cy="365125"/>
          </a:xfrm>
        </p:spPr>
        <p:txBody>
          <a:bodyPr/>
          <a:lstStyle>
            <a:lvl1pPr>
              <a:defRPr cap="none"/>
            </a:lvl1pPr>
          </a:lstStyle>
          <a:p>
            <a:r>
              <a:rPr lang="en-US" dirty="0"/>
              <a:t>Translating and the Computer (TC38) 2016</a:t>
            </a:r>
          </a:p>
        </p:txBody>
      </p:sp>
      <p:sp>
        <p:nvSpPr>
          <p:cNvPr id="6" name="Slide Number Placeholder 5"/>
          <p:cNvSpPr>
            <a:spLocks noGrp="1"/>
          </p:cNvSpPr>
          <p:nvPr>
            <p:ph type="sldNum" sz="quarter" idx="12"/>
          </p:nvPr>
        </p:nvSpPr>
        <p:spPr>
          <a:xfrm>
            <a:off x="10273149" y="6340570"/>
            <a:ext cx="771089" cy="365125"/>
          </a:xfrm>
        </p:spPr>
        <p:txBody>
          <a:bodyPr/>
          <a:lstStyle/>
          <a:p>
            <a:fld id="{6D22F896-40B5-4ADD-8801-0D06FADFA0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dirty="0"/>
              <a:t>London (UK) </a:t>
            </a:r>
            <a:fld id="{48A87A34-81AB-432B-8DAE-1953F412C126}" type="datetimeFigureOut">
              <a:rPr lang="en-US" smtClean="0"/>
              <a:pPr/>
              <a:t>11/22/2016</a:t>
            </a:fld>
            <a:endParaRPr lang="en-US" dirty="0"/>
          </a:p>
        </p:txBody>
      </p:sp>
      <p:sp>
        <p:nvSpPr>
          <p:cNvPr id="5" name="Footer Placeholder 4"/>
          <p:cNvSpPr>
            <a:spLocks noGrp="1"/>
          </p:cNvSpPr>
          <p:nvPr>
            <p:ph type="ftr" sz="quarter" idx="11"/>
          </p:nvPr>
        </p:nvSpPr>
        <p:spPr/>
        <p:txBody>
          <a:bodyPr/>
          <a:lstStyle/>
          <a:p>
            <a:r>
              <a:rPr lang="en-US" cap="none" dirty="0"/>
              <a:t>Translating</a:t>
            </a:r>
            <a:r>
              <a:rPr lang="en-US" dirty="0"/>
              <a:t> </a:t>
            </a:r>
            <a:r>
              <a:rPr lang="en-US" cap="none" dirty="0"/>
              <a:t>and the Computer </a:t>
            </a:r>
            <a:r>
              <a:rPr lang="en-US" dirty="0"/>
              <a:t>(TC38) - 2016</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3"/>
          <p:cNvSpPr txBox="1">
            <a:spLocks/>
          </p:cNvSpPr>
          <p:nvPr userDrawn="1"/>
        </p:nvSpPr>
        <p:spPr>
          <a:xfrm>
            <a:off x="7609321" y="6035676"/>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London (UK) </a:t>
            </a:r>
            <a:fld id="{48A87A34-81AB-432B-8DAE-1953F412C126}" type="datetimeFigureOut">
              <a:rPr lang="en-US" smtClean="0"/>
              <a:pPr/>
              <a:t>11/22/2016</a:t>
            </a:fld>
            <a:endParaRPr lang="en-US" dirty="0"/>
          </a:p>
        </p:txBody>
      </p:sp>
      <p:sp>
        <p:nvSpPr>
          <p:cNvPr id="8" name="Footer Placeholder 4"/>
          <p:cNvSpPr txBox="1">
            <a:spLocks/>
          </p:cNvSpPr>
          <p:nvPr userDrawn="1"/>
        </p:nvSpPr>
        <p:spPr>
          <a:xfrm>
            <a:off x="1293811" y="6035675"/>
            <a:ext cx="6239309" cy="365125"/>
          </a:xfrm>
          <a:prstGeom prst="rect">
            <a:avLst/>
          </a:prstGeom>
        </p:spPr>
        <p:txBody>
          <a:bodyPr vert="horz" lIns="91440" tIns="45720" rIns="91440" bIns="45720" rtlCol="0" anchor="ctr"/>
          <a:lstStyle>
            <a:defPPr>
              <a:defRPr lang="en-US"/>
            </a:defPPr>
            <a:lvl1pPr marL="0" algn="l" defTabSz="457200" rtl="0" eaLnBrk="1" latinLnBrk="0" hangingPunct="1">
              <a:defRPr sz="1050" kern="1200" cap="all"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cap="none"/>
              <a:t>Translating</a:t>
            </a:r>
            <a:r>
              <a:rPr lang="en-US"/>
              <a:t> </a:t>
            </a:r>
            <a:r>
              <a:rPr lang="en-US" cap="none"/>
              <a:t>and the Computer </a:t>
            </a:r>
            <a:r>
              <a:rPr lang="en-US"/>
              <a:t>(TC38) - 2016</a:t>
            </a:r>
            <a:endParaRPr lang="en-US" dirty="0"/>
          </a:p>
        </p:txBody>
      </p:sp>
      <p:sp>
        <p:nvSpPr>
          <p:cNvPr id="9" name="Slide Number Placeholder 5"/>
          <p:cNvSpPr txBox="1">
            <a:spLocks/>
          </p:cNvSpPr>
          <p:nvPr userDrawn="1"/>
        </p:nvSpPr>
        <p:spPr>
          <a:xfrm>
            <a:off x="10428721" y="6035674"/>
            <a:ext cx="771089"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11/22/2016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tranqualit.info/spec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paccsresearch.org.uk/transnational-organised-crime-and-transl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5921" y="0"/>
            <a:ext cx="8172832" cy="2057399"/>
          </a:xfrm>
        </p:spPr>
        <p:txBody>
          <a:bodyPr>
            <a:normAutofit fontScale="90000"/>
          </a:bodyPr>
          <a:lstStyle/>
          <a:p>
            <a:pPr algn="ctr"/>
            <a:r>
              <a:rPr lang="en-GB" cap="none" dirty="0">
                <a:effectLst>
                  <a:outerShdw blurRad="38100" dist="38100" dir="2700000" algn="tl">
                    <a:srgbClr val="000000">
                      <a:alpha val="43137"/>
                    </a:srgbClr>
                  </a:outerShdw>
                </a:effectLst>
              </a:rPr>
              <a:t>Professional Translation In a Pre-singularity World</a:t>
            </a:r>
            <a:r>
              <a:rPr lang="en-GB" cap="none" dirty="0"/>
              <a:t/>
            </a:r>
            <a:br>
              <a:rPr lang="en-GB" cap="none" dirty="0"/>
            </a:br>
            <a:r>
              <a:rPr lang="en-GB" sz="3600" cap="none" dirty="0"/>
              <a:t>a </a:t>
            </a:r>
            <a:r>
              <a:rPr lang="en-GB" b="1" cap="none" dirty="0">
                <a:solidFill>
                  <a:srgbClr val="FFFF00"/>
                </a:solidFill>
                <a:effectLst>
                  <a:outerShdw blurRad="38100" dist="38100" dir="2700000" algn="tl">
                    <a:srgbClr val="000000">
                      <a:alpha val="43137"/>
                    </a:srgbClr>
                  </a:outerShdw>
                </a:effectLst>
              </a:rPr>
              <a:t>Panel Discussion</a:t>
            </a:r>
          </a:p>
        </p:txBody>
      </p:sp>
      <p:sp>
        <p:nvSpPr>
          <p:cNvPr id="3" name="Subtitle 2"/>
          <p:cNvSpPr>
            <a:spLocks noGrp="1"/>
          </p:cNvSpPr>
          <p:nvPr>
            <p:ph type="subTitle" idx="1"/>
          </p:nvPr>
        </p:nvSpPr>
        <p:spPr>
          <a:xfrm>
            <a:off x="1876424" y="2057399"/>
            <a:ext cx="9407272" cy="4343402"/>
          </a:xfrm>
        </p:spPr>
        <p:txBody>
          <a:bodyPr>
            <a:normAutofit/>
          </a:bodyPr>
          <a:lstStyle/>
          <a:p>
            <a:r>
              <a:rPr lang="de-DE" sz="2600" cap="none" dirty="0" err="1">
                <a:effectLst>
                  <a:outerShdw blurRad="38100" dist="38100" dir="2700000" algn="tl">
                    <a:srgbClr val="000000">
                      <a:alpha val="43137"/>
                    </a:srgbClr>
                  </a:outerShdw>
                </a:effectLst>
              </a:rPr>
              <a:t>Organized</a:t>
            </a:r>
            <a:r>
              <a:rPr lang="de-DE" sz="2600" cap="none" dirty="0">
                <a:effectLst>
                  <a:outerShdw blurRad="38100" dist="38100" dir="2700000" algn="tl">
                    <a:srgbClr val="000000">
                      <a:alpha val="43137"/>
                    </a:srgbClr>
                  </a:outerShdw>
                </a:effectLst>
              </a:rPr>
              <a:t> </a:t>
            </a:r>
            <a:r>
              <a:rPr lang="de-DE" sz="2600" cap="none" dirty="0" err="1">
                <a:effectLst>
                  <a:outerShdw blurRad="38100" dist="38100" dir="2700000" algn="tl">
                    <a:srgbClr val="000000">
                      <a:alpha val="43137"/>
                    </a:srgbClr>
                  </a:outerShdw>
                </a:effectLst>
              </a:rPr>
              <a:t>by</a:t>
            </a:r>
            <a:r>
              <a:rPr lang="de-DE" sz="2600" cap="none" dirty="0"/>
              <a:t> </a:t>
            </a:r>
            <a:r>
              <a:rPr lang="de-DE" sz="3400" b="1" cap="none" dirty="0">
                <a:solidFill>
                  <a:srgbClr val="FFFF00"/>
                </a:solidFill>
                <a:effectLst>
                  <a:outerShdw blurRad="38100" dist="38100" dir="2700000" algn="tl">
                    <a:srgbClr val="000000">
                      <a:alpha val="43137"/>
                    </a:srgbClr>
                  </a:outerShdw>
                </a:effectLst>
              </a:rPr>
              <a:t>Alan K. </a:t>
            </a:r>
            <a:r>
              <a:rPr lang="de-DE" sz="3400" b="1" cap="none" dirty="0" smtClean="0">
                <a:solidFill>
                  <a:srgbClr val="FFFF00"/>
                </a:solidFill>
                <a:effectLst>
                  <a:outerShdw blurRad="38100" dist="38100" dir="2700000" algn="tl">
                    <a:srgbClr val="000000">
                      <a:alpha val="43137"/>
                    </a:srgbClr>
                  </a:outerShdw>
                </a:effectLst>
              </a:rPr>
              <a:t>Melby</a:t>
            </a:r>
            <a:r>
              <a:rPr lang="de-DE" sz="2600" cap="none" dirty="0" smtClean="0">
                <a:solidFill>
                  <a:schemeClr val="tx1"/>
                </a:solidFill>
              </a:rPr>
              <a:t> </a:t>
            </a:r>
          </a:p>
          <a:p>
            <a:r>
              <a:rPr lang="de-DE" sz="2600" cap="none" dirty="0" smtClean="0">
                <a:effectLst>
                  <a:outerShdw blurRad="38100" dist="38100" dir="2700000" algn="tl">
                    <a:srgbClr val="000000">
                      <a:alpha val="43137"/>
                    </a:srgbClr>
                  </a:outerShdw>
                </a:effectLst>
              </a:rPr>
              <a:t>PANELLISTS</a:t>
            </a:r>
            <a:r>
              <a:rPr lang="de-DE" sz="2600" cap="none" dirty="0"/>
              <a:t>: </a:t>
            </a:r>
          </a:p>
          <a:p>
            <a:pPr lvl="1" algn="l">
              <a:lnSpc>
                <a:spcPct val="100000"/>
              </a:lnSpc>
              <a:spcBef>
                <a:spcPts val="600"/>
              </a:spcBef>
            </a:pPr>
            <a:r>
              <a:rPr lang="de-DE" sz="3100" b="1" cap="none" dirty="0">
                <a:solidFill>
                  <a:srgbClr val="FFFF00"/>
                </a:solidFill>
                <a:effectLst>
                  <a:outerShdw blurRad="38100" dist="38100" dir="2700000" algn="tl">
                    <a:srgbClr val="000000">
                      <a:alpha val="43137"/>
                    </a:srgbClr>
                  </a:outerShdw>
                </a:effectLst>
              </a:rPr>
              <a:t>Joanna </a:t>
            </a:r>
            <a:r>
              <a:rPr lang="de-DE" sz="3100" b="1" cap="none" dirty="0" smtClean="0">
                <a:solidFill>
                  <a:srgbClr val="FFFF00"/>
                </a:solidFill>
                <a:effectLst>
                  <a:outerShdw blurRad="38100" dist="38100" dir="2700000" algn="tl">
                    <a:srgbClr val="000000">
                      <a:alpha val="43137"/>
                    </a:srgbClr>
                  </a:outerShdw>
                </a:effectLst>
              </a:rPr>
              <a:t>Drugan</a:t>
            </a:r>
            <a:endParaRPr lang="de-DE" sz="2300" cap="none" dirty="0" smtClean="0"/>
          </a:p>
          <a:p>
            <a:pPr lvl="1" algn="l">
              <a:lnSpc>
                <a:spcPct val="100000"/>
              </a:lnSpc>
              <a:spcBef>
                <a:spcPts val="600"/>
              </a:spcBef>
            </a:pPr>
            <a:r>
              <a:rPr lang="de-DE" sz="3100" b="1" dirty="0" smtClean="0">
                <a:solidFill>
                  <a:srgbClr val="FFFF00"/>
                </a:solidFill>
                <a:effectLst>
                  <a:outerShdw blurRad="38100" dist="38100" dir="2700000" algn="tl">
                    <a:srgbClr val="000000">
                      <a:alpha val="43137"/>
                    </a:srgbClr>
                  </a:outerShdw>
                </a:effectLst>
              </a:rPr>
              <a:t>Mikel </a:t>
            </a:r>
            <a:r>
              <a:rPr lang="de-DE" sz="3100" b="1" dirty="0" err="1" smtClean="0">
                <a:solidFill>
                  <a:srgbClr val="FFFF00"/>
                </a:solidFill>
                <a:effectLst>
                  <a:outerShdw blurRad="38100" dist="38100" dir="2700000" algn="tl">
                    <a:srgbClr val="000000">
                      <a:alpha val="43137"/>
                    </a:srgbClr>
                  </a:outerShdw>
                </a:effectLst>
              </a:rPr>
              <a:t>Forcada</a:t>
            </a:r>
            <a:endParaRPr lang="de-DE" sz="2300" dirty="0" smtClean="0"/>
          </a:p>
          <a:p>
            <a:pPr lvl="1" algn="l">
              <a:lnSpc>
                <a:spcPct val="100000"/>
              </a:lnSpc>
              <a:spcBef>
                <a:spcPts val="600"/>
              </a:spcBef>
            </a:pPr>
            <a:r>
              <a:rPr lang="de-DE" sz="3100" b="1" cap="none" dirty="0" smtClean="0">
                <a:solidFill>
                  <a:srgbClr val="FFFF00"/>
                </a:solidFill>
                <a:effectLst>
                  <a:outerShdw blurRad="38100" dist="38100" dir="2700000" algn="tl">
                    <a:srgbClr val="000000">
                      <a:alpha val="43137"/>
                    </a:srgbClr>
                  </a:outerShdw>
                </a:effectLst>
              </a:rPr>
              <a:t>Dieter Rummel</a:t>
            </a:r>
            <a:r>
              <a:rPr lang="de-DE" sz="2300" cap="none" dirty="0" smtClean="0"/>
              <a:t> </a:t>
            </a:r>
          </a:p>
          <a:p>
            <a:pPr lvl="1" algn="l">
              <a:lnSpc>
                <a:spcPct val="100000"/>
              </a:lnSpc>
              <a:spcBef>
                <a:spcPts val="600"/>
              </a:spcBef>
            </a:pPr>
            <a:r>
              <a:rPr lang="de-DE" sz="3100" b="1" cap="none" dirty="0" smtClean="0">
                <a:solidFill>
                  <a:srgbClr val="FFFF00"/>
                </a:solidFill>
                <a:effectLst>
                  <a:outerShdw blurRad="38100" dist="38100" dir="2700000" algn="tl">
                    <a:srgbClr val="000000">
                      <a:alpha val="43137"/>
                    </a:srgbClr>
                  </a:outerShdw>
                </a:effectLst>
              </a:rPr>
              <a:t>David Wood</a:t>
            </a:r>
          </a:p>
          <a:p>
            <a:pPr lvl="1" algn="l">
              <a:lnSpc>
                <a:spcPct val="100000"/>
              </a:lnSpc>
              <a:spcBef>
                <a:spcPts val="600"/>
              </a:spcBef>
            </a:pPr>
            <a:endParaRPr lang="de-DE" sz="1100" b="1" cap="none" dirty="0" smtClean="0">
              <a:solidFill>
                <a:srgbClr val="FFFF00"/>
              </a:solidFill>
              <a:effectLst>
                <a:outerShdw blurRad="38100" dist="38100" dir="2700000" algn="tl">
                  <a:srgbClr val="000000">
                    <a:alpha val="43137"/>
                  </a:srgbClr>
                </a:outerShdw>
              </a:effectLst>
            </a:endParaRPr>
          </a:p>
          <a:p>
            <a:pPr>
              <a:lnSpc>
                <a:spcPct val="100000"/>
              </a:lnSpc>
              <a:spcBef>
                <a:spcPts val="600"/>
              </a:spcBef>
            </a:pPr>
            <a:r>
              <a:rPr lang="de-DE" sz="2600" cap="none" dirty="0" smtClean="0">
                <a:effectLst>
                  <a:outerShdw blurRad="38100" dist="38100" dir="2700000" algn="tl">
                    <a:srgbClr val="000000">
                      <a:alpha val="43137"/>
                    </a:srgbClr>
                  </a:outerShdw>
                </a:effectLst>
              </a:rPr>
              <a:t>Moderator :</a:t>
            </a:r>
            <a:r>
              <a:rPr lang="de-DE" cap="none" dirty="0" smtClean="0">
                <a:effectLst>
                  <a:outerShdw blurRad="38100" dist="38100" dir="2700000" algn="tl">
                    <a:srgbClr val="000000">
                      <a:alpha val="43137"/>
                    </a:srgbClr>
                  </a:outerShdw>
                </a:effectLst>
              </a:rPr>
              <a:t> </a:t>
            </a:r>
            <a:r>
              <a:rPr lang="de-DE" cap="none" dirty="0" smtClean="0"/>
              <a:t> </a:t>
            </a:r>
            <a:r>
              <a:rPr lang="de-DE" sz="2800" b="1" cap="none" dirty="0" smtClean="0">
                <a:solidFill>
                  <a:srgbClr val="FFFF00"/>
                </a:solidFill>
                <a:effectLst>
                  <a:outerShdw blurRad="38100" dist="38100" dir="2700000" algn="tl">
                    <a:srgbClr val="000000">
                      <a:alpha val="43137"/>
                    </a:srgbClr>
                  </a:outerShdw>
                </a:effectLst>
              </a:rPr>
              <a:t>Olaf-Michael Stefanov</a:t>
            </a:r>
            <a:endParaRPr lang="en-GB" cap="none" dirty="0"/>
          </a:p>
        </p:txBody>
      </p:sp>
    </p:spTree>
    <p:extLst>
      <p:ext uri="{BB962C8B-B14F-4D97-AF65-F5344CB8AC3E}">
        <p14:creationId xmlns:p14="http://schemas.microsoft.com/office/powerpoint/2010/main" val="2756911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818984"/>
            <a:ext cx="9905998" cy="1065475"/>
          </a:xfrm>
        </p:spPr>
        <p:txBody>
          <a:bodyPr>
            <a:normAutofit fontScale="90000"/>
          </a:bodyPr>
          <a:lstStyle/>
          <a:p>
            <a:pPr algn="ctr"/>
            <a:r>
              <a:rPr lang="en-GB" cap="none" dirty="0"/>
              <a:t>Professional Translation in a </a:t>
            </a:r>
            <a:br>
              <a:rPr lang="en-GB" cap="none" dirty="0"/>
            </a:br>
            <a:r>
              <a:rPr lang="en-GB" cap="none" dirty="0"/>
              <a:t>Pre-Singularity World </a:t>
            </a:r>
          </a:p>
        </p:txBody>
      </p:sp>
      <p:sp>
        <p:nvSpPr>
          <p:cNvPr id="3" name="Content Placeholder 2"/>
          <p:cNvSpPr>
            <a:spLocks noGrp="1"/>
          </p:cNvSpPr>
          <p:nvPr>
            <p:ph idx="1"/>
          </p:nvPr>
        </p:nvSpPr>
        <p:spPr>
          <a:xfrm>
            <a:off x="1208598" y="2035534"/>
            <a:ext cx="9838813" cy="1614115"/>
          </a:xfrm>
        </p:spPr>
        <p:txBody>
          <a:bodyPr>
            <a:normAutofit fontScale="40000" lnSpcReduction="20000"/>
          </a:bodyPr>
          <a:lstStyle/>
          <a:p>
            <a:pPr marL="0" indent="0">
              <a:buNone/>
            </a:pPr>
            <a:r>
              <a:rPr lang="en-GB" sz="7200" dirty="0"/>
              <a:t>All panellists, as a pre-condition, agree to use the following definition of the Singularity proposed by </a:t>
            </a:r>
            <a:r>
              <a:rPr lang="en-GB" sz="7200" b="1" dirty="0">
                <a:solidFill>
                  <a:srgbClr val="FFFF00"/>
                </a:solidFill>
                <a:effectLst>
                  <a:outerShdw blurRad="38100" dist="38100" dir="2700000" algn="tl">
                    <a:srgbClr val="000000">
                      <a:alpha val="43137"/>
                    </a:srgbClr>
                  </a:outerShdw>
                </a:effectLst>
              </a:rPr>
              <a:t>Ray Kurzweil</a:t>
            </a:r>
            <a:r>
              <a:rPr lang="en-GB" sz="7200" dirty="0"/>
              <a:t> on his website </a:t>
            </a:r>
            <a:r>
              <a:rPr lang="en-GB" sz="6000" dirty="0"/>
              <a:t>(http://www.singularity.com/qanda.html): </a:t>
            </a:r>
            <a:endParaRPr lang="en-GB" sz="3400" dirty="0"/>
          </a:p>
          <a:p>
            <a:pPr marL="0" indent="0">
              <a:buNone/>
            </a:pPr>
            <a:endParaRPr lang="en-GB" dirty="0"/>
          </a:p>
        </p:txBody>
      </p:sp>
      <p:sp>
        <p:nvSpPr>
          <p:cNvPr id="4" name="TextBox 3"/>
          <p:cNvSpPr txBox="1"/>
          <p:nvPr/>
        </p:nvSpPr>
        <p:spPr>
          <a:xfrm>
            <a:off x="1208598" y="3649649"/>
            <a:ext cx="9838813" cy="267765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i="1" dirty="0"/>
              <a:t>So what is the </a:t>
            </a:r>
            <a:r>
              <a:rPr lang="en-US" sz="2400" b="1" i="1" dirty="0">
                <a:effectLst>
                  <a:outerShdw blurRad="38100" dist="38100" dir="2700000" algn="tl">
                    <a:srgbClr val="000000">
                      <a:alpha val="43137"/>
                    </a:srgbClr>
                  </a:outerShdw>
                </a:effectLst>
              </a:rPr>
              <a:t>Singularity</a:t>
            </a:r>
            <a:r>
              <a:rPr lang="en-US" sz="2400" i="1" dirty="0"/>
              <a:t>? … non-biological intelligence will match the range and subtlety of human intelligence..</a:t>
            </a:r>
          </a:p>
          <a:p>
            <a:r>
              <a:rPr lang="en-US" sz="2400" i="1" dirty="0"/>
              <a:t>It will then soar past it because of the continuing acceleration of information-based technologies, as well as the ability of machines to instantly share their knowledge.  </a:t>
            </a:r>
          </a:p>
          <a:p>
            <a:r>
              <a:rPr lang="en-US" sz="2400" i="1" dirty="0"/>
              <a:t>[ </a:t>
            </a:r>
            <a:r>
              <a:rPr lang="en-US" sz="2400" b="1" i="1" dirty="0">
                <a:effectLst>
                  <a:outerShdw blurRad="38100" dist="38100" dir="2700000" algn="tl">
                    <a:srgbClr val="000000">
                      <a:alpha val="43137"/>
                    </a:srgbClr>
                  </a:outerShdw>
                </a:effectLst>
              </a:rPr>
              <a:t>A Singularity Entity </a:t>
            </a:r>
            <a:r>
              <a:rPr lang="en-US" sz="2400" i="1" dirty="0"/>
              <a:t>] will have access to its own design and will be able to improve itself in an increasingly rapid redesign cycle.</a:t>
            </a:r>
          </a:p>
        </p:txBody>
      </p:sp>
    </p:spTree>
    <p:extLst>
      <p:ext uri="{BB962C8B-B14F-4D97-AF65-F5344CB8AC3E}">
        <p14:creationId xmlns:p14="http://schemas.microsoft.com/office/powerpoint/2010/main" val="4272835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19782"/>
          </a:xfrm>
        </p:spPr>
        <p:txBody>
          <a:bodyPr>
            <a:normAutofit fontScale="90000"/>
          </a:bodyPr>
          <a:lstStyle/>
          <a:p>
            <a:pPr algn="ctr"/>
            <a:r>
              <a:rPr lang="en-GB" cap="none" dirty="0"/>
              <a:t>Professional Translation in a </a:t>
            </a:r>
            <a:br>
              <a:rPr lang="en-GB" cap="none" dirty="0"/>
            </a:br>
            <a:r>
              <a:rPr lang="en-GB" cap="none" dirty="0"/>
              <a:t>Pre-Singularity World </a:t>
            </a:r>
            <a:endParaRPr lang="en-GB" dirty="0"/>
          </a:p>
        </p:txBody>
      </p:sp>
      <p:sp>
        <p:nvSpPr>
          <p:cNvPr id="3" name="Content Placeholder 2"/>
          <p:cNvSpPr>
            <a:spLocks noGrp="1"/>
          </p:cNvSpPr>
          <p:nvPr>
            <p:ph idx="1"/>
          </p:nvPr>
        </p:nvSpPr>
        <p:spPr>
          <a:xfrm>
            <a:off x="1016000" y="1638300"/>
            <a:ext cx="10031411" cy="4749800"/>
          </a:xfrm>
        </p:spPr>
        <p:txBody>
          <a:bodyPr>
            <a:normAutofit fontScale="92500" lnSpcReduction="10000"/>
          </a:bodyPr>
          <a:lstStyle/>
          <a:p>
            <a:pPr marL="0" indent="0">
              <a:buNone/>
            </a:pPr>
            <a:r>
              <a:rPr lang="en-GB" sz="2800" dirty="0"/>
              <a:t>Therefore, by definition, </a:t>
            </a:r>
            <a:r>
              <a:rPr lang="en-GB" sz="2800" u="sng" dirty="0"/>
              <a:t>if the </a:t>
            </a:r>
            <a:r>
              <a:rPr lang="en-GB" sz="2800" b="1" u="sng" dirty="0">
                <a:solidFill>
                  <a:srgbClr val="FFFF00"/>
                </a:solidFill>
                <a:effectLst>
                  <a:outerShdw blurRad="38100" dist="38100" dir="2700000" algn="tl">
                    <a:srgbClr val="000000">
                      <a:alpha val="43137"/>
                    </a:srgbClr>
                  </a:outerShdw>
                </a:effectLst>
              </a:rPr>
              <a:t>Singularity event</a:t>
            </a:r>
            <a:r>
              <a:rPr lang="en-GB" sz="2800" u="sng" dirty="0">
                <a:solidFill>
                  <a:srgbClr val="FFFF00"/>
                </a:solidFill>
                <a:effectLst>
                  <a:outerShdw blurRad="38100" dist="38100" dir="2700000" algn="tl">
                    <a:srgbClr val="000000">
                      <a:alpha val="43137"/>
                    </a:srgbClr>
                  </a:outerShdw>
                </a:effectLst>
              </a:rPr>
              <a:t> </a:t>
            </a:r>
            <a:r>
              <a:rPr lang="en-GB" sz="2800" u="sng" dirty="0"/>
              <a:t>arrives</a:t>
            </a:r>
            <a:r>
              <a:rPr lang="en-GB" sz="2800" dirty="0"/>
              <a:t>, machines will be better than humans at every intellectual task, and all human translators (and other professionals) will then be subject to replacement by highly intelligent machines, which we will call </a:t>
            </a:r>
            <a:r>
              <a:rPr lang="en-GB" sz="2800" b="1" i="1" dirty="0">
                <a:solidFill>
                  <a:srgbClr val="FFFF00"/>
                </a:solidFill>
                <a:effectLst>
                  <a:outerShdw blurRad="38100" dist="38100" dir="2700000" algn="tl">
                    <a:srgbClr val="000000">
                      <a:alpha val="43137"/>
                    </a:srgbClr>
                  </a:outerShdw>
                </a:effectLst>
              </a:rPr>
              <a:t>Singularity Entities</a:t>
            </a:r>
            <a:r>
              <a:rPr lang="en-GB" sz="2800" dirty="0"/>
              <a:t>. </a:t>
            </a:r>
          </a:p>
          <a:p>
            <a:pPr marL="0" indent="0">
              <a:buNone/>
            </a:pPr>
            <a:r>
              <a:rPr lang="en-GB" sz="2800" dirty="0"/>
              <a:t>This panel </a:t>
            </a:r>
            <a:r>
              <a:rPr lang="en-GB" sz="2800" u="sng" dirty="0"/>
              <a:t>is not about</a:t>
            </a:r>
            <a:r>
              <a:rPr lang="en-GB" sz="2800" dirty="0"/>
              <a:t> whether the Singularity will arrive in this century, or ever, but rather about </a:t>
            </a:r>
            <a:r>
              <a:rPr lang="en-GB" sz="2800" b="1" dirty="0"/>
              <a:t>professional translators in a pre-Singularity world</a:t>
            </a:r>
            <a:r>
              <a:rPr lang="en-GB" sz="2800" dirty="0"/>
              <a:t>. </a:t>
            </a:r>
          </a:p>
          <a:p>
            <a:pPr marL="0" indent="0">
              <a:buNone/>
            </a:pPr>
            <a:r>
              <a:rPr lang="en-GB" sz="2800" dirty="0"/>
              <a:t>This will allow believers and non-believers in the Singularity to discuss translation together in a constructive fashion.</a:t>
            </a:r>
          </a:p>
          <a:p>
            <a:pPr marL="0" indent="0">
              <a:buNone/>
            </a:pPr>
            <a:endParaRPr lang="en-GB" dirty="0"/>
          </a:p>
        </p:txBody>
      </p:sp>
    </p:spTree>
    <p:extLst>
      <p:ext uri="{BB962C8B-B14F-4D97-AF65-F5344CB8AC3E}">
        <p14:creationId xmlns:p14="http://schemas.microsoft.com/office/powerpoint/2010/main" val="1871682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19782"/>
          </a:xfrm>
        </p:spPr>
        <p:txBody>
          <a:bodyPr>
            <a:normAutofit fontScale="90000"/>
          </a:bodyPr>
          <a:lstStyle/>
          <a:p>
            <a:pPr algn="ctr"/>
            <a:r>
              <a:rPr lang="en-GB" cap="none" dirty="0"/>
              <a:t>Professional Translation in a </a:t>
            </a:r>
            <a:br>
              <a:rPr lang="en-GB" cap="none" dirty="0"/>
            </a:br>
            <a:r>
              <a:rPr lang="en-GB" cap="none" dirty="0"/>
              <a:t>Pre-Singularity World </a:t>
            </a:r>
            <a:endParaRPr lang="en-GB" dirty="0"/>
          </a:p>
        </p:txBody>
      </p:sp>
      <p:sp>
        <p:nvSpPr>
          <p:cNvPr id="3" name="Content Placeholder 2"/>
          <p:cNvSpPr>
            <a:spLocks noGrp="1"/>
          </p:cNvSpPr>
          <p:nvPr>
            <p:ph idx="1"/>
          </p:nvPr>
        </p:nvSpPr>
        <p:spPr>
          <a:xfrm>
            <a:off x="1016000" y="1638300"/>
            <a:ext cx="10031411" cy="4749800"/>
          </a:xfrm>
        </p:spPr>
        <p:txBody>
          <a:bodyPr>
            <a:normAutofit/>
          </a:bodyPr>
          <a:lstStyle/>
          <a:p>
            <a:pPr>
              <a:spcBef>
                <a:spcPts val="1800"/>
              </a:spcBef>
            </a:pPr>
            <a:r>
              <a:rPr lang="en-GB" sz="2800" dirty="0"/>
              <a:t>The </a:t>
            </a:r>
            <a:r>
              <a:rPr lang="en-GB" sz="2800" dirty="0">
                <a:solidFill>
                  <a:srgbClr val="FFFF00"/>
                </a:solidFill>
                <a:effectLst>
                  <a:outerShdw blurRad="38100" dist="38100" dir="2700000" algn="tl">
                    <a:srgbClr val="000000">
                      <a:alpha val="43137"/>
                    </a:srgbClr>
                  </a:outerShdw>
                </a:effectLst>
              </a:rPr>
              <a:t>question for the panel</a:t>
            </a:r>
            <a:r>
              <a:rPr lang="en-GB" sz="2800" dirty="0"/>
              <a:t>: </a:t>
            </a:r>
          </a:p>
          <a:p>
            <a:pPr lvl="1">
              <a:spcBef>
                <a:spcPts val="1800"/>
              </a:spcBef>
            </a:pPr>
            <a:r>
              <a:rPr lang="en-GB" sz="2400" dirty="0"/>
              <a:t>whether (in our pre-Singularity world) raw, i.e., unedited, machine translation (MT) will be able to handle all types of translation tasks. </a:t>
            </a:r>
          </a:p>
          <a:p>
            <a:pPr>
              <a:spcBef>
                <a:spcPts val="1800"/>
              </a:spcBef>
            </a:pPr>
            <a:r>
              <a:rPr lang="en-GB" sz="2800" dirty="0"/>
              <a:t>Right now, it is satisfactory for only a few types.</a:t>
            </a:r>
          </a:p>
          <a:p>
            <a:pPr>
              <a:spcBef>
                <a:spcPts val="1800"/>
              </a:spcBef>
            </a:pPr>
            <a:r>
              <a:rPr lang="en-GB" sz="2800" dirty="0"/>
              <a:t>As it improves, what types of translation will still need professional human translators?</a:t>
            </a:r>
          </a:p>
        </p:txBody>
      </p:sp>
    </p:spTree>
    <p:extLst>
      <p:ext uri="{BB962C8B-B14F-4D97-AF65-F5344CB8AC3E}">
        <p14:creationId xmlns:p14="http://schemas.microsoft.com/office/powerpoint/2010/main" val="2675485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19782"/>
          </a:xfrm>
        </p:spPr>
        <p:txBody>
          <a:bodyPr>
            <a:normAutofit fontScale="90000"/>
          </a:bodyPr>
          <a:lstStyle/>
          <a:p>
            <a:pPr algn="ctr"/>
            <a:r>
              <a:rPr lang="en-GB" cap="none" dirty="0"/>
              <a:t>Professional Translation in a </a:t>
            </a:r>
            <a:br>
              <a:rPr lang="en-GB" cap="none" dirty="0"/>
            </a:br>
            <a:r>
              <a:rPr lang="en-GB" cap="none" dirty="0"/>
              <a:t>Pre-Singularity World </a:t>
            </a:r>
            <a:endParaRPr lang="en-GB" dirty="0"/>
          </a:p>
        </p:txBody>
      </p:sp>
      <p:sp>
        <p:nvSpPr>
          <p:cNvPr id="3" name="Content Placeholder 2"/>
          <p:cNvSpPr>
            <a:spLocks noGrp="1"/>
          </p:cNvSpPr>
          <p:nvPr>
            <p:ph idx="1"/>
          </p:nvPr>
        </p:nvSpPr>
        <p:spPr>
          <a:xfrm>
            <a:off x="1016000" y="1638300"/>
            <a:ext cx="10031411" cy="4749800"/>
          </a:xfrm>
        </p:spPr>
        <p:txBody>
          <a:bodyPr>
            <a:normAutofit/>
          </a:bodyPr>
          <a:lstStyle/>
          <a:p>
            <a:pPr>
              <a:spcBef>
                <a:spcPts val="1800"/>
              </a:spcBef>
            </a:pPr>
            <a:r>
              <a:rPr lang="en-GB" sz="2800" dirty="0"/>
              <a:t>To make the discussion as concrete as feasible, translation tasks will be described through structured translation specifications, based on the translation parameters found in section 8 of the ASTM translation standard and available at </a:t>
            </a:r>
            <a:r>
              <a:rPr lang="en-GB" sz="2800" b="1" dirty="0">
                <a:solidFill>
                  <a:srgbClr val="FFFF00"/>
                </a:solidFill>
                <a:effectLst>
                  <a:outerShdw blurRad="38100" dist="38100" dir="2700000" algn="tl">
                    <a:srgbClr val="000000">
                      <a:alpha val="43137"/>
                    </a:srgbClr>
                  </a:outerShdw>
                </a:effectLst>
                <a:hlinkClick r:id="rId2"/>
              </a:rPr>
              <a:t>http://www.tranquality.info/specs/</a:t>
            </a:r>
            <a:r>
              <a:rPr lang="en-GB" sz="2800" b="1" dirty="0">
                <a:solidFill>
                  <a:srgbClr val="FFFF00"/>
                </a:solidFill>
                <a:effectLst>
                  <a:outerShdw blurRad="38100" dist="38100" dir="2700000" algn="tl">
                    <a:srgbClr val="000000">
                      <a:alpha val="43137"/>
                    </a:srgbClr>
                  </a:outerShdw>
                </a:effectLst>
              </a:rPr>
              <a:t>  </a:t>
            </a:r>
            <a:r>
              <a:rPr lang="en-GB" sz="2800" dirty="0"/>
              <a:t>.</a:t>
            </a:r>
          </a:p>
          <a:p>
            <a:pPr>
              <a:spcBef>
                <a:spcPts val="1800"/>
              </a:spcBef>
            </a:pPr>
            <a:r>
              <a:rPr lang="en-GB" sz="2800" dirty="0"/>
              <a:t>In the 2014 version of the ASTM translation standard, parameters are grouped by product (i.e. what kind of work product is required, process, and other (e.g. </a:t>
            </a:r>
            <a:r>
              <a:rPr lang="en-GB" sz="2800"/>
              <a:t>deadline)</a:t>
            </a:r>
            <a:endParaRPr lang="en-GB" sz="2800" dirty="0"/>
          </a:p>
        </p:txBody>
      </p:sp>
    </p:spTree>
    <p:extLst>
      <p:ext uri="{BB962C8B-B14F-4D97-AF65-F5344CB8AC3E}">
        <p14:creationId xmlns:p14="http://schemas.microsoft.com/office/powerpoint/2010/main" val="1023604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19782"/>
          </a:xfrm>
        </p:spPr>
        <p:txBody>
          <a:bodyPr>
            <a:normAutofit fontScale="90000"/>
          </a:bodyPr>
          <a:lstStyle/>
          <a:p>
            <a:pPr algn="ctr"/>
            <a:r>
              <a:rPr lang="en-GB" cap="none" dirty="0"/>
              <a:t>Professional Translation in a </a:t>
            </a:r>
            <a:br>
              <a:rPr lang="en-GB" cap="none" dirty="0"/>
            </a:br>
            <a:r>
              <a:rPr lang="en-GB" cap="none" dirty="0"/>
              <a:t>Pre-Singularity World </a:t>
            </a:r>
            <a:endParaRPr lang="en-GB" dirty="0"/>
          </a:p>
        </p:txBody>
      </p:sp>
      <p:sp>
        <p:nvSpPr>
          <p:cNvPr id="3" name="Content Placeholder 2"/>
          <p:cNvSpPr>
            <a:spLocks noGrp="1"/>
          </p:cNvSpPr>
          <p:nvPr>
            <p:ph idx="1"/>
          </p:nvPr>
        </p:nvSpPr>
        <p:spPr>
          <a:xfrm>
            <a:off x="1016000" y="1638300"/>
            <a:ext cx="10031411" cy="4749800"/>
          </a:xfrm>
        </p:spPr>
        <p:txBody>
          <a:bodyPr>
            <a:normAutofit/>
          </a:bodyPr>
          <a:lstStyle/>
          <a:p>
            <a:r>
              <a:rPr lang="en-US" sz="2800" dirty="0"/>
              <a:t>It is well known that machine translation does better with some language combinations than others. </a:t>
            </a:r>
          </a:p>
          <a:p>
            <a:r>
              <a:rPr lang="en-US" sz="2800" dirty="0"/>
              <a:t>But … often left out of discussions comparing human and machine translation are 2 other factors taken into account in the ASTM standard:</a:t>
            </a:r>
          </a:p>
          <a:p>
            <a:pPr lvl="1"/>
            <a:r>
              <a:rPr lang="en-US" sz="2800" dirty="0"/>
              <a:t>the wide variety of types of source content and </a:t>
            </a:r>
          </a:p>
          <a:p>
            <a:pPr lvl="1"/>
            <a:r>
              <a:rPr lang="en-US" sz="2800" dirty="0"/>
              <a:t>the huge differences in translation requirements for translation activities.</a:t>
            </a:r>
            <a:endParaRPr lang="en-GB" sz="2800" dirty="0"/>
          </a:p>
        </p:txBody>
      </p:sp>
    </p:spTree>
    <p:extLst>
      <p:ext uri="{BB962C8B-B14F-4D97-AF65-F5344CB8AC3E}">
        <p14:creationId xmlns:p14="http://schemas.microsoft.com/office/powerpoint/2010/main" val="3769451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19782"/>
          </a:xfrm>
        </p:spPr>
        <p:txBody>
          <a:bodyPr>
            <a:normAutofit fontScale="90000"/>
          </a:bodyPr>
          <a:lstStyle/>
          <a:p>
            <a:pPr algn="ctr"/>
            <a:r>
              <a:rPr lang="en-GB" cap="none" dirty="0"/>
              <a:t>Professional Translation in a </a:t>
            </a:r>
            <a:br>
              <a:rPr lang="en-GB" cap="none" dirty="0"/>
            </a:br>
            <a:r>
              <a:rPr lang="en-GB" cap="none" dirty="0"/>
              <a:t>Pre-Singularity World </a:t>
            </a:r>
            <a:endParaRPr lang="en-GB" dirty="0"/>
          </a:p>
        </p:txBody>
      </p:sp>
      <p:sp>
        <p:nvSpPr>
          <p:cNvPr id="3" name="Content Placeholder 2"/>
          <p:cNvSpPr>
            <a:spLocks noGrp="1"/>
          </p:cNvSpPr>
          <p:nvPr>
            <p:ph idx="1"/>
          </p:nvPr>
        </p:nvSpPr>
        <p:spPr>
          <a:xfrm>
            <a:off x="1016000" y="1638300"/>
            <a:ext cx="10031411" cy="4749800"/>
          </a:xfrm>
        </p:spPr>
        <p:txBody>
          <a:bodyPr>
            <a:normAutofit fontScale="70000" lnSpcReduction="20000"/>
          </a:bodyPr>
          <a:lstStyle/>
          <a:p>
            <a:r>
              <a:rPr lang="en-US" sz="2800" dirty="0"/>
              <a:t>Translating </a:t>
            </a:r>
            <a:r>
              <a:rPr lang="en-US" sz="2800" b="1" dirty="0">
                <a:effectLst>
                  <a:outerShdw blurRad="38100" dist="38100" dir="2700000" algn="tl">
                    <a:srgbClr val="000000">
                      <a:alpha val="43137"/>
                    </a:srgbClr>
                  </a:outerShdw>
                </a:effectLst>
              </a:rPr>
              <a:t>a piece of legislation </a:t>
            </a:r>
            <a:r>
              <a:rPr lang="en-US" sz="2800" dirty="0"/>
              <a:t>that must for years to come have equal force in courts in source and target-language versions </a:t>
            </a:r>
          </a:p>
          <a:p>
            <a:pPr marL="0" indent="0">
              <a:buNone/>
            </a:pPr>
            <a:r>
              <a:rPr lang="en-US" sz="2800" dirty="0"/>
              <a:t>is very different from </a:t>
            </a:r>
          </a:p>
          <a:p>
            <a:r>
              <a:rPr lang="en-US" sz="2800" dirty="0"/>
              <a:t>translating </a:t>
            </a:r>
            <a:r>
              <a:rPr lang="en-US" sz="2800" b="1" dirty="0">
                <a:effectLst>
                  <a:outerShdw blurRad="38100" dist="38100" dir="2700000" algn="tl">
                    <a:srgbClr val="000000">
                      <a:alpha val="43137"/>
                    </a:srgbClr>
                  </a:outerShdw>
                </a:effectLst>
              </a:rPr>
              <a:t>a tech support article </a:t>
            </a:r>
            <a:r>
              <a:rPr lang="en-US" sz="2800" dirty="0"/>
              <a:t>that might become obsolete within a few days and is designed to reduce but not eliminate support calls and thus need not be perfectly accurate or readable. </a:t>
            </a:r>
          </a:p>
          <a:p>
            <a:r>
              <a:rPr lang="en-US" sz="2800" b="1" dirty="0">
                <a:effectLst>
                  <a:outerShdw blurRad="38100" dist="38100" dir="2700000" algn="tl">
                    <a:srgbClr val="000000">
                      <a:alpha val="43137"/>
                    </a:srgbClr>
                  </a:outerShdw>
                </a:effectLst>
              </a:rPr>
              <a:t>Legal translation </a:t>
            </a:r>
            <a:r>
              <a:rPr lang="en-US" sz="2800" dirty="0"/>
              <a:t>is one example of high-end translation, as is </a:t>
            </a:r>
          </a:p>
          <a:p>
            <a:r>
              <a:rPr lang="en-US" sz="2800" b="1" dirty="0">
                <a:effectLst>
                  <a:outerShdw blurRad="38100" dist="38100" dir="2700000" algn="tl">
                    <a:srgbClr val="000000">
                      <a:alpha val="43137"/>
                    </a:srgbClr>
                  </a:outerShdw>
                </a:effectLst>
              </a:rPr>
              <a:t>translation for marketing</a:t>
            </a:r>
            <a:r>
              <a:rPr lang="en-US" sz="2800" dirty="0"/>
              <a:t> purposes. Translation of marketing materials intended to generate sales (an example of what is sometimes called ‘</a:t>
            </a:r>
            <a:r>
              <a:rPr lang="en-US" sz="2800" dirty="0" err="1"/>
              <a:t>transcreation</a:t>
            </a:r>
            <a:r>
              <a:rPr lang="en-US" sz="2800" dirty="0"/>
              <a:t>”) </a:t>
            </a:r>
          </a:p>
          <a:p>
            <a:pPr marL="0" indent="0">
              <a:buNone/>
            </a:pPr>
            <a:r>
              <a:rPr lang="en-US" sz="2800" dirty="0"/>
              <a:t>is very different from </a:t>
            </a:r>
          </a:p>
          <a:p>
            <a:r>
              <a:rPr lang="en-US" sz="2800" b="1" dirty="0">
                <a:effectLst>
                  <a:outerShdw blurRad="38100" dist="38100" dir="2700000" algn="tl">
                    <a:srgbClr val="000000">
                      <a:alpha val="43137"/>
                    </a:srgbClr>
                  </a:outerShdw>
                </a:effectLst>
              </a:rPr>
              <a:t>localization of an online transaction system </a:t>
            </a:r>
            <a:r>
              <a:rPr lang="en-US" sz="2800" dirty="0"/>
              <a:t>between mutually familiar commercial partners that will not be used by the public.</a:t>
            </a:r>
            <a:endParaRPr lang="en-GB" sz="2800" dirty="0"/>
          </a:p>
        </p:txBody>
      </p:sp>
    </p:spTree>
    <p:extLst>
      <p:ext uri="{BB962C8B-B14F-4D97-AF65-F5344CB8AC3E}">
        <p14:creationId xmlns:p14="http://schemas.microsoft.com/office/powerpoint/2010/main" val="1742846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7739" y="161318"/>
            <a:ext cx="9905998" cy="1019782"/>
          </a:xfrm>
        </p:spPr>
        <p:txBody>
          <a:bodyPr>
            <a:normAutofit fontScale="90000"/>
          </a:bodyPr>
          <a:lstStyle/>
          <a:p>
            <a:pPr algn="ctr"/>
            <a:r>
              <a:rPr lang="en-GB" cap="none" dirty="0"/>
              <a:t>Professional Translation in a </a:t>
            </a:r>
            <a:br>
              <a:rPr lang="en-GB" cap="none" dirty="0"/>
            </a:br>
            <a:r>
              <a:rPr lang="en-GB" cap="none" dirty="0"/>
              <a:t>Pre-Singularity World </a:t>
            </a:r>
            <a:endParaRPr lang="en-GB" dirty="0"/>
          </a:p>
        </p:txBody>
      </p:sp>
      <p:sp>
        <p:nvSpPr>
          <p:cNvPr id="3" name="Content Placeholder 2"/>
          <p:cNvSpPr>
            <a:spLocks noGrp="1"/>
          </p:cNvSpPr>
          <p:nvPr>
            <p:ph idx="1"/>
          </p:nvPr>
        </p:nvSpPr>
        <p:spPr>
          <a:xfrm>
            <a:off x="812800" y="1549400"/>
            <a:ext cx="10031411" cy="4749800"/>
          </a:xfrm>
        </p:spPr>
        <p:txBody>
          <a:bodyPr>
            <a:normAutofit fontScale="62500" lnSpcReduction="20000"/>
          </a:bodyPr>
          <a:lstStyle/>
          <a:p>
            <a:r>
              <a:rPr lang="en-US" sz="2800" dirty="0"/>
              <a:t>If a panelist answers "</a:t>
            </a:r>
            <a:r>
              <a:rPr lang="en-US" sz="2800" b="1" dirty="0">
                <a:solidFill>
                  <a:srgbClr val="FFFF00"/>
                </a:solidFill>
                <a:effectLst>
                  <a:outerShdw blurRad="38100" dist="38100" dir="2700000" algn="tl">
                    <a:srgbClr val="000000">
                      <a:alpha val="43137"/>
                    </a:srgbClr>
                  </a:outerShdw>
                </a:effectLst>
              </a:rPr>
              <a:t>yes</a:t>
            </a:r>
            <a:r>
              <a:rPr lang="en-US" sz="2800" dirty="0"/>
              <a:t>" (all translators will be replaced before the Singularity) then s/he will be expected to explain why all types of translation requirements can be met by machines that lack the intellectual power of a Singularity Entity.</a:t>
            </a:r>
            <a:endParaRPr lang="en-GB" sz="2800" dirty="0"/>
          </a:p>
          <a:p>
            <a:r>
              <a:rPr lang="en-US" sz="2800" dirty="0"/>
              <a:t>If a panelist answers "</a:t>
            </a:r>
            <a:r>
              <a:rPr lang="en-US" sz="2800" b="1" dirty="0">
                <a:solidFill>
                  <a:srgbClr val="FFFF00"/>
                </a:solidFill>
                <a:effectLst>
                  <a:outerShdw blurRad="38100" dist="38100" dir="2700000" algn="tl">
                    <a:srgbClr val="000000">
                      <a:alpha val="43137"/>
                    </a:srgbClr>
                  </a:outerShdw>
                </a:effectLst>
              </a:rPr>
              <a:t>no</a:t>
            </a:r>
            <a:r>
              <a:rPr lang="en-US" sz="2800" dirty="0"/>
              <a:t>" (translators will not all be replaced before the Singularity) then s/he will be expected to point out types of translation requirements that will still require the services of professional human translators.</a:t>
            </a:r>
            <a:endParaRPr lang="en-GB" sz="2800" dirty="0"/>
          </a:p>
          <a:p>
            <a:r>
              <a:rPr lang="en-US" sz="2800" dirty="0"/>
              <a:t>The panel will last 2 hours and consist of 3 phases:</a:t>
            </a:r>
            <a:endParaRPr lang="en-GB" sz="2800" dirty="0"/>
          </a:p>
          <a:p>
            <a:pPr marL="514350" indent="-514350">
              <a:buFont typeface="+mj-lt"/>
              <a:buAutoNum type="arabicPeriod"/>
            </a:pPr>
            <a:r>
              <a:rPr lang="en-US" sz="3200" dirty="0"/>
              <a:t>Each panelist will have 5-8 minutes to establish his or her position</a:t>
            </a:r>
            <a:r>
              <a:rPr lang="en-US" sz="2800" dirty="0"/>
              <a:t> (40 minutes); </a:t>
            </a:r>
          </a:p>
          <a:p>
            <a:pPr marL="514350" indent="-514350">
              <a:buFont typeface="+mj-lt"/>
              <a:buAutoNum type="arabicPeriod"/>
            </a:pPr>
            <a:r>
              <a:rPr lang="en-US" sz="3200" dirty="0" smtClean="0"/>
              <a:t>The panelists will debate among themselves and take questions from and respond to the audience</a:t>
            </a:r>
            <a:r>
              <a:rPr lang="en-US" sz="2800" dirty="0" smtClean="0"/>
              <a:t> for </a:t>
            </a:r>
            <a:r>
              <a:rPr lang="en-US" sz="2800" dirty="0"/>
              <a:t>about 50 minutes;</a:t>
            </a:r>
            <a:endParaRPr lang="en-GB" sz="2800" dirty="0"/>
          </a:p>
          <a:p>
            <a:pPr marL="514350" indent="-514350">
              <a:buFont typeface="+mj-lt"/>
              <a:buAutoNum type="arabicPeriod"/>
            </a:pPr>
            <a:r>
              <a:rPr lang="en-US" sz="3200" dirty="0"/>
              <a:t>Each panelist will have </a:t>
            </a:r>
            <a:r>
              <a:rPr lang="en-US" sz="3200" dirty="0" smtClean="0"/>
              <a:t>3-4 </a:t>
            </a:r>
            <a:r>
              <a:rPr lang="en-US" sz="3200" dirty="0"/>
              <a:t>minutes to sum up her or his position</a:t>
            </a:r>
            <a:r>
              <a:rPr lang="en-US" sz="2800" dirty="0"/>
              <a:t> towards the end (20 minutes)</a:t>
            </a:r>
          </a:p>
          <a:p>
            <a:r>
              <a:rPr lang="en-US" sz="2800" dirty="0"/>
              <a:t>The other 10 minutes will be required to open and close the panel, and between phases.</a:t>
            </a:r>
            <a:endParaRPr lang="en-GB" sz="2800" dirty="0"/>
          </a:p>
        </p:txBody>
      </p:sp>
    </p:spTree>
    <p:extLst>
      <p:ext uri="{BB962C8B-B14F-4D97-AF65-F5344CB8AC3E}">
        <p14:creationId xmlns:p14="http://schemas.microsoft.com/office/powerpoint/2010/main" val="3368270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353" y="618518"/>
            <a:ext cx="9905998" cy="1114589"/>
          </a:xfrm>
        </p:spPr>
        <p:txBody>
          <a:bodyPr/>
          <a:lstStyle/>
          <a:p>
            <a:pPr algn="ctr"/>
            <a:r>
              <a:rPr lang="en-GB" cap="none" dirty="0"/>
              <a:t>Professional Translation in a </a:t>
            </a:r>
            <a:br>
              <a:rPr lang="en-GB" cap="none" dirty="0"/>
            </a:br>
            <a:r>
              <a:rPr lang="en-GB" cap="none" dirty="0"/>
              <a:t>Pre-Singularity World </a:t>
            </a:r>
            <a:endParaRPr lang="en-GB" dirty="0"/>
          </a:p>
        </p:txBody>
      </p:sp>
      <p:sp>
        <p:nvSpPr>
          <p:cNvPr id="3" name="Content Placeholder 2"/>
          <p:cNvSpPr>
            <a:spLocks noGrp="1"/>
          </p:cNvSpPr>
          <p:nvPr>
            <p:ph idx="1"/>
          </p:nvPr>
        </p:nvSpPr>
        <p:spPr>
          <a:xfrm>
            <a:off x="1056353" y="2217589"/>
            <a:ext cx="9289128" cy="3541714"/>
          </a:xfrm>
        </p:spPr>
        <p:txBody>
          <a:bodyPr/>
          <a:lstStyle/>
          <a:p>
            <a:pPr marL="0" indent="0">
              <a:buNone/>
            </a:pPr>
            <a:r>
              <a:rPr lang="en-US" dirty="0"/>
              <a:t>Alec Ross, in a January 2016 article in the Wall Street Journal, seems to take a “yes” position: </a:t>
            </a:r>
          </a:p>
          <a:p>
            <a:pPr marL="457200" lvl="1" indent="0">
              <a:buNone/>
            </a:pPr>
            <a:r>
              <a:rPr lang="en-US" sz="2800" i="1" dirty="0"/>
              <a:t>“Machine translation ... still falls short in accuracy, functionality and delivery. That won't be the case for long [less than ten years].“</a:t>
            </a:r>
            <a:endParaRPr lang="en-GB" sz="2800" i="1" dirty="0"/>
          </a:p>
          <a:p>
            <a:endParaRPr lang="en-GB" dirty="0"/>
          </a:p>
        </p:txBody>
      </p:sp>
    </p:spTree>
    <p:extLst>
      <p:ext uri="{BB962C8B-B14F-4D97-AF65-F5344CB8AC3E}">
        <p14:creationId xmlns:p14="http://schemas.microsoft.com/office/powerpoint/2010/main" val="1967974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539" y="320807"/>
            <a:ext cx="9905998" cy="1019782"/>
          </a:xfrm>
        </p:spPr>
        <p:txBody>
          <a:bodyPr>
            <a:normAutofit fontScale="90000"/>
          </a:bodyPr>
          <a:lstStyle/>
          <a:p>
            <a:pPr algn="ctr"/>
            <a:r>
              <a:rPr lang="en-GB" cap="none" dirty="0"/>
              <a:t>Professional Translation in a </a:t>
            </a:r>
            <a:br>
              <a:rPr lang="en-GB" cap="none" dirty="0"/>
            </a:br>
            <a:r>
              <a:rPr lang="en-GB" cap="none" dirty="0"/>
              <a:t>Pre-Singularity World </a:t>
            </a:r>
            <a:endParaRPr lang="en-GB" dirty="0"/>
          </a:p>
        </p:txBody>
      </p:sp>
      <p:sp>
        <p:nvSpPr>
          <p:cNvPr id="3" name="Content Placeholder 2"/>
          <p:cNvSpPr>
            <a:spLocks noGrp="1"/>
          </p:cNvSpPr>
          <p:nvPr>
            <p:ph idx="1"/>
          </p:nvPr>
        </p:nvSpPr>
        <p:spPr>
          <a:xfrm>
            <a:off x="1249916" y="1627667"/>
            <a:ext cx="9169991" cy="4749800"/>
          </a:xfrm>
        </p:spPr>
        <p:txBody>
          <a:bodyPr>
            <a:normAutofit fontScale="92500" lnSpcReduction="10000"/>
          </a:bodyPr>
          <a:lstStyle/>
          <a:p>
            <a:pPr marL="0" indent="0">
              <a:spcBef>
                <a:spcPts val="1800"/>
              </a:spcBef>
              <a:buNone/>
            </a:pPr>
            <a:r>
              <a:rPr lang="en-GB" sz="2800" b="1" dirty="0" smtClean="0">
                <a:solidFill>
                  <a:srgbClr val="FFFF00"/>
                </a:solidFill>
                <a:effectLst>
                  <a:outerShdw blurRad="38100" dist="38100" dir="2700000" algn="tl">
                    <a:srgbClr val="000000">
                      <a:alpha val="43137"/>
                    </a:srgbClr>
                  </a:outerShdw>
                </a:effectLst>
              </a:rPr>
              <a:t>Alan Melby </a:t>
            </a:r>
            <a:r>
              <a:rPr lang="en-GB" sz="2800" dirty="0" smtClean="0"/>
              <a:t>the panel organizer, posited that his position will be “no” and his arguments can be summarized as follows:</a:t>
            </a:r>
          </a:p>
          <a:p>
            <a:pPr marL="0" indent="0">
              <a:spcBef>
                <a:spcPts val="1800"/>
              </a:spcBef>
              <a:buNone/>
            </a:pPr>
            <a:r>
              <a:rPr lang="en-GB" sz="2800" dirty="0" smtClean="0"/>
              <a:t>Translation tasks that will not be performed by machines before the Singularity involve: </a:t>
            </a:r>
          </a:p>
          <a:p>
            <a:pPr lvl="1">
              <a:spcBef>
                <a:spcPts val="1800"/>
              </a:spcBef>
              <a:buFontTx/>
              <a:buChar char="-"/>
            </a:pPr>
            <a:r>
              <a:rPr lang="en-GB" sz="2800" dirty="0" smtClean="0"/>
              <a:t>Dynamic general language</a:t>
            </a:r>
          </a:p>
          <a:p>
            <a:pPr lvl="1">
              <a:spcBef>
                <a:spcPts val="1800"/>
              </a:spcBef>
              <a:buFontTx/>
              <a:buChar char="-"/>
            </a:pPr>
            <a:r>
              <a:rPr lang="en-GB" sz="2800" dirty="0" smtClean="0"/>
              <a:t>Connected cultures, and </a:t>
            </a:r>
          </a:p>
          <a:p>
            <a:pPr lvl="1">
              <a:spcBef>
                <a:spcPts val="1800"/>
              </a:spcBef>
              <a:buFontTx/>
              <a:buChar char="-"/>
            </a:pPr>
            <a:r>
              <a:rPr lang="en-GB" sz="2800" dirty="0" smtClean="0"/>
              <a:t>using “agency” (i.e. free will) to go beyond text (i.e. aspects of language beyond words)</a:t>
            </a:r>
            <a:endParaRPr lang="en-GB" sz="2800" dirty="0"/>
          </a:p>
        </p:txBody>
      </p:sp>
    </p:spTree>
    <p:extLst>
      <p:ext uri="{BB962C8B-B14F-4D97-AF65-F5344CB8AC3E}">
        <p14:creationId xmlns:p14="http://schemas.microsoft.com/office/powerpoint/2010/main" val="2182626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5920" y="1"/>
            <a:ext cx="9776079" cy="1511300"/>
          </a:xfrm>
        </p:spPr>
        <p:txBody>
          <a:bodyPr>
            <a:normAutofit/>
          </a:bodyPr>
          <a:lstStyle/>
          <a:p>
            <a:pPr algn="ctr"/>
            <a:r>
              <a:rPr lang="en-GB" sz="3400" cap="none" dirty="0">
                <a:effectLst>
                  <a:outerShdw blurRad="38100" dist="38100" dir="2700000" algn="tl">
                    <a:srgbClr val="000000">
                      <a:alpha val="43137"/>
                    </a:srgbClr>
                  </a:outerShdw>
                </a:effectLst>
              </a:rPr>
              <a:t>Professional Translation In a Pre-singularity World</a:t>
            </a:r>
            <a:r>
              <a:rPr lang="en-GB" cap="none" dirty="0"/>
              <a:t/>
            </a:r>
            <a:br>
              <a:rPr lang="en-GB" cap="none" dirty="0"/>
            </a:br>
            <a:r>
              <a:rPr lang="en-GB" b="1" cap="none" dirty="0">
                <a:solidFill>
                  <a:srgbClr val="FFFF00"/>
                </a:solidFill>
                <a:effectLst>
                  <a:outerShdw blurRad="38100" dist="38100" dir="2700000" algn="tl">
                    <a:srgbClr val="000000">
                      <a:alpha val="43137"/>
                    </a:srgbClr>
                  </a:outerShdw>
                </a:effectLst>
              </a:rPr>
              <a:t>Panel Composition</a:t>
            </a:r>
          </a:p>
        </p:txBody>
      </p:sp>
      <p:sp>
        <p:nvSpPr>
          <p:cNvPr id="3" name="Subtitle 2"/>
          <p:cNvSpPr>
            <a:spLocks noGrp="1"/>
          </p:cNvSpPr>
          <p:nvPr>
            <p:ph type="subTitle" idx="1"/>
          </p:nvPr>
        </p:nvSpPr>
        <p:spPr>
          <a:xfrm>
            <a:off x="1876424" y="1511301"/>
            <a:ext cx="9604376" cy="4889500"/>
          </a:xfrm>
        </p:spPr>
        <p:txBody>
          <a:bodyPr>
            <a:normAutofit/>
          </a:bodyPr>
          <a:lstStyle/>
          <a:p>
            <a:pPr>
              <a:spcBef>
                <a:spcPts val="0"/>
              </a:spcBef>
            </a:pPr>
            <a:r>
              <a:rPr lang="en-US" sz="2900" b="1" cap="none" dirty="0">
                <a:solidFill>
                  <a:srgbClr val="FFC000"/>
                </a:solidFill>
                <a:effectLst>
                  <a:outerShdw blurRad="38100" dist="38100" dir="2700000" algn="tl">
                    <a:srgbClr val="000000">
                      <a:alpha val="43137"/>
                    </a:srgbClr>
                  </a:outerShdw>
                </a:effectLst>
              </a:rPr>
              <a:t>The objective</a:t>
            </a:r>
            <a:r>
              <a:rPr lang="en-US" sz="2900" cap="none" dirty="0">
                <a:solidFill>
                  <a:schemeClr val="tx1"/>
                </a:solidFill>
                <a:effectLst>
                  <a:outerShdw blurRad="38100" dist="38100" dir="2700000" algn="tl">
                    <a:srgbClr val="000000">
                      <a:alpha val="43137"/>
                    </a:srgbClr>
                  </a:outerShdw>
                </a:effectLst>
              </a:rPr>
              <a:t>: </a:t>
            </a:r>
            <a:r>
              <a:rPr lang="en-US" sz="2900" cap="none" dirty="0" smtClean="0">
                <a:solidFill>
                  <a:schemeClr val="tx1"/>
                </a:solidFill>
                <a:effectLst>
                  <a:outerShdw blurRad="38100" dist="38100" dir="2700000" algn="tl">
                    <a:srgbClr val="000000">
                      <a:alpha val="43137"/>
                    </a:srgbClr>
                  </a:outerShdw>
                </a:effectLst>
              </a:rPr>
              <a:t>include </a:t>
            </a:r>
            <a:r>
              <a:rPr lang="en-US" sz="2900" cap="none" dirty="0">
                <a:solidFill>
                  <a:schemeClr val="tx1"/>
                </a:solidFill>
                <a:effectLst>
                  <a:outerShdw blurRad="38100" dist="38100" dir="2700000" algn="tl">
                    <a:srgbClr val="000000">
                      <a:alpha val="43137"/>
                    </a:srgbClr>
                  </a:outerShdw>
                </a:effectLst>
              </a:rPr>
              <a:t>someone from each of the following communities:</a:t>
            </a:r>
            <a:endParaRPr lang="en-GB" sz="2900" cap="none" dirty="0">
              <a:solidFill>
                <a:schemeClr val="tx1"/>
              </a:solidFill>
              <a:effectLst>
                <a:outerShdw blurRad="38100" dist="38100" dir="2700000" algn="tl">
                  <a:srgbClr val="000000">
                    <a:alpha val="43137"/>
                  </a:srgbClr>
                </a:outerShdw>
              </a:effectLst>
            </a:endParaRPr>
          </a:p>
          <a:p>
            <a:pPr marL="457200" indent="-457200">
              <a:spcBef>
                <a:spcPts val="0"/>
              </a:spcBef>
              <a:buFontTx/>
              <a:buChar char="-"/>
            </a:pPr>
            <a:r>
              <a:rPr lang="en-US" sz="2900" cap="none" dirty="0">
                <a:solidFill>
                  <a:schemeClr val="tx1"/>
                </a:solidFill>
              </a:rPr>
              <a:t>The </a:t>
            </a:r>
            <a:r>
              <a:rPr lang="en-US" sz="2900" b="1" cap="none" dirty="0">
                <a:solidFill>
                  <a:schemeClr val="tx1"/>
                </a:solidFill>
                <a:effectLst>
                  <a:outerShdw blurRad="38100" dist="38100" dir="2700000" algn="tl">
                    <a:srgbClr val="000000">
                      <a:alpha val="43137"/>
                    </a:srgbClr>
                  </a:outerShdw>
                </a:effectLst>
              </a:rPr>
              <a:t>singularity community </a:t>
            </a:r>
            <a:r>
              <a:rPr lang="en-US" sz="2900" cap="none" dirty="0">
                <a:solidFill>
                  <a:schemeClr val="tx1"/>
                </a:solidFill>
              </a:rPr>
              <a:t>(someone who firmly believe in Kurzweil's vision of the future)</a:t>
            </a:r>
            <a:endParaRPr lang="en-GB" sz="2900" cap="none" dirty="0">
              <a:solidFill>
                <a:schemeClr val="tx1"/>
              </a:solidFill>
            </a:endParaRPr>
          </a:p>
          <a:p>
            <a:pPr marL="457200" indent="-457200">
              <a:spcBef>
                <a:spcPts val="0"/>
              </a:spcBef>
              <a:buFontTx/>
              <a:buChar char="-"/>
            </a:pPr>
            <a:r>
              <a:rPr lang="en-US" sz="2900" cap="none" dirty="0">
                <a:solidFill>
                  <a:schemeClr val="tx1"/>
                </a:solidFill>
              </a:rPr>
              <a:t>The </a:t>
            </a:r>
            <a:r>
              <a:rPr lang="en-US" sz="2900" b="1" cap="none" dirty="0">
                <a:solidFill>
                  <a:schemeClr val="tx1"/>
                </a:solidFill>
                <a:effectLst>
                  <a:outerShdw blurRad="38100" dist="38100" dir="2700000" algn="tl">
                    <a:srgbClr val="000000">
                      <a:alpha val="43137"/>
                    </a:srgbClr>
                  </a:outerShdw>
                </a:effectLst>
              </a:rPr>
              <a:t>machine translation developer </a:t>
            </a:r>
            <a:r>
              <a:rPr lang="en-US" sz="2900" cap="none" dirty="0">
                <a:solidFill>
                  <a:schemeClr val="tx1"/>
                </a:solidFill>
              </a:rPr>
              <a:t>community </a:t>
            </a:r>
          </a:p>
          <a:p>
            <a:pPr marL="457200" indent="-457200">
              <a:spcBef>
                <a:spcPts val="0"/>
              </a:spcBef>
              <a:buFontTx/>
              <a:buChar char="-"/>
            </a:pPr>
            <a:r>
              <a:rPr lang="en-US" sz="2900" cap="none" dirty="0">
                <a:solidFill>
                  <a:schemeClr val="tx1"/>
                </a:solidFill>
              </a:rPr>
              <a:t>The </a:t>
            </a:r>
            <a:r>
              <a:rPr lang="en-US" sz="2900" b="1" cap="none" dirty="0">
                <a:solidFill>
                  <a:schemeClr val="tx1"/>
                </a:solidFill>
                <a:effectLst>
                  <a:outerShdw blurRad="38100" dist="38100" dir="2700000" algn="tl">
                    <a:srgbClr val="000000">
                      <a:alpha val="43137"/>
                    </a:srgbClr>
                  </a:outerShdw>
                </a:effectLst>
              </a:rPr>
              <a:t>translation industry </a:t>
            </a:r>
            <a:r>
              <a:rPr lang="en-US" sz="2900" cap="none" dirty="0">
                <a:solidFill>
                  <a:schemeClr val="tx1"/>
                </a:solidFill>
              </a:rPr>
              <a:t>(doing / managing translation projects)</a:t>
            </a:r>
          </a:p>
          <a:p>
            <a:pPr marL="457200" indent="-457200">
              <a:spcBef>
                <a:spcPts val="0"/>
              </a:spcBef>
              <a:buFontTx/>
              <a:buChar char="-"/>
            </a:pPr>
            <a:r>
              <a:rPr lang="en-US" sz="2900" cap="none" dirty="0">
                <a:solidFill>
                  <a:schemeClr val="tx1"/>
                </a:solidFill>
              </a:rPr>
              <a:t>The </a:t>
            </a:r>
            <a:r>
              <a:rPr lang="en-US" sz="2900" b="1" cap="none" dirty="0">
                <a:solidFill>
                  <a:schemeClr val="tx1"/>
                </a:solidFill>
                <a:effectLst>
                  <a:outerShdw blurRad="38100" dist="38100" dir="2700000" algn="tl">
                    <a:srgbClr val="000000">
                      <a:alpha val="43137"/>
                    </a:srgbClr>
                  </a:outerShdw>
                </a:effectLst>
              </a:rPr>
              <a:t>academic community </a:t>
            </a:r>
            <a:r>
              <a:rPr lang="en-US" sz="2900" cap="none" dirty="0">
                <a:solidFill>
                  <a:schemeClr val="tx1"/>
                </a:solidFill>
              </a:rPr>
              <a:t>educating translators </a:t>
            </a:r>
          </a:p>
          <a:p>
            <a:pPr marL="457200" indent="-457200">
              <a:spcBef>
                <a:spcPts val="0"/>
              </a:spcBef>
              <a:buFontTx/>
              <a:buChar char="-"/>
            </a:pPr>
            <a:r>
              <a:rPr lang="en-US" sz="2900" cap="none" dirty="0">
                <a:solidFill>
                  <a:schemeClr val="tx1"/>
                </a:solidFill>
              </a:rPr>
              <a:t>The </a:t>
            </a:r>
            <a:r>
              <a:rPr lang="en-US" sz="2900" b="1" cap="none" dirty="0">
                <a:solidFill>
                  <a:schemeClr val="tx1"/>
                </a:solidFill>
                <a:effectLst>
                  <a:outerShdw blurRad="38100" dist="38100" dir="2700000" algn="tl">
                    <a:srgbClr val="000000">
                      <a:alpha val="43137"/>
                    </a:srgbClr>
                  </a:outerShdw>
                </a:effectLst>
              </a:rPr>
              <a:t>professional translator </a:t>
            </a:r>
            <a:r>
              <a:rPr lang="en-US" sz="2900" cap="none" dirty="0">
                <a:solidFill>
                  <a:schemeClr val="tx1"/>
                </a:solidFill>
              </a:rPr>
              <a:t>community  </a:t>
            </a:r>
            <a:endParaRPr lang="en-GB" sz="2900" cap="none" dirty="0">
              <a:solidFill>
                <a:schemeClr val="tx1"/>
              </a:solidFill>
            </a:endParaRPr>
          </a:p>
          <a:p>
            <a:pPr>
              <a:lnSpc>
                <a:spcPct val="100000"/>
              </a:lnSpc>
              <a:spcBef>
                <a:spcPts val="600"/>
              </a:spcBef>
            </a:pPr>
            <a:endParaRPr lang="en-GB" cap="none" dirty="0"/>
          </a:p>
        </p:txBody>
      </p:sp>
    </p:spTree>
    <p:extLst>
      <p:ext uri="{BB962C8B-B14F-4D97-AF65-F5344CB8AC3E}">
        <p14:creationId xmlns:p14="http://schemas.microsoft.com/office/powerpoint/2010/main" val="388240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5920" y="1"/>
            <a:ext cx="9776079" cy="1511300"/>
          </a:xfrm>
        </p:spPr>
        <p:txBody>
          <a:bodyPr>
            <a:normAutofit/>
          </a:bodyPr>
          <a:lstStyle/>
          <a:p>
            <a:pPr algn="ctr"/>
            <a:r>
              <a:rPr lang="en-GB" sz="3400" cap="none" dirty="0">
                <a:effectLst>
                  <a:outerShdw blurRad="38100" dist="38100" dir="2700000" algn="tl">
                    <a:srgbClr val="000000">
                      <a:alpha val="43137"/>
                    </a:srgbClr>
                  </a:outerShdw>
                </a:effectLst>
              </a:rPr>
              <a:t>Professional Translation In a Pre-singularity World</a:t>
            </a:r>
            <a:r>
              <a:rPr lang="en-GB" cap="none" dirty="0"/>
              <a:t/>
            </a:r>
            <a:br>
              <a:rPr lang="en-GB" cap="none" dirty="0"/>
            </a:br>
            <a:r>
              <a:rPr lang="en-GB" b="1" cap="none" dirty="0">
                <a:solidFill>
                  <a:srgbClr val="FFFF00"/>
                </a:solidFill>
                <a:effectLst>
                  <a:outerShdw blurRad="38100" dist="38100" dir="2700000" algn="tl">
                    <a:srgbClr val="000000">
                      <a:alpha val="43137"/>
                    </a:srgbClr>
                  </a:outerShdw>
                </a:effectLst>
              </a:rPr>
              <a:t>Panel Composition</a:t>
            </a:r>
          </a:p>
        </p:txBody>
      </p:sp>
      <p:sp>
        <p:nvSpPr>
          <p:cNvPr id="3" name="Subtitle 2"/>
          <p:cNvSpPr>
            <a:spLocks noGrp="1"/>
          </p:cNvSpPr>
          <p:nvPr>
            <p:ph type="subTitle" idx="1"/>
          </p:nvPr>
        </p:nvSpPr>
        <p:spPr>
          <a:xfrm>
            <a:off x="1382233" y="1511301"/>
            <a:ext cx="10441171" cy="4889500"/>
          </a:xfrm>
        </p:spPr>
        <p:txBody>
          <a:bodyPr>
            <a:normAutofit fontScale="92500" lnSpcReduction="10000"/>
          </a:bodyPr>
          <a:lstStyle/>
          <a:p>
            <a:pPr marL="457200" indent="-457200">
              <a:spcBef>
                <a:spcPts val="0"/>
              </a:spcBef>
              <a:buFontTx/>
              <a:buChar char="-"/>
            </a:pPr>
            <a:r>
              <a:rPr lang="en-US" sz="3600" cap="none" dirty="0">
                <a:solidFill>
                  <a:schemeClr val="tx1"/>
                </a:solidFill>
              </a:rPr>
              <a:t>For the singularity community: </a:t>
            </a:r>
            <a:r>
              <a:rPr lang="en-US" sz="3600" b="1" cap="none" dirty="0">
                <a:solidFill>
                  <a:srgbClr val="FFC000"/>
                </a:solidFill>
                <a:effectLst>
                  <a:outerShdw blurRad="38100" dist="38100" dir="2700000" algn="tl">
                    <a:srgbClr val="000000">
                      <a:alpha val="43137"/>
                    </a:srgbClr>
                  </a:outerShdw>
                </a:effectLst>
              </a:rPr>
              <a:t>David Wood</a:t>
            </a:r>
            <a:endParaRPr lang="en-GB" sz="3600" b="1" cap="none" dirty="0">
              <a:solidFill>
                <a:srgbClr val="FFC000"/>
              </a:solidFill>
              <a:effectLst>
                <a:outerShdw blurRad="38100" dist="38100" dir="2700000" algn="tl">
                  <a:srgbClr val="000000">
                    <a:alpha val="43137"/>
                  </a:srgbClr>
                </a:outerShdw>
              </a:effectLst>
            </a:endParaRPr>
          </a:p>
          <a:p>
            <a:pPr marL="457200" indent="-457200">
              <a:spcBef>
                <a:spcPts val="0"/>
              </a:spcBef>
              <a:buFontTx/>
              <a:buChar char="-"/>
            </a:pPr>
            <a:r>
              <a:rPr lang="en-US" sz="3600" cap="none" dirty="0">
                <a:solidFill>
                  <a:schemeClr val="tx1"/>
                </a:solidFill>
              </a:rPr>
              <a:t>For the machine translation developer community: </a:t>
            </a:r>
            <a:r>
              <a:rPr lang="en-US" sz="3600" b="1" cap="none" dirty="0">
                <a:solidFill>
                  <a:srgbClr val="FFC000"/>
                </a:solidFill>
                <a:effectLst>
                  <a:outerShdw blurRad="38100" dist="38100" dir="2700000" algn="tl">
                    <a:srgbClr val="000000">
                      <a:alpha val="43137"/>
                    </a:srgbClr>
                  </a:outerShdw>
                </a:effectLst>
              </a:rPr>
              <a:t>Mikel </a:t>
            </a:r>
            <a:r>
              <a:rPr lang="en-US" sz="3600" b="1" cap="none" dirty="0" err="1">
                <a:solidFill>
                  <a:srgbClr val="FFC000"/>
                </a:solidFill>
                <a:effectLst>
                  <a:outerShdw blurRad="38100" dist="38100" dir="2700000" algn="tl">
                    <a:srgbClr val="000000">
                      <a:alpha val="43137"/>
                    </a:srgbClr>
                  </a:outerShdw>
                </a:effectLst>
              </a:rPr>
              <a:t>Forcada</a:t>
            </a:r>
            <a:endParaRPr lang="en-US" sz="3600" b="1" cap="none" dirty="0">
              <a:solidFill>
                <a:srgbClr val="FFC000"/>
              </a:solidFill>
              <a:effectLst>
                <a:outerShdw blurRad="38100" dist="38100" dir="2700000" algn="tl">
                  <a:srgbClr val="000000">
                    <a:alpha val="43137"/>
                  </a:srgbClr>
                </a:outerShdw>
              </a:effectLst>
            </a:endParaRPr>
          </a:p>
          <a:p>
            <a:pPr marL="457200" indent="-457200">
              <a:spcBef>
                <a:spcPts val="0"/>
              </a:spcBef>
              <a:buFontTx/>
              <a:buChar char="-"/>
            </a:pPr>
            <a:r>
              <a:rPr lang="en-US" sz="3600" cap="none" dirty="0">
                <a:solidFill>
                  <a:schemeClr val="tx1"/>
                </a:solidFill>
              </a:rPr>
              <a:t>For the translation industry: </a:t>
            </a:r>
            <a:r>
              <a:rPr lang="en-US" sz="3600" b="1" cap="none" dirty="0">
                <a:solidFill>
                  <a:srgbClr val="FFC000"/>
                </a:solidFill>
                <a:effectLst>
                  <a:outerShdw blurRad="38100" dist="38100" dir="2700000" algn="tl">
                    <a:srgbClr val="000000">
                      <a:alpha val="43137"/>
                    </a:srgbClr>
                  </a:outerShdw>
                </a:effectLst>
              </a:rPr>
              <a:t>Dieter Rummel</a:t>
            </a:r>
          </a:p>
          <a:p>
            <a:pPr marL="457200" indent="-457200">
              <a:spcBef>
                <a:spcPts val="0"/>
              </a:spcBef>
              <a:buFontTx/>
              <a:buChar char="-"/>
            </a:pPr>
            <a:r>
              <a:rPr lang="en-US" sz="3600" cap="none" dirty="0">
                <a:solidFill>
                  <a:schemeClr val="tx1"/>
                </a:solidFill>
              </a:rPr>
              <a:t>For the academic community educating translators: </a:t>
            </a:r>
            <a:r>
              <a:rPr lang="en-US" sz="3600" b="1" cap="none" dirty="0">
                <a:solidFill>
                  <a:srgbClr val="FFC000"/>
                </a:solidFill>
                <a:effectLst>
                  <a:outerShdw blurRad="38100" dist="38100" dir="2700000" algn="tl">
                    <a:srgbClr val="000000">
                      <a:alpha val="43137"/>
                    </a:srgbClr>
                  </a:outerShdw>
                </a:effectLst>
              </a:rPr>
              <a:t>Joanna Drugan</a:t>
            </a:r>
          </a:p>
          <a:p>
            <a:pPr marL="457200" indent="-457200">
              <a:spcBef>
                <a:spcPts val="0"/>
              </a:spcBef>
              <a:buFontTx/>
              <a:buChar char="-"/>
            </a:pPr>
            <a:r>
              <a:rPr lang="en-US" sz="3600" cap="none" dirty="0">
                <a:solidFill>
                  <a:schemeClr val="tx1"/>
                </a:solidFill>
              </a:rPr>
              <a:t>For the professional translator community: </a:t>
            </a:r>
            <a:r>
              <a:rPr lang="en-US" sz="3600" cap="none" dirty="0" smtClean="0">
                <a:solidFill>
                  <a:schemeClr val="tx1"/>
                </a:solidFill>
              </a:rPr>
              <a:t>         </a:t>
            </a:r>
            <a:r>
              <a:rPr lang="en-US" sz="3600" b="1" cap="none" dirty="0" smtClean="0">
                <a:solidFill>
                  <a:srgbClr val="FFC000"/>
                </a:solidFill>
                <a:effectLst>
                  <a:outerShdw blurRad="38100" dist="38100" dir="2700000" algn="tl">
                    <a:srgbClr val="000000">
                      <a:alpha val="43137"/>
                    </a:srgbClr>
                  </a:outerShdw>
                </a:effectLst>
              </a:rPr>
              <a:t>Alan </a:t>
            </a:r>
            <a:r>
              <a:rPr lang="en-US" sz="3600" b="1" cap="none" dirty="0">
                <a:solidFill>
                  <a:srgbClr val="FFC000"/>
                </a:solidFill>
                <a:effectLst>
                  <a:outerShdw blurRad="38100" dist="38100" dir="2700000" algn="tl">
                    <a:srgbClr val="000000">
                      <a:alpha val="43137"/>
                    </a:srgbClr>
                  </a:outerShdw>
                </a:effectLst>
              </a:rPr>
              <a:t>Melby</a:t>
            </a:r>
            <a:endParaRPr lang="en-GB" sz="3600" b="1" cap="none" dirty="0">
              <a:solidFill>
                <a:srgbClr val="FFC000"/>
              </a:solidFill>
              <a:effectLst>
                <a:outerShdw blurRad="38100" dist="38100" dir="2700000" algn="tl">
                  <a:srgbClr val="000000">
                    <a:alpha val="43137"/>
                  </a:srgbClr>
                </a:outerShdw>
              </a:effectLst>
            </a:endParaRPr>
          </a:p>
          <a:p>
            <a:pPr>
              <a:lnSpc>
                <a:spcPct val="100000"/>
              </a:lnSpc>
              <a:spcBef>
                <a:spcPts val="600"/>
              </a:spcBef>
            </a:pPr>
            <a:endParaRPr lang="en-GB" cap="none" dirty="0"/>
          </a:p>
        </p:txBody>
      </p:sp>
    </p:spTree>
    <p:extLst>
      <p:ext uri="{BB962C8B-B14F-4D97-AF65-F5344CB8AC3E}">
        <p14:creationId xmlns:p14="http://schemas.microsoft.com/office/powerpoint/2010/main" val="3155260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5921" y="0"/>
            <a:ext cx="8172832" cy="2057399"/>
          </a:xfrm>
        </p:spPr>
        <p:txBody>
          <a:bodyPr>
            <a:normAutofit fontScale="90000"/>
          </a:bodyPr>
          <a:lstStyle/>
          <a:p>
            <a:pPr algn="ctr"/>
            <a:r>
              <a:rPr lang="en-GB" cap="none" dirty="0">
                <a:effectLst>
                  <a:outerShdw blurRad="38100" dist="38100" dir="2700000" algn="tl">
                    <a:srgbClr val="000000">
                      <a:alpha val="43137"/>
                    </a:srgbClr>
                  </a:outerShdw>
                </a:effectLst>
              </a:rPr>
              <a:t>Professional Translation In a Pre-singularity World</a:t>
            </a:r>
            <a:r>
              <a:rPr lang="en-GB" cap="none" dirty="0"/>
              <a:t/>
            </a:r>
            <a:br>
              <a:rPr lang="en-GB" cap="none" dirty="0"/>
            </a:br>
            <a:r>
              <a:rPr lang="en-GB" b="1" cap="none" dirty="0" smtClean="0">
                <a:solidFill>
                  <a:srgbClr val="FFFF00"/>
                </a:solidFill>
                <a:effectLst>
                  <a:outerShdw blurRad="38100" dist="38100" dir="2700000" algn="tl">
                    <a:srgbClr val="000000">
                      <a:alpha val="43137"/>
                    </a:srgbClr>
                  </a:outerShdw>
                </a:effectLst>
              </a:rPr>
              <a:t>Panel </a:t>
            </a:r>
            <a:r>
              <a:rPr lang="en-GB" b="1" cap="none" dirty="0">
                <a:solidFill>
                  <a:srgbClr val="FFFF00"/>
                </a:solidFill>
                <a:effectLst>
                  <a:outerShdw blurRad="38100" dist="38100" dir="2700000" algn="tl">
                    <a:srgbClr val="000000">
                      <a:alpha val="43137"/>
                    </a:srgbClr>
                  </a:outerShdw>
                </a:effectLst>
              </a:rPr>
              <a:t>Composition</a:t>
            </a:r>
          </a:p>
        </p:txBody>
      </p:sp>
      <p:sp>
        <p:nvSpPr>
          <p:cNvPr id="3" name="Subtitle 2"/>
          <p:cNvSpPr>
            <a:spLocks noGrp="1"/>
          </p:cNvSpPr>
          <p:nvPr>
            <p:ph type="subTitle" idx="1"/>
          </p:nvPr>
        </p:nvSpPr>
        <p:spPr>
          <a:xfrm>
            <a:off x="1876424" y="2057399"/>
            <a:ext cx="9407272" cy="4343402"/>
          </a:xfrm>
        </p:spPr>
        <p:txBody>
          <a:bodyPr>
            <a:normAutofit fontScale="70000" lnSpcReduction="20000"/>
          </a:bodyPr>
          <a:lstStyle/>
          <a:p>
            <a:r>
              <a:rPr lang="de-DE" sz="2600" cap="none" dirty="0" err="1"/>
              <a:t>Organized</a:t>
            </a:r>
            <a:r>
              <a:rPr lang="de-DE" sz="2600" cap="none" dirty="0"/>
              <a:t> </a:t>
            </a:r>
            <a:r>
              <a:rPr lang="de-DE" sz="2600" cap="none" dirty="0" err="1"/>
              <a:t>by</a:t>
            </a:r>
            <a:r>
              <a:rPr lang="de-DE" sz="2600" cap="none" dirty="0"/>
              <a:t> </a:t>
            </a:r>
            <a:r>
              <a:rPr lang="de-DE" sz="3400" b="1" cap="none" dirty="0">
                <a:solidFill>
                  <a:srgbClr val="FFFF00"/>
                </a:solidFill>
                <a:effectLst>
                  <a:outerShdw blurRad="38100" dist="38100" dir="2700000" algn="tl">
                    <a:srgbClr val="000000">
                      <a:alpha val="43137"/>
                    </a:srgbClr>
                  </a:outerShdw>
                </a:effectLst>
              </a:rPr>
              <a:t>Alan K. Melby</a:t>
            </a:r>
            <a:r>
              <a:rPr lang="de-DE" sz="2600" cap="none" dirty="0">
                <a:solidFill>
                  <a:schemeClr val="tx1"/>
                </a:solidFill>
              </a:rPr>
              <a:t>, Professor Emeritus of Linguistics, Brigham Young University; Council Member, International Federation Of Translators (FIT); </a:t>
            </a:r>
            <a:r>
              <a:rPr lang="en-GB" sz="2600" cap="none" dirty="0">
                <a:solidFill>
                  <a:schemeClr val="tx1"/>
                </a:solidFill>
              </a:rPr>
              <a:t>Certified French-to-English Translator; President of LTAC Global, A Small Non-profit. </a:t>
            </a:r>
            <a:r>
              <a:rPr lang="de-DE" sz="2600" cap="none" dirty="0">
                <a:solidFill>
                  <a:schemeClr val="tx1"/>
                </a:solidFill>
              </a:rPr>
              <a:t> </a:t>
            </a:r>
          </a:p>
          <a:p>
            <a:pPr>
              <a:lnSpc>
                <a:spcPct val="100000"/>
              </a:lnSpc>
              <a:spcBef>
                <a:spcPts val="600"/>
              </a:spcBef>
            </a:pPr>
            <a:r>
              <a:rPr lang="de-DE" sz="2600" cap="none" dirty="0">
                <a:effectLst>
                  <a:outerShdw blurRad="38100" dist="38100" dir="2700000" algn="tl">
                    <a:srgbClr val="000000">
                      <a:alpha val="43137"/>
                    </a:srgbClr>
                  </a:outerShdw>
                </a:effectLst>
              </a:rPr>
              <a:t>PANELLISTS</a:t>
            </a:r>
            <a:r>
              <a:rPr lang="de-DE" sz="2600" cap="none" dirty="0"/>
              <a:t>: </a:t>
            </a:r>
          </a:p>
          <a:p>
            <a:pPr lvl="1" algn="l">
              <a:lnSpc>
                <a:spcPct val="100000"/>
              </a:lnSpc>
              <a:spcBef>
                <a:spcPts val="600"/>
              </a:spcBef>
            </a:pPr>
            <a:r>
              <a:rPr lang="de-DE" sz="3100" b="1" cap="none" dirty="0">
                <a:solidFill>
                  <a:srgbClr val="FFFF00"/>
                </a:solidFill>
                <a:effectLst>
                  <a:outerShdw blurRad="38100" dist="38100" dir="2700000" algn="tl">
                    <a:srgbClr val="000000">
                      <a:alpha val="43137"/>
                    </a:srgbClr>
                  </a:outerShdw>
                </a:effectLst>
              </a:rPr>
              <a:t>Joanna Drugan</a:t>
            </a:r>
            <a:r>
              <a:rPr lang="de-DE" sz="2300" cap="none" dirty="0"/>
              <a:t>, </a:t>
            </a:r>
            <a:r>
              <a:rPr lang="en-GB" sz="2300" b="1" cap="none" dirty="0">
                <a:effectLst>
                  <a:outerShdw blurRad="38100" dist="38100" dir="2700000" algn="tl">
                    <a:srgbClr val="000000">
                      <a:alpha val="43137"/>
                    </a:srgbClr>
                  </a:outerShdw>
                </a:effectLst>
              </a:rPr>
              <a:t>Senior Lecturer </a:t>
            </a:r>
            <a:r>
              <a:rPr lang="en-GB" sz="2300" cap="none" dirty="0"/>
              <a:t>in Applied Translation Studies, </a:t>
            </a:r>
            <a:r>
              <a:rPr lang="de-DE" sz="2300" cap="none" dirty="0" err="1"/>
              <a:t>and</a:t>
            </a:r>
            <a:r>
              <a:rPr lang="de-DE" sz="2300" cap="none" dirty="0"/>
              <a:t> </a:t>
            </a:r>
            <a:r>
              <a:rPr lang="de-DE" sz="2300" cap="none" dirty="0" err="1"/>
              <a:t>Director</a:t>
            </a:r>
            <a:r>
              <a:rPr lang="de-DE" sz="2300" cap="none" dirty="0"/>
              <a:t> </a:t>
            </a:r>
            <a:r>
              <a:rPr lang="de-DE" sz="2300" cap="none" dirty="0" err="1"/>
              <a:t>of</a:t>
            </a:r>
            <a:r>
              <a:rPr lang="de-DE" sz="2300" cap="none" dirty="0"/>
              <a:t> </a:t>
            </a:r>
            <a:r>
              <a:rPr lang="en-GB" sz="2300" cap="none" dirty="0"/>
              <a:t>Graduate Studies, University of East Anglia (UEA), </a:t>
            </a:r>
            <a:r>
              <a:rPr lang="de-DE" sz="2300" cap="none" dirty="0"/>
              <a:t>UK</a:t>
            </a:r>
          </a:p>
          <a:p>
            <a:pPr lvl="1" algn="l">
              <a:lnSpc>
                <a:spcPct val="100000"/>
              </a:lnSpc>
              <a:spcBef>
                <a:spcPts val="600"/>
              </a:spcBef>
            </a:pPr>
            <a:r>
              <a:rPr lang="de-DE" sz="3100" b="1" dirty="0">
                <a:solidFill>
                  <a:srgbClr val="FFFF00"/>
                </a:solidFill>
                <a:effectLst>
                  <a:outerShdw blurRad="38100" dist="38100" dir="2700000" algn="tl">
                    <a:srgbClr val="000000">
                      <a:alpha val="43137"/>
                    </a:srgbClr>
                  </a:outerShdw>
                </a:effectLst>
              </a:rPr>
              <a:t>Mikel </a:t>
            </a:r>
            <a:r>
              <a:rPr lang="de-DE" sz="3100" b="1" dirty="0" err="1">
                <a:solidFill>
                  <a:srgbClr val="FFFF00"/>
                </a:solidFill>
                <a:effectLst>
                  <a:outerShdw blurRad="38100" dist="38100" dir="2700000" algn="tl">
                    <a:srgbClr val="000000">
                      <a:alpha val="43137"/>
                    </a:srgbClr>
                  </a:outerShdw>
                </a:effectLst>
              </a:rPr>
              <a:t>Forcada</a:t>
            </a:r>
            <a:r>
              <a:rPr lang="de-DE" sz="2300" dirty="0"/>
              <a:t>, </a:t>
            </a:r>
            <a:r>
              <a:rPr lang="en-GB" sz="2300" b="1" dirty="0">
                <a:effectLst>
                  <a:outerShdw blurRad="38100" dist="38100" dir="2700000" algn="tl">
                    <a:srgbClr val="000000">
                      <a:alpha val="43137"/>
                    </a:srgbClr>
                  </a:outerShdw>
                </a:effectLst>
              </a:rPr>
              <a:t>Professor</a:t>
            </a:r>
            <a:r>
              <a:rPr lang="en-GB" sz="2300" dirty="0"/>
              <a:t> of Computer Languages and Systems at the </a:t>
            </a:r>
            <a:r>
              <a:rPr lang="de-DE" sz="2300" dirty="0" err="1"/>
              <a:t>Universitat</a:t>
            </a:r>
            <a:r>
              <a:rPr lang="de-DE" sz="2300" dirty="0"/>
              <a:t> </a:t>
            </a:r>
            <a:r>
              <a:rPr lang="de-DE" sz="2300" dirty="0" err="1"/>
              <a:t>d‘Alacant</a:t>
            </a:r>
            <a:r>
              <a:rPr lang="de-DE" sz="2300" dirty="0"/>
              <a:t> (ES), </a:t>
            </a:r>
            <a:r>
              <a:rPr lang="de-DE" sz="2300" b="1" dirty="0" err="1">
                <a:effectLst>
                  <a:outerShdw blurRad="38100" dist="38100" dir="2700000" algn="tl">
                    <a:srgbClr val="000000">
                      <a:alpha val="43137"/>
                    </a:srgbClr>
                  </a:outerShdw>
                </a:effectLst>
              </a:rPr>
              <a:t>President</a:t>
            </a:r>
            <a:r>
              <a:rPr lang="de-DE" sz="2300" dirty="0">
                <a:effectLst>
                  <a:outerShdw blurRad="38100" dist="38100" dir="2700000" algn="tl">
                    <a:srgbClr val="000000">
                      <a:alpha val="43137"/>
                    </a:srgbClr>
                  </a:outerShdw>
                </a:effectLst>
              </a:rPr>
              <a:t> </a:t>
            </a:r>
            <a:r>
              <a:rPr lang="de-DE" sz="2300" dirty="0" err="1"/>
              <a:t>of</a:t>
            </a:r>
            <a:r>
              <a:rPr lang="de-DE" sz="2300" dirty="0"/>
              <a:t> </a:t>
            </a:r>
            <a:r>
              <a:rPr lang="de-DE" sz="2300" dirty="0" err="1"/>
              <a:t>the</a:t>
            </a:r>
            <a:r>
              <a:rPr lang="de-DE" sz="2300" dirty="0"/>
              <a:t> European </a:t>
            </a:r>
            <a:r>
              <a:rPr lang="de-DE" sz="2300" dirty="0" err="1"/>
              <a:t>Association</a:t>
            </a:r>
            <a:r>
              <a:rPr lang="de-DE" sz="2300" dirty="0"/>
              <a:t> </a:t>
            </a:r>
            <a:r>
              <a:rPr lang="de-DE" sz="2300" dirty="0" err="1"/>
              <a:t>for</a:t>
            </a:r>
            <a:r>
              <a:rPr lang="de-DE" sz="2300" dirty="0"/>
              <a:t> </a:t>
            </a:r>
            <a:r>
              <a:rPr lang="de-DE" sz="2300" dirty="0" err="1"/>
              <a:t>Machine</a:t>
            </a:r>
            <a:r>
              <a:rPr lang="de-DE" sz="2300" dirty="0"/>
              <a:t> Translation (EAMT)</a:t>
            </a:r>
          </a:p>
          <a:p>
            <a:pPr lvl="1" algn="l">
              <a:lnSpc>
                <a:spcPct val="100000"/>
              </a:lnSpc>
              <a:spcBef>
                <a:spcPts val="600"/>
              </a:spcBef>
            </a:pPr>
            <a:r>
              <a:rPr lang="de-DE" sz="3100" b="1" cap="none" dirty="0">
                <a:solidFill>
                  <a:srgbClr val="FFFF00"/>
                </a:solidFill>
                <a:effectLst>
                  <a:outerShdw blurRad="38100" dist="38100" dir="2700000" algn="tl">
                    <a:srgbClr val="000000">
                      <a:alpha val="43137"/>
                    </a:srgbClr>
                  </a:outerShdw>
                </a:effectLst>
              </a:rPr>
              <a:t>Dieter Rummel</a:t>
            </a:r>
            <a:r>
              <a:rPr lang="de-DE" sz="2300" cap="none" dirty="0"/>
              <a:t>, </a:t>
            </a:r>
            <a:r>
              <a:rPr lang="de-DE" sz="2300" b="1" cap="none" dirty="0">
                <a:effectLst>
                  <a:outerShdw blurRad="38100" dist="38100" dir="2700000" algn="tl">
                    <a:srgbClr val="000000">
                      <a:alpha val="43137"/>
                    </a:srgbClr>
                  </a:outerShdw>
                </a:effectLst>
              </a:rPr>
              <a:t>Head </a:t>
            </a:r>
            <a:r>
              <a:rPr lang="de-DE" sz="2300" b="1" cap="none" dirty="0" err="1">
                <a:effectLst>
                  <a:outerShdw blurRad="38100" dist="38100" dir="2700000" algn="tl">
                    <a:srgbClr val="000000">
                      <a:alpha val="43137"/>
                    </a:srgbClr>
                  </a:outerShdw>
                </a:effectLst>
              </a:rPr>
              <a:t>of</a:t>
            </a:r>
            <a:r>
              <a:rPr lang="de-DE" sz="2300" b="1" cap="none" dirty="0">
                <a:effectLst>
                  <a:outerShdw blurRad="38100" dist="38100" dir="2700000" algn="tl">
                    <a:srgbClr val="000000">
                      <a:alpha val="43137"/>
                    </a:srgbClr>
                  </a:outerShdw>
                </a:effectLst>
              </a:rPr>
              <a:t> </a:t>
            </a:r>
            <a:r>
              <a:rPr lang="de-DE" sz="2300" b="1" cap="none" dirty="0" err="1">
                <a:effectLst>
                  <a:outerShdw blurRad="38100" dist="38100" dir="2700000" algn="tl">
                    <a:srgbClr val="000000">
                      <a:alpha val="43137"/>
                    </a:srgbClr>
                  </a:outerShdw>
                </a:effectLst>
              </a:rPr>
              <a:t>the</a:t>
            </a:r>
            <a:r>
              <a:rPr lang="de-DE" sz="2300" b="1" cap="none" dirty="0">
                <a:effectLst>
                  <a:outerShdw blurRad="38100" dist="38100" dir="2700000" algn="tl">
                    <a:srgbClr val="000000">
                      <a:alpha val="43137"/>
                    </a:srgbClr>
                  </a:outerShdw>
                </a:effectLst>
              </a:rPr>
              <a:t> </a:t>
            </a:r>
            <a:r>
              <a:rPr lang="de-DE" sz="2300" b="1" cap="none" dirty="0" err="1">
                <a:effectLst>
                  <a:outerShdw blurRad="38100" dist="38100" dir="2700000" algn="tl">
                    <a:srgbClr val="000000">
                      <a:alpha val="43137"/>
                    </a:srgbClr>
                  </a:outerShdw>
                </a:effectLst>
              </a:rPr>
              <a:t>Informatics</a:t>
            </a:r>
            <a:r>
              <a:rPr lang="de-DE" sz="2300" b="1" cap="none" dirty="0">
                <a:effectLst>
                  <a:outerShdw blurRad="38100" dist="38100" dir="2700000" algn="tl">
                    <a:srgbClr val="000000">
                      <a:alpha val="43137"/>
                    </a:srgbClr>
                  </a:outerShdw>
                </a:effectLst>
              </a:rPr>
              <a:t> Unit</a:t>
            </a:r>
            <a:r>
              <a:rPr lang="de-DE" sz="2300" cap="none" dirty="0"/>
              <a:t>, European </a:t>
            </a:r>
            <a:r>
              <a:rPr lang="de-DE" sz="2300" cap="none" dirty="0" err="1"/>
              <a:t>Commission</a:t>
            </a:r>
            <a:r>
              <a:rPr lang="de-DE" sz="2300" cap="none" dirty="0"/>
              <a:t> (EC), </a:t>
            </a:r>
            <a:r>
              <a:rPr lang="de-DE" sz="2300" cap="none" dirty="0" err="1"/>
              <a:t>Directorate</a:t>
            </a:r>
            <a:r>
              <a:rPr lang="de-DE" sz="2300" cap="none" dirty="0"/>
              <a:t>-General </a:t>
            </a:r>
            <a:r>
              <a:rPr lang="de-DE" sz="2300" cap="none" dirty="0" err="1"/>
              <a:t>for</a:t>
            </a:r>
            <a:r>
              <a:rPr lang="de-DE" sz="2300" cap="none" dirty="0"/>
              <a:t> Translation (DGT)</a:t>
            </a:r>
          </a:p>
          <a:p>
            <a:pPr lvl="1" algn="l"/>
            <a:r>
              <a:rPr lang="de-DE" sz="3100" b="1" cap="none" dirty="0">
                <a:solidFill>
                  <a:srgbClr val="FFFF00"/>
                </a:solidFill>
                <a:effectLst>
                  <a:outerShdw blurRad="38100" dist="38100" dir="2700000" algn="tl">
                    <a:srgbClr val="000000">
                      <a:alpha val="43137"/>
                    </a:srgbClr>
                  </a:outerShdw>
                </a:effectLst>
              </a:rPr>
              <a:t>David Wood</a:t>
            </a:r>
            <a:r>
              <a:rPr lang="de-DE" sz="2300" cap="none" dirty="0"/>
              <a:t>, </a:t>
            </a:r>
            <a:r>
              <a:rPr lang="en-GB" sz="2300" b="1" cap="none" dirty="0">
                <a:effectLst>
                  <a:outerShdw blurRad="38100" dist="38100" dir="2700000" algn="tl">
                    <a:srgbClr val="000000">
                      <a:alpha val="43137"/>
                    </a:srgbClr>
                  </a:outerShdw>
                </a:effectLst>
              </a:rPr>
              <a:t>Co-founder of </a:t>
            </a:r>
            <a:r>
              <a:rPr lang="en-GB" sz="2300" b="1" cap="none" dirty="0" smtClean="0">
                <a:effectLst>
                  <a:outerShdw blurRad="38100" dist="38100" dir="2700000" algn="tl">
                    <a:srgbClr val="000000">
                      <a:alpha val="43137"/>
                    </a:srgbClr>
                  </a:outerShdw>
                </a:effectLst>
              </a:rPr>
              <a:t>Symbian </a:t>
            </a:r>
            <a:r>
              <a:rPr lang="en-GB" sz="2300" cap="none" dirty="0" smtClean="0"/>
              <a:t>(1998</a:t>
            </a:r>
            <a:r>
              <a:rPr lang="en-GB" sz="2300" cap="none" dirty="0"/>
              <a:t>), one of the pioneers of the </a:t>
            </a:r>
            <a:r>
              <a:rPr lang="en-GB" sz="2300" cap="none" dirty="0" smtClean="0"/>
              <a:t>smartphone </a:t>
            </a:r>
            <a:r>
              <a:rPr lang="en-GB" sz="2300" cap="none" dirty="0"/>
              <a:t>industry. As chair of </a:t>
            </a:r>
            <a:r>
              <a:rPr lang="en-GB" sz="2300" dirty="0"/>
              <a:t>L</a:t>
            </a:r>
            <a:r>
              <a:rPr lang="en-GB" sz="2300" cap="none" dirty="0"/>
              <a:t>ondon </a:t>
            </a:r>
            <a:r>
              <a:rPr lang="en-GB" sz="2300" dirty="0"/>
              <a:t>F</a:t>
            </a:r>
            <a:r>
              <a:rPr lang="en-GB" sz="2300" cap="none" dirty="0"/>
              <a:t>uturists he has organised over 150 meetups since 2008 on topics such as the singularity, transhumanism, </a:t>
            </a:r>
            <a:r>
              <a:rPr lang="en-GB" sz="2300" dirty="0" err="1"/>
              <a:t>t</a:t>
            </a:r>
            <a:r>
              <a:rPr lang="en-GB" sz="2300" cap="none" dirty="0" err="1"/>
              <a:t>echnoprogressivism</a:t>
            </a:r>
            <a:r>
              <a:rPr lang="en-GB" sz="2300" cap="none" dirty="0"/>
              <a:t>, and the abolition of aging. He is an independent futurist, consultant, writer, and keynote speaker.</a:t>
            </a:r>
            <a:endParaRPr lang="de-DE" sz="2300" cap="none" dirty="0"/>
          </a:p>
          <a:p>
            <a:pPr>
              <a:lnSpc>
                <a:spcPct val="100000"/>
              </a:lnSpc>
              <a:spcBef>
                <a:spcPts val="600"/>
              </a:spcBef>
            </a:pPr>
            <a:endParaRPr lang="en-GB" cap="none" dirty="0"/>
          </a:p>
        </p:txBody>
      </p:sp>
    </p:spTree>
    <p:extLst>
      <p:ext uri="{BB962C8B-B14F-4D97-AF65-F5344CB8AC3E}">
        <p14:creationId xmlns:p14="http://schemas.microsoft.com/office/powerpoint/2010/main" val="1595213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Shape 324"/>
          <p:cNvSpPr>
            <a:spLocks noGrp="1"/>
          </p:cNvSpPr>
          <p:nvPr>
            <p:ph type="title"/>
          </p:nvPr>
        </p:nvSpPr>
        <p:spPr>
          <a:xfrm>
            <a:off x="1141413" y="36575"/>
            <a:ext cx="9905998" cy="1228410"/>
          </a:xfrm>
          <a:prstGeom prst="rect">
            <a:avLst/>
          </a:prstGeom>
        </p:spPr>
        <p:txBody>
          <a:bodyPr/>
          <a:lstStyle/>
          <a:p>
            <a:pPr algn="ctr">
              <a:defRPr sz="3200" cap="none"/>
            </a:pPr>
            <a:r>
              <a:t>Professional Translation In a Pre-singularity World</a:t>
            </a:r>
            <a:br/>
            <a:r>
              <a:rPr b="1">
                <a:solidFill>
                  <a:srgbClr val="FFFF00"/>
                </a:solidFill>
                <a:effectLst>
                  <a:outerShdw blurRad="38100" dist="38100" dir="2700000" rotWithShape="0">
                    <a:srgbClr val="000000">
                      <a:alpha val="43137"/>
                    </a:srgbClr>
                  </a:outerShdw>
                </a:effectLst>
              </a:rPr>
              <a:t>Panellists</a:t>
            </a:r>
          </a:p>
        </p:txBody>
      </p:sp>
      <p:sp>
        <p:nvSpPr>
          <p:cNvPr id="325" name="Shape 325"/>
          <p:cNvSpPr>
            <a:spLocks noGrp="1"/>
          </p:cNvSpPr>
          <p:nvPr>
            <p:ph type="body" idx="1"/>
          </p:nvPr>
        </p:nvSpPr>
        <p:spPr>
          <a:xfrm>
            <a:off x="768096" y="1207007"/>
            <a:ext cx="10936224" cy="4956050"/>
          </a:xfrm>
          <a:prstGeom prst="rect">
            <a:avLst/>
          </a:prstGeom>
        </p:spPr>
        <p:txBody>
          <a:bodyPr>
            <a:normAutofit/>
          </a:bodyPr>
          <a:lstStyle/>
          <a:p>
            <a:pPr>
              <a:defRPr sz="2000" b="1">
                <a:solidFill>
                  <a:srgbClr val="FFFF00"/>
                </a:solidFill>
                <a:effectLst>
                  <a:outerShdw blurRad="38100" dist="38100" dir="2700000" rotWithShape="0">
                    <a:srgbClr val="000000">
                      <a:alpha val="43137"/>
                    </a:srgbClr>
                  </a:outerShdw>
                </a:effectLst>
              </a:defRPr>
            </a:pPr>
            <a:r>
              <a:rPr sz="2200" dirty="0" err="1"/>
              <a:t>Dr</a:t>
            </a:r>
            <a:r>
              <a:rPr sz="2200" dirty="0"/>
              <a:t> Joanna Drugan </a:t>
            </a:r>
            <a:r>
              <a:rPr sz="2200" b="0" dirty="0">
                <a:solidFill>
                  <a:srgbClr val="FFFFFF"/>
                </a:solidFill>
              </a:rPr>
              <a:t>– </a:t>
            </a:r>
            <a:r>
              <a:rPr sz="2200" dirty="0">
                <a:solidFill>
                  <a:srgbClr val="FFFFFF"/>
                </a:solidFill>
              </a:rPr>
              <a:t>Senior Lecturer </a:t>
            </a:r>
            <a:r>
              <a:rPr sz="2200" b="0" dirty="0">
                <a:solidFill>
                  <a:srgbClr val="FFFFFF"/>
                </a:solidFill>
              </a:rPr>
              <a:t>in Applied Translation Studies, </a:t>
            </a:r>
            <a:r>
              <a:rPr sz="2200" dirty="0">
                <a:solidFill>
                  <a:srgbClr val="FFFFFF"/>
                </a:solidFill>
              </a:rPr>
              <a:t>University East Anglia</a:t>
            </a:r>
            <a:r>
              <a:rPr sz="2200" spc="-100" dirty="0">
                <a:solidFill>
                  <a:srgbClr val="FFFFFF"/>
                </a:solidFill>
              </a:rPr>
              <a:t> </a:t>
            </a:r>
            <a:r>
              <a:rPr sz="2200" b="0" spc="-100" dirty="0">
                <a:solidFill>
                  <a:srgbClr val="FFFFFF"/>
                </a:solidFill>
              </a:rPr>
              <a:t>(UEA), UK</a:t>
            </a:r>
            <a:endParaRPr sz="2200" spc="-30" dirty="0"/>
          </a:p>
          <a:p>
            <a:pPr>
              <a:spcBef>
                <a:spcPts val="600"/>
              </a:spcBef>
              <a:defRPr sz="1900">
                <a:effectLst>
                  <a:outerShdw blurRad="38100" dist="38100" dir="2700000" rotWithShape="0">
                    <a:srgbClr val="000000">
                      <a:alpha val="43137"/>
                    </a:srgbClr>
                  </a:outerShdw>
                </a:effectLst>
              </a:defRPr>
            </a:pPr>
            <a:r>
              <a:rPr sz="2200" dirty="0"/>
              <a:t>main research interests: translation quality, translation ethics and translation technologies</a:t>
            </a:r>
          </a:p>
          <a:p>
            <a:pPr>
              <a:spcBef>
                <a:spcPts val="600"/>
              </a:spcBef>
              <a:defRPr sz="1900">
                <a:effectLst>
                  <a:outerShdw blurRad="38100" dist="38100" dir="2700000" rotWithShape="0">
                    <a:srgbClr val="000000">
                      <a:alpha val="43137"/>
                    </a:srgbClr>
                  </a:outerShdw>
                </a:effectLst>
              </a:defRPr>
            </a:pPr>
            <a:r>
              <a:rPr sz="2200" dirty="0"/>
              <a:t>most recent book: </a:t>
            </a:r>
            <a:r>
              <a:rPr sz="2200" b="1" i="1" dirty="0"/>
              <a:t>Quality in Professional Translation </a:t>
            </a:r>
            <a:r>
              <a:rPr sz="2200" dirty="0"/>
              <a:t>(Bloomsbury, 2013)</a:t>
            </a:r>
          </a:p>
          <a:p>
            <a:pPr>
              <a:spcBef>
                <a:spcPts val="600"/>
              </a:spcBef>
              <a:defRPr sz="1900">
                <a:effectLst>
                  <a:outerShdw blurRad="38100" dist="38100" dir="2700000" rotWithShape="0">
                    <a:srgbClr val="000000">
                      <a:alpha val="43137"/>
                    </a:srgbClr>
                  </a:outerShdw>
                </a:effectLst>
              </a:defRPr>
            </a:pPr>
            <a:r>
              <a:rPr sz="2200" dirty="0"/>
              <a:t>currently researching real-world </a:t>
            </a:r>
            <a:r>
              <a:rPr sz="2200" b="1" dirty="0"/>
              <a:t>ethical challenges when professional translators and interpreters are not available</a:t>
            </a:r>
            <a:r>
              <a:rPr sz="2200" dirty="0"/>
              <a:t>, particularly in healthcare and social work, and ways in which policy, training and technology might support professionals and service users faced with such challenges: Translation and Transnational </a:t>
            </a:r>
            <a:r>
              <a:rPr sz="2200" dirty="0" err="1"/>
              <a:t>Organised</a:t>
            </a:r>
            <a:r>
              <a:rPr sz="2200" dirty="0"/>
              <a:t> </a:t>
            </a:r>
            <a:r>
              <a:rPr sz="2200" dirty="0" smtClean="0"/>
              <a:t>Crime</a:t>
            </a:r>
            <a:r>
              <a:rPr lang="de-DE" sz="2200" dirty="0" smtClean="0"/>
              <a:t> </a:t>
            </a:r>
            <a:r>
              <a:rPr sz="2100" dirty="0" smtClean="0"/>
              <a:t>(</a:t>
            </a:r>
            <a:r>
              <a:rPr sz="2100" u="sng" dirty="0">
                <a:solidFill>
                  <a:srgbClr val="B8FA56"/>
                </a:solidFill>
                <a:uFill>
                  <a:solidFill>
                    <a:srgbClr val="B8FA56"/>
                  </a:solidFill>
                </a:uFill>
                <a:hlinkClick r:id="rId2"/>
              </a:rPr>
              <a:t>http://www.paccsresearch.org.uk/transnational-organised-crime-and-translation/</a:t>
            </a:r>
            <a:r>
              <a:rPr sz="2100" dirty="0"/>
              <a:t>)</a:t>
            </a:r>
          </a:p>
        </p:txBody>
      </p:sp>
    </p:spTree>
    <p:extLst>
      <p:ext uri="{BB962C8B-B14F-4D97-AF65-F5344CB8AC3E}">
        <p14:creationId xmlns:p14="http://schemas.microsoft.com/office/powerpoint/2010/main" val="112380441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6576"/>
            <a:ext cx="9905998" cy="1228408"/>
          </a:xfrm>
        </p:spPr>
        <p:txBody>
          <a:bodyPr>
            <a:normAutofit fontScale="90000"/>
          </a:bodyPr>
          <a:lstStyle/>
          <a:p>
            <a:pPr algn="ctr"/>
            <a:r>
              <a:rPr lang="en-GB" cap="none" dirty="0"/>
              <a:t>Professional Translation In a Pre-singularity World</a:t>
            </a:r>
            <a:br>
              <a:rPr lang="en-GB" cap="none" dirty="0"/>
            </a:br>
            <a:r>
              <a:rPr lang="en-GB" b="1" cap="none" dirty="0">
                <a:solidFill>
                  <a:srgbClr val="FFFF00"/>
                </a:solidFill>
                <a:effectLst>
                  <a:outerShdw blurRad="38100" dist="38100" dir="2700000" algn="tl">
                    <a:srgbClr val="000000">
                      <a:alpha val="43137"/>
                    </a:srgbClr>
                  </a:outerShdw>
                </a:effectLst>
              </a:rPr>
              <a:t>Panellists</a:t>
            </a:r>
            <a:endParaRPr lang="en-GB" dirty="0"/>
          </a:p>
        </p:txBody>
      </p:sp>
      <p:sp>
        <p:nvSpPr>
          <p:cNvPr id="3" name="Content Placeholder 2"/>
          <p:cNvSpPr>
            <a:spLocks noGrp="1"/>
          </p:cNvSpPr>
          <p:nvPr>
            <p:ph idx="1"/>
          </p:nvPr>
        </p:nvSpPr>
        <p:spPr>
          <a:xfrm>
            <a:off x="1016000" y="1207008"/>
            <a:ext cx="10401300" cy="4956048"/>
          </a:xfrm>
        </p:spPr>
        <p:txBody>
          <a:bodyPr>
            <a:noAutofit/>
          </a:bodyPr>
          <a:lstStyle/>
          <a:p>
            <a:pPr marL="0" indent="0">
              <a:spcBef>
                <a:spcPts val="600"/>
              </a:spcBef>
              <a:buNone/>
            </a:pPr>
            <a:r>
              <a:rPr lang="en-GB" b="1" dirty="0">
                <a:solidFill>
                  <a:srgbClr val="FFFF00"/>
                </a:solidFill>
                <a:effectLst>
                  <a:outerShdw blurRad="38100" dist="38100" dir="2700000" algn="tl">
                    <a:srgbClr val="000000">
                      <a:alpha val="43137"/>
                    </a:srgbClr>
                  </a:outerShdw>
                </a:effectLst>
              </a:rPr>
              <a:t>Mikel </a:t>
            </a:r>
            <a:r>
              <a:rPr lang="en-GB" b="1" dirty="0" err="1">
                <a:solidFill>
                  <a:srgbClr val="FFFF00"/>
                </a:solidFill>
                <a:effectLst>
                  <a:outerShdw blurRad="38100" dist="38100" dir="2700000" algn="tl">
                    <a:srgbClr val="000000">
                      <a:alpha val="43137"/>
                    </a:srgbClr>
                  </a:outerShdw>
                </a:effectLst>
              </a:rPr>
              <a:t>Forcada</a:t>
            </a:r>
            <a:r>
              <a:rPr lang="en-GB" dirty="0"/>
              <a:t> –</a:t>
            </a:r>
          </a:p>
          <a:p>
            <a:pPr>
              <a:spcBef>
                <a:spcPts val="600"/>
              </a:spcBef>
            </a:pPr>
            <a:r>
              <a:rPr lang="en-GB" b="1" dirty="0">
                <a:effectLst>
                  <a:outerShdw blurRad="38100" dist="38100" dir="2700000" algn="tl">
                    <a:srgbClr val="000000">
                      <a:alpha val="43137"/>
                    </a:srgbClr>
                  </a:outerShdw>
                </a:effectLst>
              </a:rPr>
              <a:t>Professor of Computer Languages and Systems </a:t>
            </a:r>
            <a:r>
              <a:rPr lang="en-GB" dirty="0"/>
              <a:t>at the </a:t>
            </a:r>
            <a:r>
              <a:rPr lang="en-GB" b="1" dirty="0" err="1">
                <a:effectLst>
                  <a:outerShdw blurRad="38100" dist="38100" dir="2700000" algn="tl">
                    <a:srgbClr val="000000">
                      <a:alpha val="43137"/>
                    </a:srgbClr>
                  </a:outerShdw>
                </a:effectLst>
              </a:rPr>
              <a:t>Universitat</a:t>
            </a:r>
            <a:r>
              <a:rPr lang="en-GB" b="1" dirty="0">
                <a:effectLst>
                  <a:outerShdw blurRad="38100" dist="38100" dir="2700000" algn="tl">
                    <a:srgbClr val="000000">
                      <a:alpha val="43137"/>
                    </a:srgbClr>
                  </a:outerShdw>
                </a:effectLst>
              </a:rPr>
              <a:t> </a:t>
            </a:r>
            <a:r>
              <a:rPr lang="en-GB" b="1" dirty="0" err="1">
                <a:effectLst>
                  <a:outerShdw blurRad="38100" dist="38100" dir="2700000" algn="tl">
                    <a:srgbClr val="000000">
                      <a:alpha val="43137"/>
                    </a:srgbClr>
                  </a:outerShdw>
                </a:effectLst>
              </a:rPr>
              <a:t>d'Alacant</a:t>
            </a:r>
            <a:endParaRPr lang="en-GB" b="1" dirty="0">
              <a:effectLst>
                <a:outerShdw blurRad="38100" dist="38100" dir="2700000" algn="tl">
                  <a:srgbClr val="000000">
                    <a:alpha val="43137"/>
                  </a:srgbClr>
                </a:outerShdw>
              </a:effectLst>
            </a:endParaRPr>
          </a:p>
          <a:p>
            <a:pPr>
              <a:spcBef>
                <a:spcPts val="600"/>
              </a:spcBef>
            </a:pPr>
            <a:r>
              <a:rPr lang="en-GB" dirty="0"/>
              <a:t>President of the </a:t>
            </a:r>
            <a:r>
              <a:rPr lang="en-GB" b="1" dirty="0">
                <a:effectLst>
                  <a:outerShdw blurRad="38100" dist="38100" dir="2700000" algn="tl">
                    <a:srgbClr val="000000">
                      <a:alpha val="43137"/>
                    </a:srgbClr>
                  </a:outerShdw>
                </a:effectLst>
              </a:rPr>
              <a:t>European Association for Machine Translation (EAMT)</a:t>
            </a:r>
          </a:p>
          <a:p>
            <a:pPr>
              <a:spcBef>
                <a:spcPts val="600"/>
              </a:spcBef>
            </a:pPr>
            <a:r>
              <a:rPr lang="en-GB" dirty="0"/>
              <a:t>book review editor of the international journal </a:t>
            </a:r>
            <a:r>
              <a:rPr lang="en-GB" b="1" dirty="0">
                <a:effectLst>
                  <a:outerShdw blurRad="38100" dist="38100" dir="2700000" algn="tl">
                    <a:srgbClr val="000000">
                      <a:alpha val="43137"/>
                    </a:srgbClr>
                  </a:outerShdw>
                </a:effectLst>
              </a:rPr>
              <a:t>Machine Translation</a:t>
            </a:r>
          </a:p>
          <a:p>
            <a:pPr>
              <a:spcBef>
                <a:spcPts val="600"/>
              </a:spcBef>
            </a:pPr>
            <a:r>
              <a:rPr lang="en-GB" dirty="0"/>
              <a:t>founder and president of the project management committee of the free/open-source machine translation platform </a:t>
            </a:r>
            <a:r>
              <a:rPr lang="en-GB" b="1" dirty="0" err="1">
                <a:effectLst>
                  <a:outerShdw blurRad="38100" dist="38100" dir="2700000" algn="tl">
                    <a:srgbClr val="000000">
                      <a:alpha val="43137"/>
                    </a:srgbClr>
                  </a:outerShdw>
                </a:effectLst>
              </a:rPr>
              <a:t>Apertium</a:t>
            </a:r>
            <a:endParaRPr lang="en-GB" dirty="0"/>
          </a:p>
          <a:p>
            <a:pPr>
              <a:spcBef>
                <a:spcPts val="600"/>
              </a:spcBef>
            </a:pPr>
            <a:r>
              <a:rPr lang="en-GB" dirty="0"/>
              <a:t>Co-founder and chief research officer of language technology company </a:t>
            </a:r>
            <a:r>
              <a:rPr lang="en-GB" b="1" dirty="0" err="1">
                <a:effectLst>
                  <a:outerShdw blurRad="38100" dist="38100" dir="2700000" algn="tl">
                    <a:srgbClr val="000000">
                      <a:alpha val="43137"/>
                    </a:srgbClr>
                  </a:outerShdw>
                </a:effectLst>
              </a:rPr>
              <a:t>Prompsit</a:t>
            </a:r>
            <a:r>
              <a:rPr lang="en-GB" b="1" dirty="0">
                <a:effectLst>
                  <a:outerShdw blurRad="38100" dist="38100" dir="2700000" algn="tl">
                    <a:srgbClr val="000000">
                      <a:alpha val="43137"/>
                    </a:srgbClr>
                  </a:outerShdw>
                </a:effectLst>
              </a:rPr>
              <a:t> Language Engineering</a:t>
            </a:r>
          </a:p>
        </p:txBody>
      </p:sp>
    </p:spTree>
    <p:extLst>
      <p:ext uri="{BB962C8B-B14F-4D97-AF65-F5344CB8AC3E}">
        <p14:creationId xmlns:p14="http://schemas.microsoft.com/office/powerpoint/2010/main" val="3099661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6576"/>
            <a:ext cx="9905998" cy="1228408"/>
          </a:xfrm>
        </p:spPr>
        <p:txBody>
          <a:bodyPr>
            <a:normAutofit fontScale="90000"/>
          </a:bodyPr>
          <a:lstStyle/>
          <a:p>
            <a:pPr algn="ctr"/>
            <a:r>
              <a:rPr lang="en-GB" cap="none" dirty="0"/>
              <a:t>Professional Translation In a Pre-singularity World</a:t>
            </a:r>
            <a:br>
              <a:rPr lang="en-GB" cap="none" dirty="0"/>
            </a:br>
            <a:r>
              <a:rPr lang="en-GB" b="1" cap="none" dirty="0">
                <a:solidFill>
                  <a:srgbClr val="FFFF00"/>
                </a:solidFill>
                <a:effectLst>
                  <a:outerShdw blurRad="38100" dist="38100" dir="2700000" algn="tl">
                    <a:srgbClr val="000000">
                      <a:alpha val="43137"/>
                    </a:srgbClr>
                  </a:outerShdw>
                </a:effectLst>
              </a:rPr>
              <a:t>Panellists</a:t>
            </a:r>
            <a:endParaRPr lang="en-GB" dirty="0"/>
          </a:p>
        </p:txBody>
      </p:sp>
      <p:sp>
        <p:nvSpPr>
          <p:cNvPr id="3" name="Content Placeholder 2"/>
          <p:cNvSpPr>
            <a:spLocks noGrp="1"/>
          </p:cNvSpPr>
          <p:nvPr>
            <p:ph idx="1"/>
          </p:nvPr>
        </p:nvSpPr>
        <p:spPr>
          <a:xfrm>
            <a:off x="1016000" y="1207008"/>
            <a:ext cx="10401300" cy="4956048"/>
          </a:xfrm>
        </p:spPr>
        <p:txBody>
          <a:bodyPr>
            <a:noAutofit/>
          </a:bodyPr>
          <a:lstStyle/>
          <a:p>
            <a:pPr marL="0" indent="0">
              <a:spcBef>
                <a:spcPts val="600"/>
              </a:spcBef>
              <a:buNone/>
            </a:pPr>
            <a:r>
              <a:rPr lang="en-GB" b="1" dirty="0">
                <a:solidFill>
                  <a:srgbClr val="FFFF00"/>
                </a:solidFill>
                <a:effectLst>
                  <a:outerShdw blurRad="38100" dist="38100" dir="2700000" algn="tl">
                    <a:srgbClr val="000000">
                      <a:alpha val="43137"/>
                    </a:srgbClr>
                  </a:outerShdw>
                </a:effectLst>
              </a:rPr>
              <a:t>Alan Melby</a:t>
            </a:r>
            <a:r>
              <a:rPr lang="en-GB" dirty="0"/>
              <a:t> –</a:t>
            </a:r>
          </a:p>
          <a:p>
            <a:pPr>
              <a:spcBef>
                <a:spcPts val="600"/>
              </a:spcBef>
            </a:pPr>
            <a:r>
              <a:rPr lang="en-GB" b="1" dirty="0">
                <a:effectLst>
                  <a:outerShdw blurRad="38100" dist="38100" dir="2700000" algn="tl">
                    <a:srgbClr val="000000">
                      <a:alpha val="43137"/>
                    </a:srgbClr>
                  </a:outerShdw>
                </a:effectLst>
              </a:rPr>
              <a:t>Professor Emeritus of Linguistics, Brigham Young University, Provo, Utah, USA</a:t>
            </a:r>
          </a:p>
          <a:p>
            <a:pPr>
              <a:spcBef>
                <a:spcPts val="600"/>
              </a:spcBef>
            </a:pPr>
            <a:r>
              <a:rPr lang="de-DE" dirty="0"/>
              <a:t>Council Member </a:t>
            </a:r>
            <a:r>
              <a:rPr lang="de-DE" dirty="0" err="1"/>
              <a:t>of</a:t>
            </a:r>
            <a:r>
              <a:rPr lang="de-DE" dirty="0"/>
              <a:t> </a:t>
            </a:r>
            <a:r>
              <a:rPr lang="de-DE" dirty="0" err="1"/>
              <a:t>the</a:t>
            </a:r>
            <a:r>
              <a:rPr lang="de-DE" dirty="0"/>
              <a:t> International </a:t>
            </a:r>
            <a:r>
              <a:rPr lang="de-DE" dirty="0" err="1"/>
              <a:t>Federation</a:t>
            </a:r>
            <a:r>
              <a:rPr lang="de-DE" dirty="0"/>
              <a:t> </a:t>
            </a:r>
            <a:r>
              <a:rPr lang="de-DE" dirty="0" err="1"/>
              <a:t>of</a:t>
            </a:r>
            <a:r>
              <a:rPr lang="de-DE" dirty="0"/>
              <a:t> </a:t>
            </a:r>
            <a:r>
              <a:rPr lang="de-DE" dirty="0" err="1"/>
              <a:t>Translators</a:t>
            </a:r>
            <a:r>
              <a:rPr lang="de-DE" dirty="0"/>
              <a:t> (FIT)</a:t>
            </a:r>
          </a:p>
          <a:p>
            <a:pPr>
              <a:spcBef>
                <a:spcPts val="600"/>
              </a:spcBef>
            </a:pPr>
            <a:r>
              <a:rPr lang="en-GB" dirty="0"/>
              <a:t>Certified French-to-English Translator, </a:t>
            </a:r>
          </a:p>
          <a:p>
            <a:pPr>
              <a:spcBef>
                <a:spcPts val="600"/>
              </a:spcBef>
            </a:pPr>
            <a:r>
              <a:rPr lang="en-GB" dirty="0"/>
              <a:t>President of LTAC Global, A Small Non-profit. </a:t>
            </a:r>
            <a:r>
              <a:rPr lang="de-DE" dirty="0"/>
              <a:t> </a:t>
            </a:r>
            <a:endParaRPr lang="en-GB" b="1" dirty="0">
              <a:effectLst>
                <a:outerShdw blurRad="38100" dist="38100" dir="2700000" algn="tl">
                  <a:srgbClr val="000000">
                    <a:alpha val="43137"/>
                  </a:srgbClr>
                </a:outerShdw>
              </a:effectLst>
            </a:endParaRPr>
          </a:p>
          <a:p>
            <a:pPr>
              <a:spcBef>
                <a:spcPts val="600"/>
              </a:spcBef>
            </a:pPr>
            <a:r>
              <a:rPr lang="en-GB" b="1" dirty="0"/>
              <a:t>Alan Melby </a:t>
            </a:r>
            <a:r>
              <a:rPr lang="en-GB" dirty="0"/>
              <a:t>worked on a machine translation project for a decade before switching his focus to tools for human translators.</a:t>
            </a:r>
            <a:endParaRPr lang="en-GB" b="1" dirty="0">
              <a:effectLst>
                <a:outerShdw blurRad="38100" dist="38100" dir="2700000" algn="tl">
                  <a:srgbClr val="000000">
                    <a:alpha val="43137"/>
                  </a:srgbClr>
                </a:outerShdw>
              </a:effectLst>
            </a:endParaRPr>
          </a:p>
          <a:p>
            <a:pPr>
              <a:spcBef>
                <a:spcPts val="600"/>
              </a:spcBef>
            </a:pPr>
            <a:r>
              <a:rPr lang="en-GB" b="1" dirty="0">
                <a:effectLst>
                  <a:outerShdw blurRad="38100" dist="38100" dir="2700000" algn="tl">
                    <a:srgbClr val="000000">
                      <a:alpha val="43137"/>
                    </a:srgbClr>
                  </a:outerShdw>
                </a:effectLst>
              </a:rPr>
              <a:t>Co-editor </a:t>
            </a:r>
            <a:r>
              <a:rPr lang="en-GB" dirty="0">
                <a:effectLst>
                  <a:outerShdw blurRad="38100" dist="38100" dir="2700000" algn="tl">
                    <a:srgbClr val="000000">
                      <a:alpha val="43137"/>
                    </a:srgbClr>
                  </a:outerShdw>
                </a:effectLst>
              </a:rPr>
              <a:t>of the </a:t>
            </a:r>
            <a:r>
              <a:rPr lang="en-GB" b="1" dirty="0">
                <a:effectLst>
                  <a:outerShdw blurRad="38100" dist="38100" dir="2700000" algn="tl">
                    <a:srgbClr val="000000">
                      <a:alpha val="43137"/>
                    </a:srgbClr>
                  </a:outerShdw>
                </a:effectLst>
              </a:rPr>
              <a:t>first version of TMX; involved in the development of TBX </a:t>
            </a:r>
            <a:r>
              <a:rPr lang="en-GB" dirty="0">
                <a:effectLst>
                  <a:outerShdw blurRad="38100" dist="38100" dir="2700000" algn="tl">
                    <a:srgbClr val="000000">
                      <a:alpha val="43137"/>
                    </a:srgbClr>
                  </a:outerShdw>
                </a:effectLst>
              </a:rPr>
              <a:t>and the</a:t>
            </a:r>
            <a:r>
              <a:rPr lang="en-GB" b="1" dirty="0">
                <a:effectLst>
                  <a:outerShdw blurRad="38100" dist="38100" dir="2700000" algn="tl">
                    <a:srgbClr val="000000">
                      <a:alpha val="43137"/>
                    </a:srgbClr>
                  </a:outerShdw>
                </a:effectLst>
              </a:rPr>
              <a:t> ASTM International standard for translation</a:t>
            </a:r>
            <a:endParaRPr lang="en-GB" b="1" dirty="0"/>
          </a:p>
        </p:txBody>
      </p:sp>
    </p:spTree>
    <p:extLst>
      <p:ext uri="{BB962C8B-B14F-4D97-AF65-F5344CB8AC3E}">
        <p14:creationId xmlns:p14="http://schemas.microsoft.com/office/powerpoint/2010/main" val="3902348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6576"/>
            <a:ext cx="9905998" cy="1228408"/>
          </a:xfrm>
        </p:spPr>
        <p:txBody>
          <a:bodyPr>
            <a:normAutofit fontScale="90000"/>
          </a:bodyPr>
          <a:lstStyle/>
          <a:p>
            <a:pPr algn="ctr"/>
            <a:r>
              <a:rPr lang="en-GB" cap="none" dirty="0"/>
              <a:t>Professional Translation In a Pre-singularity World</a:t>
            </a:r>
            <a:br>
              <a:rPr lang="en-GB" cap="none" dirty="0"/>
            </a:br>
            <a:r>
              <a:rPr lang="en-GB" b="1" cap="none" dirty="0">
                <a:solidFill>
                  <a:srgbClr val="FFFF00"/>
                </a:solidFill>
                <a:effectLst>
                  <a:outerShdw blurRad="38100" dist="38100" dir="2700000" algn="tl">
                    <a:srgbClr val="000000">
                      <a:alpha val="43137"/>
                    </a:srgbClr>
                  </a:outerShdw>
                </a:effectLst>
              </a:rPr>
              <a:t>Panellists</a:t>
            </a:r>
            <a:endParaRPr lang="en-GB" dirty="0"/>
          </a:p>
        </p:txBody>
      </p:sp>
      <p:sp>
        <p:nvSpPr>
          <p:cNvPr id="3" name="Content Placeholder 2"/>
          <p:cNvSpPr>
            <a:spLocks noGrp="1"/>
          </p:cNvSpPr>
          <p:nvPr>
            <p:ph idx="1"/>
          </p:nvPr>
        </p:nvSpPr>
        <p:spPr>
          <a:xfrm>
            <a:off x="658368" y="1207008"/>
            <a:ext cx="11128248" cy="4956048"/>
          </a:xfrm>
        </p:spPr>
        <p:txBody>
          <a:bodyPr>
            <a:noAutofit/>
          </a:bodyPr>
          <a:lstStyle/>
          <a:p>
            <a:pPr marL="0" indent="0">
              <a:lnSpc>
                <a:spcPct val="90000"/>
              </a:lnSpc>
              <a:spcBef>
                <a:spcPts val="600"/>
              </a:spcBef>
              <a:buNone/>
            </a:pPr>
            <a:r>
              <a:rPr lang="en-GB" sz="2000" b="1" dirty="0">
                <a:solidFill>
                  <a:srgbClr val="FFFF00"/>
                </a:solidFill>
                <a:effectLst>
                  <a:outerShdw blurRad="38100" dist="38100" dir="2700000" algn="tl">
                    <a:srgbClr val="000000">
                      <a:alpha val="43137"/>
                    </a:srgbClr>
                  </a:outerShdw>
                </a:effectLst>
              </a:rPr>
              <a:t>Dieter Rummel</a:t>
            </a:r>
            <a:r>
              <a:rPr lang="en-GB" sz="2000" dirty="0"/>
              <a:t> – </a:t>
            </a:r>
            <a:r>
              <a:rPr lang="en-GB" sz="1900" dirty="0"/>
              <a:t>Head, IT Unit, </a:t>
            </a:r>
            <a:r>
              <a:rPr lang="en-GB" sz="1900" b="1" dirty="0">
                <a:effectLst>
                  <a:outerShdw blurRad="38100" dist="38100" dir="2700000" algn="tl">
                    <a:srgbClr val="000000">
                      <a:alpha val="43137"/>
                    </a:srgbClr>
                  </a:outerShdw>
                </a:effectLst>
              </a:rPr>
              <a:t>European Commission (EC)</a:t>
            </a:r>
            <a:r>
              <a:rPr lang="en-GB" sz="1900" dirty="0"/>
              <a:t>, </a:t>
            </a:r>
            <a:r>
              <a:rPr lang="en-GB" sz="1900" b="1" dirty="0">
                <a:effectLst>
                  <a:outerShdw blurRad="38100" dist="38100" dir="2700000" algn="tl">
                    <a:srgbClr val="000000">
                      <a:alpha val="43137"/>
                    </a:srgbClr>
                  </a:outerShdw>
                </a:effectLst>
              </a:rPr>
              <a:t>Directorate General for Translation</a:t>
            </a:r>
          </a:p>
          <a:p>
            <a:pPr>
              <a:lnSpc>
                <a:spcPct val="90000"/>
              </a:lnSpc>
              <a:spcBef>
                <a:spcPts val="600"/>
              </a:spcBef>
            </a:pPr>
            <a:r>
              <a:rPr lang="en-GB" sz="1800" dirty="0"/>
              <a:t>started his career in the development team for the European Commission’s </a:t>
            </a:r>
            <a:r>
              <a:rPr lang="en-GB" sz="1800" b="1" dirty="0" err="1">
                <a:solidFill>
                  <a:srgbClr val="FFFF00"/>
                </a:solidFill>
                <a:effectLst>
                  <a:outerShdw blurRad="38100" dist="38100" dir="2700000" algn="tl">
                    <a:srgbClr val="000000">
                      <a:alpha val="43137"/>
                    </a:srgbClr>
                  </a:outerShdw>
                </a:effectLst>
              </a:rPr>
              <a:t>Euramis</a:t>
            </a:r>
            <a:r>
              <a:rPr lang="en-GB" sz="1800" dirty="0">
                <a:solidFill>
                  <a:srgbClr val="FFFF00"/>
                </a:solidFill>
                <a:effectLst>
                  <a:outerShdw blurRad="38100" dist="38100" dir="2700000" algn="tl">
                    <a:srgbClr val="000000">
                      <a:alpha val="43137"/>
                    </a:srgbClr>
                  </a:outerShdw>
                </a:effectLst>
              </a:rPr>
              <a:t> </a:t>
            </a:r>
            <a:r>
              <a:rPr lang="en-GB" sz="1800" dirty="0"/>
              <a:t>(European multilingual information system) project in 1995. The project implemented – </a:t>
            </a:r>
            <a:r>
              <a:rPr lang="en-GB" sz="1800" dirty="0" err="1"/>
              <a:t>i.a</a:t>
            </a:r>
            <a:r>
              <a:rPr lang="en-GB" sz="1800" dirty="0"/>
              <a:t>. – a large scale translation memory database that is still used today by translators in the language services of the EU.</a:t>
            </a:r>
          </a:p>
          <a:p>
            <a:pPr>
              <a:lnSpc>
                <a:spcPct val="90000"/>
              </a:lnSpc>
              <a:spcBef>
                <a:spcPts val="600"/>
              </a:spcBef>
            </a:pPr>
            <a:r>
              <a:rPr lang="en-GB" sz="1800" dirty="0"/>
              <a:t>In 2000 Dieter joined the </a:t>
            </a:r>
            <a:r>
              <a:rPr lang="en-GB" sz="1800" b="1" dirty="0">
                <a:effectLst>
                  <a:outerShdw blurRad="38100" dist="38100" dir="2700000" algn="tl">
                    <a:srgbClr val="000000">
                      <a:alpha val="43137"/>
                    </a:srgbClr>
                  </a:outerShdw>
                </a:effectLst>
              </a:rPr>
              <a:t>Translation Centre for the Bodies of the EU (</a:t>
            </a:r>
            <a:r>
              <a:rPr lang="en-GB" sz="1800" b="1" dirty="0" err="1">
                <a:effectLst>
                  <a:outerShdw blurRad="38100" dist="38100" dir="2700000" algn="tl">
                    <a:srgbClr val="000000">
                      <a:alpha val="43137"/>
                    </a:srgbClr>
                  </a:outerShdw>
                </a:effectLst>
              </a:rPr>
              <a:t>CdT</a:t>
            </a:r>
            <a:r>
              <a:rPr lang="en-GB" sz="1800" b="1" dirty="0">
                <a:effectLst>
                  <a:outerShdw blurRad="38100" dist="38100" dir="2700000" algn="tl">
                    <a:srgbClr val="000000">
                      <a:alpha val="43137"/>
                    </a:srgbClr>
                  </a:outerShdw>
                </a:effectLst>
              </a:rPr>
              <a:t>)</a:t>
            </a:r>
            <a:r>
              <a:rPr lang="en-GB" sz="1800" dirty="0"/>
              <a:t>, an EU Agency that provides translation services to other decentralised EU agencies. Here Dieter was initially responsible for language technology before he headed the Translation Support Department that provides technical, linguistic and organizational services to the Centre’s translators.</a:t>
            </a:r>
          </a:p>
          <a:p>
            <a:pPr>
              <a:lnSpc>
                <a:spcPct val="90000"/>
              </a:lnSpc>
              <a:spcBef>
                <a:spcPts val="600"/>
              </a:spcBef>
            </a:pPr>
            <a:r>
              <a:rPr lang="en-GB" sz="1800" dirty="0"/>
              <a:t>At </a:t>
            </a:r>
            <a:r>
              <a:rPr lang="en-GB" sz="1800" dirty="0" err="1"/>
              <a:t>CdT</a:t>
            </a:r>
            <a:r>
              <a:rPr lang="en-GB" sz="1800" dirty="0"/>
              <a:t> Dieter got involved in the interinstitutional cooperation between the language services of the EU that tries to identify synergies and cost savings by sharing working methods and IT tools. His most important contribution in this context was the </a:t>
            </a:r>
            <a:r>
              <a:rPr lang="en-GB" sz="1800" b="1" dirty="0">
                <a:effectLst>
                  <a:outerShdw blurRad="38100" dist="38100" dir="2700000" algn="tl">
                    <a:srgbClr val="000000">
                      <a:alpha val="43137"/>
                    </a:srgbClr>
                  </a:outerShdw>
                </a:effectLst>
              </a:rPr>
              <a:t>management the </a:t>
            </a:r>
            <a:r>
              <a:rPr lang="en-GB" sz="1800" b="1" dirty="0">
                <a:solidFill>
                  <a:srgbClr val="FFFF00"/>
                </a:solidFill>
                <a:effectLst>
                  <a:outerShdw blurRad="38100" dist="38100" dir="2700000" algn="tl">
                    <a:srgbClr val="000000">
                      <a:alpha val="43137"/>
                    </a:srgbClr>
                  </a:outerShdw>
                </a:effectLst>
              </a:rPr>
              <a:t>IATE</a:t>
            </a:r>
            <a:r>
              <a:rPr lang="en-GB" sz="1800" b="1" dirty="0">
                <a:effectLst>
                  <a:outerShdw blurRad="38100" dist="38100" dir="2700000" algn="tl">
                    <a:srgbClr val="000000">
                      <a:alpha val="43137"/>
                    </a:srgbClr>
                  </a:outerShdw>
                </a:effectLst>
              </a:rPr>
              <a:t> </a:t>
            </a:r>
            <a:r>
              <a:rPr lang="en-GB" sz="1800" dirty="0"/>
              <a:t>project for the creation of a single, interinstitutional terminology database. IATE has been used as a common platform for collaborative terminology work by EU terminologists since 2004. Its public site – iate.europa.eu – was launched 2007.</a:t>
            </a:r>
          </a:p>
          <a:p>
            <a:pPr>
              <a:lnSpc>
                <a:spcPct val="90000"/>
              </a:lnSpc>
              <a:spcBef>
                <a:spcPts val="600"/>
              </a:spcBef>
            </a:pPr>
            <a:r>
              <a:rPr lang="en-GB" sz="1800" dirty="0"/>
              <a:t>In 2014 Dieter returned to the EC as Head of the Informatics Unit in the Directorate General for Translation (DGT). His unit develops and maintains workflow and language applications for translators, support colleagues and managers of DGT. A number of language applications are shared with other EU language services in the framework of interinstitutional cooperation. </a:t>
            </a:r>
          </a:p>
          <a:p>
            <a:pPr>
              <a:lnSpc>
                <a:spcPct val="90000"/>
              </a:lnSpc>
              <a:spcBef>
                <a:spcPts val="600"/>
              </a:spcBef>
            </a:pPr>
            <a:r>
              <a:rPr lang="en-GB" sz="1800" dirty="0"/>
              <a:t>Hot topics for the IT unit in DGT are currently </a:t>
            </a:r>
            <a:r>
              <a:rPr lang="en-GB" sz="1800" b="1" dirty="0">
                <a:solidFill>
                  <a:srgbClr val="FFFF00"/>
                </a:solidFill>
              </a:rPr>
              <a:t>machine translation </a:t>
            </a:r>
            <a:r>
              <a:rPr lang="en-GB" sz="1800" dirty="0"/>
              <a:t>and </a:t>
            </a:r>
            <a:r>
              <a:rPr lang="en-GB" sz="1800" dirty="0">
                <a:solidFill>
                  <a:srgbClr val="FFFF00"/>
                </a:solidFill>
                <a:effectLst>
                  <a:outerShdw blurRad="38100" dist="38100" dir="2700000" algn="tl">
                    <a:srgbClr val="000000">
                      <a:alpha val="43137"/>
                    </a:srgbClr>
                  </a:outerShdw>
                </a:effectLst>
              </a:rPr>
              <a:t>defining a flexible and sustainable </a:t>
            </a:r>
            <a:r>
              <a:rPr lang="en-GB" sz="1800" b="1" dirty="0">
                <a:solidFill>
                  <a:srgbClr val="FFFF00"/>
                </a:solidFill>
                <a:effectLst>
                  <a:outerShdw blurRad="38100" dist="38100" dir="2700000" algn="tl">
                    <a:srgbClr val="000000">
                      <a:alpha val="43137"/>
                    </a:srgbClr>
                  </a:outerShdw>
                </a:effectLst>
              </a:rPr>
              <a:t>computer assisted translation </a:t>
            </a:r>
            <a:r>
              <a:rPr lang="en-GB" sz="1800" dirty="0">
                <a:solidFill>
                  <a:srgbClr val="FFFF00"/>
                </a:solidFill>
                <a:effectLst>
                  <a:outerShdw blurRad="38100" dist="38100" dir="2700000" algn="tl">
                    <a:srgbClr val="000000">
                      <a:alpha val="43137"/>
                    </a:srgbClr>
                  </a:outerShdw>
                </a:effectLst>
              </a:rPr>
              <a:t>environment</a:t>
            </a:r>
            <a:r>
              <a:rPr lang="en-GB" sz="1800" dirty="0"/>
              <a:t>.</a:t>
            </a:r>
          </a:p>
        </p:txBody>
      </p:sp>
    </p:spTree>
    <p:extLst>
      <p:ext uri="{BB962C8B-B14F-4D97-AF65-F5344CB8AC3E}">
        <p14:creationId xmlns:p14="http://schemas.microsoft.com/office/powerpoint/2010/main" val="3112617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6576"/>
            <a:ext cx="9905998" cy="1228408"/>
          </a:xfrm>
        </p:spPr>
        <p:txBody>
          <a:bodyPr>
            <a:normAutofit fontScale="90000"/>
          </a:bodyPr>
          <a:lstStyle/>
          <a:p>
            <a:pPr algn="ctr"/>
            <a:r>
              <a:rPr lang="en-GB" cap="none" dirty="0"/>
              <a:t>Professional Translation In a Pre-singularity World</a:t>
            </a:r>
            <a:br>
              <a:rPr lang="en-GB" cap="none" dirty="0"/>
            </a:br>
            <a:r>
              <a:rPr lang="en-GB" b="1" cap="none" dirty="0">
                <a:solidFill>
                  <a:srgbClr val="FFFF00"/>
                </a:solidFill>
                <a:effectLst>
                  <a:outerShdw blurRad="38100" dist="38100" dir="2700000" algn="tl">
                    <a:srgbClr val="000000">
                      <a:alpha val="43137"/>
                    </a:srgbClr>
                  </a:outerShdw>
                </a:effectLst>
              </a:rPr>
              <a:t>Panellists</a:t>
            </a:r>
            <a:endParaRPr lang="en-GB" dirty="0"/>
          </a:p>
        </p:txBody>
      </p:sp>
      <p:sp>
        <p:nvSpPr>
          <p:cNvPr id="3" name="Content Placeholder 2"/>
          <p:cNvSpPr>
            <a:spLocks noGrp="1"/>
          </p:cNvSpPr>
          <p:nvPr>
            <p:ph idx="1"/>
          </p:nvPr>
        </p:nvSpPr>
        <p:spPr>
          <a:xfrm>
            <a:off x="1016000" y="1207008"/>
            <a:ext cx="10401300" cy="4956048"/>
          </a:xfrm>
        </p:spPr>
        <p:txBody>
          <a:bodyPr>
            <a:noAutofit/>
          </a:bodyPr>
          <a:lstStyle/>
          <a:p>
            <a:pPr marL="0" indent="0">
              <a:spcBef>
                <a:spcPts val="600"/>
              </a:spcBef>
              <a:buNone/>
            </a:pPr>
            <a:r>
              <a:rPr lang="en-GB" b="1" dirty="0">
                <a:solidFill>
                  <a:srgbClr val="FFFF00"/>
                </a:solidFill>
                <a:effectLst>
                  <a:outerShdw blurRad="38100" dist="38100" dir="2700000" algn="tl">
                    <a:srgbClr val="000000">
                      <a:alpha val="43137"/>
                    </a:srgbClr>
                  </a:outerShdw>
                </a:effectLst>
              </a:rPr>
              <a:t>David Wood</a:t>
            </a:r>
            <a:r>
              <a:rPr lang="en-GB" dirty="0"/>
              <a:t> –</a:t>
            </a:r>
          </a:p>
          <a:p>
            <a:pPr>
              <a:spcBef>
                <a:spcPts val="600"/>
              </a:spcBef>
            </a:pPr>
            <a:r>
              <a:rPr lang="en-GB" dirty="0"/>
              <a:t>Co-founder of Symbian (1998), </a:t>
            </a:r>
          </a:p>
          <a:p>
            <a:pPr>
              <a:spcBef>
                <a:spcPts val="600"/>
              </a:spcBef>
            </a:pPr>
            <a:r>
              <a:rPr lang="en-GB" dirty="0"/>
              <a:t>One of the pioneers of the smartphone industry. </a:t>
            </a:r>
          </a:p>
          <a:p>
            <a:pPr>
              <a:spcBef>
                <a:spcPts val="600"/>
              </a:spcBef>
            </a:pPr>
            <a:r>
              <a:rPr lang="en-GB" dirty="0"/>
              <a:t>Chair of London Futurists - has organised over 150 meetups since 2008 on topics such as:</a:t>
            </a:r>
          </a:p>
          <a:p>
            <a:pPr lvl="1">
              <a:spcBef>
                <a:spcPts val="600"/>
              </a:spcBef>
            </a:pPr>
            <a:r>
              <a:rPr lang="en-GB" sz="2400" dirty="0"/>
              <a:t> the Singularity,</a:t>
            </a:r>
          </a:p>
          <a:p>
            <a:pPr lvl="1">
              <a:spcBef>
                <a:spcPts val="600"/>
              </a:spcBef>
            </a:pPr>
            <a:r>
              <a:rPr lang="en-GB" sz="2400" dirty="0"/>
              <a:t>transhumanism,</a:t>
            </a:r>
          </a:p>
          <a:p>
            <a:pPr lvl="1">
              <a:spcBef>
                <a:spcPts val="600"/>
              </a:spcBef>
            </a:pPr>
            <a:r>
              <a:rPr lang="en-GB" sz="2400" dirty="0"/>
              <a:t> </a:t>
            </a:r>
            <a:r>
              <a:rPr lang="en-GB" sz="2400" dirty="0" err="1"/>
              <a:t>technoprogressivism</a:t>
            </a:r>
            <a:r>
              <a:rPr lang="en-GB" sz="2400" dirty="0"/>
              <a:t>, and</a:t>
            </a:r>
          </a:p>
          <a:p>
            <a:pPr lvl="1">
              <a:spcBef>
                <a:spcPts val="600"/>
              </a:spcBef>
            </a:pPr>
            <a:r>
              <a:rPr lang="en-GB" sz="2400" dirty="0"/>
              <a:t> the abolition of aging. </a:t>
            </a:r>
          </a:p>
          <a:p>
            <a:pPr>
              <a:spcBef>
                <a:spcPts val="600"/>
              </a:spcBef>
            </a:pPr>
            <a:r>
              <a:rPr lang="en-GB" dirty="0"/>
              <a:t>He is an independent futurist consultant, writer, and keynote speaker.</a:t>
            </a:r>
            <a:endParaRPr lang="en-GB"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8171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1128</TotalTime>
  <Words>1766</Words>
  <Application>Microsoft Office PowerPoint</Application>
  <PresentationFormat>Widescreen</PresentationFormat>
  <Paragraphs>113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Trebuchet MS</vt:lpstr>
      <vt:lpstr>Circuit</vt:lpstr>
      <vt:lpstr>Professional Translation In a Pre-singularity World a Panel Discussion</vt:lpstr>
      <vt:lpstr>Professional Translation In a Pre-singularity World Panel Composition</vt:lpstr>
      <vt:lpstr>Professional Translation In a Pre-singularity World Panel Composition</vt:lpstr>
      <vt:lpstr>Professional Translation In a Pre-singularity World Panel Composition</vt:lpstr>
      <vt:lpstr>Professional Translation In a Pre-singularity World Panellists</vt:lpstr>
      <vt:lpstr>Professional Translation In a Pre-singularity World Panellists</vt:lpstr>
      <vt:lpstr>Professional Translation In a Pre-singularity World Panellists</vt:lpstr>
      <vt:lpstr>Professional Translation In a Pre-singularity World Panellists</vt:lpstr>
      <vt:lpstr>Professional Translation In a Pre-singularity World Panellists</vt:lpstr>
      <vt:lpstr>Professional Translation in a  Pre-Singularity World </vt:lpstr>
      <vt:lpstr>Professional Translation in a  Pre-Singularity World </vt:lpstr>
      <vt:lpstr>Professional Translation in a  Pre-Singularity World </vt:lpstr>
      <vt:lpstr>Professional Translation in a  Pre-Singularity World </vt:lpstr>
      <vt:lpstr>Professional Translation in a  Pre-Singularity World </vt:lpstr>
      <vt:lpstr>Professional Translation in a  Pre-Singularity World </vt:lpstr>
      <vt:lpstr>Professional Translation in a  Pre-Singularity World </vt:lpstr>
      <vt:lpstr>Professional Translation in a  Pre-Singularity World </vt:lpstr>
      <vt:lpstr>Professional Translation in a  Pre-Singularity World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Translation In a Pre-singularity World a Panel Discussion</dc:title>
  <dc:creator>Olaf-Michael Stefanov</dc:creator>
  <cp:lastModifiedBy>Olaf-Michael Stefanov</cp:lastModifiedBy>
  <cp:revision>28</cp:revision>
  <dcterms:created xsi:type="dcterms:W3CDTF">2016-11-16T00:46:40Z</dcterms:created>
  <dcterms:modified xsi:type="dcterms:W3CDTF">2016-11-22T10:44:13Z</dcterms:modified>
</cp:coreProperties>
</file>