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484" r:id="rId4"/>
    <p:sldId id="503" r:id="rId5"/>
    <p:sldId id="504" r:id="rId6"/>
    <p:sldId id="505" r:id="rId7"/>
    <p:sldId id="506" r:id="rId8"/>
    <p:sldId id="507" r:id="rId9"/>
    <p:sldId id="508" r:id="rId10"/>
    <p:sldId id="509" r:id="rId11"/>
    <p:sldId id="513" r:id="rId12"/>
    <p:sldId id="480" r:id="rId13"/>
    <p:sldId id="483" r:id="rId14"/>
    <p:sldId id="482" r:id="rId15"/>
    <p:sldId id="481" r:id="rId16"/>
    <p:sldId id="510" r:id="rId17"/>
    <p:sldId id="475" r:id="rId18"/>
    <p:sldId id="476" r:id="rId19"/>
    <p:sldId id="486" r:id="rId20"/>
    <p:sldId id="511" r:id="rId21"/>
    <p:sldId id="514" r:id="rId22"/>
    <p:sldId id="512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C9900"/>
    <a:srgbClr val="3892E0"/>
    <a:srgbClr val="E6B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0" autoAdjust="0"/>
  </p:normalViewPr>
  <p:slideViewPr>
    <p:cSldViewPr snapToGrid="0">
      <p:cViewPr varScale="1">
        <p:scale>
          <a:sx n="82" d="100"/>
          <a:sy n="82" d="100"/>
        </p:scale>
        <p:origin x="68" y="1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4D8C1-7E72-415F-AA20-5429B630AF75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0F470-4B64-44B3-B0E5-35F720F14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0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F470-4B64-44B3-B0E5-35F720F1468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1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F470-4B64-44B3-B0E5-35F720F1468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5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F470-4B64-44B3-B0E5-35F720F1468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59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F470-4B64-44B3-B0E5-35F720F1468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0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F470-4B64-44B3-B0E5-35F720F1468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5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F470-4B64-44B3-B0E5-35F720F1468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1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F470-4B64-44B3-B0E5-35F720F1468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5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F470-4B64-44B3-B0E5-35F720F1468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75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32007-69BF-4902-BF86-B5E41D239161}" type="slidenum">
              <a:rPr lang="et-EE" smtClean="0">
                <a:solidFill>
                  <a:prstClr val="black"/>
                </a:solidFill>
              </a:rPr>
              <a:pPr/>
              <a:t>20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5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1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5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27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31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8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89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83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24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7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31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71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4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66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4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94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1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4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67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86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94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79F-2004-4319-81D7-F5605F054344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7C1D-159E-43B6-AB51-C2BFC86E7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16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93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0879F-2004-4319-81D7-F5605F054344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7C1D-159E-43B6-AB51-C2BFC86E7E4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29598" y="4746853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3892E0"/>
                </a:solidFill>
              </a:rPr>
              <a:t>@dw2</a:t>
            </a:r>
            <a:endParaRPr lang="en-GB" b="1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25645" y="4771082"/>
            <a:ext cx="878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65000"/>
                  </a:schemeClr>
                </a:solidFill>
              </a:rPr>
              <a:t>Page </a:t>
            </a:r>
            <a:fld id="{D86971A1-688F-4844-815A-951038710BD2}" type="slidenum">
              <a:rPr lang="en-GB" sz="1600" b="1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GB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2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93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0879F-2004-4319-81D7-F5605F054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7C1D-159E-43B6-AB51-C2BFC86E7E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98" y="4746853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3892E0"/>
                </a:solidFill>
              </a:rPr>
              <a:t>@dw2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225645" y="4771082"/>
            <a:ext cx="878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prstClr val="white">
                    <a:lumMod val="65000"/>
                  </a:prstClr>
                </a:solidFill>
              </a:rPr>
              <a:t>Page </a:t>
            </a:r>
            <a:fld id="{D86971A1-688F-4844-815A-951038710BD2}" type="slidenum">
              <a:rPr lang="en-GB" sz="1600" b="1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GB" sz="1600" b="1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5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theguardian.com/science/2015/may/21/google-a-step-closer-to-developing-machines-with-human-like-intellige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cleans.ca/society/science/the-meaning-of-alphago-the-ai-program-that-beat-a-go-champ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en.wikipedia.org/wiki/Castle_Brav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ntelligence.org/2013/05/15/when-will-ai-be-created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sualcapitalist.com/chart-largest-companies-market-cap-15-year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ing.org/tc38/wp-content/uploads/TC38-banne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875"/>
            <a:ext cx="8572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761803"/>
            <a:ext cx="8496302" cy="1412703"/>
          </a:xfrm>
          <a:solidFill>
            <a:srgbClr val="5C9900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000" b="1" dirty="0" smtClean="0">
                <a:solidFill>
                  <a:schemeClr val="bg1"/>
                </a:solidFill>
              </a:rPr>
              <a:t>The pre-Singularity</a:t>
            </a:r>
            <a:br>
              <a:rPr lang="en-GB" sz="6000" b="1" dirty="0" smtClean="0">
                <a:solidFill>
                  <a:schemeClr val="bg1"/>
                </a:solidFill>
              </a:rPr>
            </a:br>
            <a:endParaRPr lang="en-GB" sz="3600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660573"/>
            <a:ext cx="1521852" cy="652223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860032" y="4293746"/>
            <a:ext cx="4283968" cy="6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Principal, Delta Wisdom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0" y="4274697"/>
            <a:ext cx="4139952" cy="6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Chair, London Futurists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9" y="3407405"/>
            <a:ext cx="920546" cy="93838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141984" y="3263726"/>
            <a:ext cx="4860032" cy="11877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solidFill>
                  <a:schemeClr val="tx1"/>
                </a:solidFill>
              </a:rPr>
              <a:t>David Wood</a:t>
            </a:r>
            <a:endParaRPr lang="en-GB" sz="36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3600" b="1" dirty="0" smtClean="0">
                <a:solidFill>
                  <a:srgbClr val="3892E0"/>
                </a:solidFill>
              </a:rPr>
              <a:t>@dw2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644" y="4745593"/>
            <a:ext cx="212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3892E0"/>
                </a:solidFill>
              </a:rPr>
              <a:t>londonfuturists.com</a:t>
            </a:r>
            <a:endParaRPr lang="en-GB" b="1" dirty="0">
              <a:solidFill>
                <a:srgbClr val="3892E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5638" y="4745593"/>
            <a:ext cx="188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 smtClean="0">
                <a:solidFill>
                  <a:srgbClr val="3892E0"/>
                </a:solidFill>
              </a:rPr>
              <a:t>deltawisdom.com</a:t>
            </a:r>
            <a:endParaRPr lang="en-GB" b="1" dirty="0">
              <a:solidFill>
                <a:srgbClr val="3892E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4748" y="2489639"/>
            <a:ext cx="4814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i="1" dirty="0" smtClean="0">
                <a:solidFill>
                  <a:srgbClr val="FFFF00"/>
                </a:solidFill>
              </a:rPr>
              <a:t>An uncertain road ahead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798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93579" y="42727"/>
            <a:ext cx="5910378" cy="653549"/>
          </a:xfrm>
        </p:spPr>
        <p:txBody>
          <a:bodyPr>
            <a:noAutofit/>
          </a:bodyPr>
          <a:lstStyle/>
          <a:p>
            <a:r>
              <a:rPr lang="en-GB" sz="3600" dirty="0" smtClean="0"/>
              <a:t>“The Master Algorithm”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43910" y="4241240"/>
            <a:ext cx="580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 smtClean="0">
                <a:solidFill>
                  <a:srgbClr val="0000FF"/>
                </a:solidFill>
              </a:rPr>
              <a:t>“How the quest for the ultimate learning machine will remake our world”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6751" y="594151"/>
            <a:ext cx="5324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Pedro Domingos, 2015</a:t>
            </a:r>
            <a:endParaRPr lang="en-GB" sz="2400" dirty="0"/>
          </a:p>
        </p:txBody>
      </p:sp>
      <p:pic>
        <p:nvPicPr>
          <p:cNvPr id="1026" name="Picture 2" descr="TheMasterAlgorit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8" y="257017"/>
            <a:ext cx="2931349" cy="445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41109"/>
              </p:ext>
            </p:extLst>
          </p:nvPr>
        </p:nvGraphicFramePr>
        <p:xfrm>
          <a:off x="3118032" y="1955877"/>
          <a:ext cx="593970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626"/>
                <a:gridCol w="2127208"/>
                <a:gridCol w="218387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Tribe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Origin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Core algorithm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Symbolists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Logic &amp; philosophy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inverse deduction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Connectionists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Neuroscience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back-propagation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Evolutionaries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Evolutionary biology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genetic programming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Bayesians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probability inference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Analogizers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kernel machines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4256111" y="1112334"/>
            <a:ext cx="2319139" cy="6541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GB" sz="2000" b="1" dirty="0" smtClean="0"/>
              <a:t>Multi-convergence of “tribes”</a:t>
            </a:r>
            <a:endParaRPr lang="en-GB" sz="2000" i="1" dirty="0"/>
          </a:p>
        </p:txBody>
      </p:sp>
      <p:grpSp>
        <p:nvGrpSpPr>
          <p:cNvPr id="20" name="Group 19"/>
          <p:cNvGrpSpPr/>
          <p:nvPr/>
        </p:nvGrpSpPr>
        <p:grpSpPr>
          <a:xfrm rot="2635854">
            <a:off x="6728398" y="1011359"/>
            <a:ext cx="890895" cy="876781"/>
            <a:chOff x="6915017" y="4057157"/>
            <a:chExt cx="890895" cy="876781"/>
          </a:xfrm>
        </p:grpSpPr>
        <p:sp>
          <p:nvSpPr>
            <p:cNvPr id="21" name="Down Arrow 20"/>
            <p:cNvSpPr/>
            <p:nvPr/>
          </p:nvSpPr>
          <p:spPr>
            <a:xfrm>
              <a:off x="7207457" y="4057157"/>
              <a:ext cx="321388" cy="369813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Down Arrow 21"/>
            <p:cNvSpPr/>
            <p:nvPr/>
          </p:nvSpPr>
          <p:spPr>
            <a:xfrm flipV="1">
              <a:off x="7189347" y="4564125"/>
              <a:ext cx="321388" cy="369813"/>
            </a:xfrm>
            <a:prstGeom prst="downArrow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Down Arrow 22"/>
            <p:cNvSpPr/>
            <p:nvPr/>
          </p:nvSpPr>
          <p:spPr>
            <a:xfrm rot="16200000">
              <a:off x="6939230" y="4306870"/>
              <a:ext cx="321388" cy="36981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Down Arrow 23"/>
            <p:cNvSpPr/>
            <p:nvPr/>
          </p:nvSpPr>
          <p:spPr>
            <a:xfrm rot="16200000" flipV="1">
              <a:off x="7460312" y="4301334"/>
              <a:ext cx="321388" cy="369813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984955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Likely date of advent of HL-AGI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702387"/>
              </p:ext>
            </p:extLst>
          </p:nvPr>
        </p:nvGraphicFramePr>
        <p:xfrm>
          <a:off x="836142" y="926925"/>
          <a:ext cx="7471717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234"/>
                <a:gridCol w="1453956"/>
                <a:gridCol w="1544828"/>
                <a:gridCol w="163569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Population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50%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90%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Conference: Philosophy</a:t>
                      </a:r>
                      <a:r>
                        <a:rPr lang="en-GB" sz="2000" baseline="0" dirty="0" smtClean="0"/>
                        <a:t> &amp; Theory of AI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Conference: Artificial</a:t>
                      </a:r>
                      <a:r>
                        <a:rPr lang="en-GB" sz="2000" baseline="0" dirty="0" smtClean="0"/>
                        <a:t> General Intelligence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Greek Association for Artificial</a:t>
                      </a:r>
                      <a:r>
                        <a:rPr lang="en-GB" sz="2000" baseline="0" dirty="0" smtClean="0"/>
                        <a:t> Intelligence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Top 100 cited academic authors in AI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Combined (from above)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384277" y="4656006"/>
            <a:ext cx="4375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0000FF"/>
                </a:solidFill>
              </a:rPr>
              <a:t>Nick </a:t>
            </a:r>
            <a:r>
              <a:rPr lang="en-GB" sz="2400" dirty="0" err="1" smtClean="0">
                <a:solidFill>
                  <a:srgbClr val="0000FF"/>
                </a:solidFill>
              </a:rPr>
              <a:t>Bostrom</a:t>
            </a:r>
            <a:r>
              <a:rPr lang="en-GB" sz="2400" dirty="0" smtClean="0">
                <a:solidFill>
                  <a:srgbClr val="0000FF"/>
                </a:solidFill>
              </a:rPr>
              <a:t>: </a:t>
            </a:r>
            <a:r>
              <a:rPr lang="en-GB" sz="2400" dirty="0" err="1" smtClean="0">
                <a:solidFill>
                  <a:srgbClr val="0000FF"/>
                </a:solidFill>
              </a:rPr>
              <a:t>Superintelligence</a:t>
            </a:r>
            <a:endParaRPr lang="en-GB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43" y="0"/>
            <a:ext cx="787557" cy="11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426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Likely date of advent of HL-AGI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57344"/>
              </p:ext>
            </p:extLst>
          </p:nvPr>
        </p:nvGraphicFramePr>
        <p:xfrm>
          <a:off x="836142" y="926925"/>
          <a:ext cx="7471717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234"/>
                <a:gridCol w="1453956"/>
                <a:gridCol w="1544828"/>
                <a:gridCol w="163569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Population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50%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90%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Conference: Philosophy</a:t>
                      </a:r>
                      <a:r>
                        <a:rPr lang="en-GB" sz="2000" baseline="0" dirty="0" smtClean="0"/>
                        <a:t> &amp; Theory of AI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2048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Conference: Artificial</a:t>
                      </a:r>
                      <a:r>
                        <a:rPr lang="en-GB" sz="2000" baseline="0" dirty="0" smtClean="0"/>
                        <a:t> General Intelligence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2040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Greek Association for Artificial</a:t>
                      </a:r>
                      <a:r>
                        <a:rPr lang="en-GB" sz="2000" baseline="0" dirty="0" smtClean="0"/>
                        <a:t> Intelligence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2050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Top 100 cited academic authors in AI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2050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Combined (from above)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2040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43" y="0"/>
            <a:ext cx="787557" cy="1196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4277" y="4656006"/>
            <a:ext cx="4375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0000FF"/>
                </a:solidFill>
              </a:rPr>
              <a:t>Nick </a:t>
            </a:r>
            <a:r>
              <a:rPr lang="en-GB" sz="2400" dirty="0" err="1" smtClean="0">
                <a:solidFill>
                  <a:srgbClr val="0000FF"/>
                </a:solidFill>
              </a:rPr>
              <a:t>Bostrom</a:t>
            </a:r>
            <a:r>
              <a:rPr lang="en-GB" sz="2400" dirty="0" smtClean="0">
                <a:solidFill>
                  <a:srgbClr val="0000FF"/>
                </a:solidFill>
              </a:rPr>
              <a:t>: </a:t>
            </a:r>
            <a:r>
              <a:rPr lang="en-GB" sz="2400" dirty="0" err="1" smtClean="0">
                <a:solidFill>
                  <a:srgbClr val="0000FF"/>
                </a:solidFill>
              </a:rPr>
              <a:t>Superintelligence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63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Likely date of advent of HL-AGI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057890"/>
              </p:ext>
            </p:extLst>
          </p:nvPr>
        </p:nvGraphicFramePr>
        <p:xfrm>
          <a:off x="836142" y="926925"/>
          <a:ext cx="7471717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234"/>
                <a:gridCol w="1453956"/>
                <a:gridCol w="1544828"/>
                <a:gridCol w="163569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Population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50%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90%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Conference: Philosophy</a:t>
                      </a:r>
                      <a:r>
                        <a:rPr lang="en-GB" sz="2000" baseline="0" dirty="0" smtClean="0"/>
                        <a:t> &amp; Theory of AI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2048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2080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Conference: Artificial</a:t>
                      </a:r>
                      <a:r>
                        <a:rPr lang="en-GB" sz="2000" baseline="0" dirty="0" smtClean="0"/>
                        <a:t> General Intelligence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2040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2065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Greek Association for Artificial</a:t>
                      </a:r>
                      <a:r>
                        <a:rPr lang="en-GB" sz="2000" baseline="0" dirty="0" smtClean="0"/>
                        <a:t> Intelligence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2050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2093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Top 100 cited academic authors in AI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2050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2070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Combined (from above)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2040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2075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43" y="0"/>
            <a:ext cx="787557" cy="1196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4277" y="4656006"/>
            <a:ext cx="4375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0000FF"/>
                </a:solidFill>
              </a:rPr>
              <a:t>Nick </a:t>
            </a:r>
            <a:r>
              <a:rPr lang="en-GB" sz="2400" dirty="0" err="1" smtClean="0">
                <a:solidFill>
                  <a:srgbClr val="0000FF"/>
                </a:solidFill>
              </a:rPr>
              <a:t>Bostrom</a:t>
            </a:r>
            <a:r>
              <a:rPr lang="en-GB" sz="2400" dirty="0" smtClean="0">
                <a:solidFill>
                  <a:srgbClr val="0000FF"/>
                </a:solidFill>
              </a:rPr>
              <a:t>: </a:t>
            </a:r>
            <a:r>
              <a:rPr lang="en-GB" sz="2400" dirty="0" err="1" smtClean="0">
                <a:solidFill>
                  <a:srgbClr val="0000FF"/>
                </a:solidFill>
              </a:rPr>
              <a:t>Superintelligence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059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Likely date of advent of HL-AGI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77206"/>
              </p:ext>
            </p:extLst>
          </p:nvPr>
        </p:nvGraphicFramePr>
        <p:xfrm>
          <a:off x="836142" y="926925"/>
          <a:ext cx="7471717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234"/>
                <a:gridCol w="1453956"/>
                <a:gridCol w="1544828"/>
                <a:gridCol w="163569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Population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50%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90%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Conference: Philosophy</a:t>
                      </a:r>
                      <a:r>
                        <a:rPr lang="en-GB" sz="2000" baseline="0" dirty="0" smtClean="0"/>
                        <a:t> &amp; Theory of AI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2023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2048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2080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Conference: Artificial</a:t>
                      </a:r>
                      <a:r>
                        <a:rPr lang="en-GB" sz="2000" baseline="0" dirty="0" smtClean="0"/>
                        <a:t> General Intelligence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2022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2040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2065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Greek Association for Artificial</a:t>
                      </a:r>
                      <a:r>
                        <a:rPr lang="en-GB" sz="2000" baseline="0" dirty="0" smtClean="0"/>
                        <a:t> Intelligence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2020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2050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2093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Top 100 cited academic authors in AI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2024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2050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2070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Combined (from above)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2022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2040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2075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43" y="0"/>
            <a:ext cx="787557" cy="1196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4277" y="4656006"/>
            <a:ext cx="4375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0000FF"/>
                </a:solidFill>
              </a:rPr>
              <a:t>Nick </a:t>
            </a:r>
            <a:r>
              <a:rPr lang="en-GB" sz="2400" dirty="0" err="1" smtClean="0">
                <a:solidFill>
                  <a:srgbClr val="0000FF"/>
                </a:solidFill>
              </a:rPr>
              <a:t>Bostrom</a:t>
            </a:r>
            <a:r>
              <a:rPr lang="en-GB" sz="2400" dirty="0" smtClean="0">
                <a:solidFill>
                  <a:srgbClr val="0000FF"/>
                </a:solidFill>
              </a:rPr>
              <a:t>: </a:t>
            </a:r>
            <a:r>
              <a:rPr lang="en-GB" sz="2400" dirty="0" err="1" smtClean="0">
                <a:solidFill>
                  <a:srgbClr val="0000FF"/>
                </a:solidFill>
              </a:rPr>
              <a:t>Superintelligence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314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2567" y="4549484"/>
            <a:ext cx="7087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hlinkClick r:id="rId2"/>
              </a:rPr>
              <a:t>https://</a:t>
            </a:r>
            <a:r>
              <a:rPr lang="en-GB" sz="1400" dirty="0" smtClean="0">
                <a:hlinkClick r:id="rId2"/>
              </a:rPr>
              <a:t>www.theguardian.com/science/2015/may/21/google-a-step-closer-to-developing-machines-with-human-like-intelligence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4272742" y="124739"/>
            <a:ext cx="4546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“</a:t>
            </a:r>
            <a:r>
              <a:rPr lang="en-GB" sz="3200" dirty="0"/>
              <a:t>Computers will have </a:t>
            </a:r>
            <a:r>
              <a:rPr lang="en-GB" sz="3200" dirty="0">
                <a:solidFill>
                  <a:srgbClr val="0000FF"/>
                </a:solidFill>
              </a:rPr>
              <a:t>developed </a:t>
            </a:r>
            <a:r>
              <a:rPr lang="en-GB" sz="3200" dirty="0" smtClean="0">
                <a:solidFill>
                  <a:srgbClr val="0000FF"/>
                </a:solidFill>
              </a:rPr>
              <a:t>‘common sense’</a:t>
            </a:r>
            <a:r>
              <a:rPr lang="en-GB" sz="3200" dirty="0" smtClean="0"/>
              <a:t> </a:t>
            </a:r>
            <a:r>
              <a:rPr lang="en-GB" sz="3200" dirty="0"/>
              <a:t>within a </a:t>
            </a:r>
            <a:r>
              <a:rPr lang="en-GB" sz="3200" dirty="0" smtClean="0"/>
              <a:t>decade</a:t>
            </a:r>
          </a:p>
          <a:p>
            <a:pPr algn="ctr"/>
            <a:r>
              <a:rPr lang="en-GB" sz="3200" dirty="0" smtClean="0"/>
              <a:t>and </a:t>
            </a:r>
            <a:r>
              <a:rPr lang="en-GB" sz="3200" dirty="0"/>
              <a:t>we could be counting them among </a:t>
            </a:r>
            <a:r>
              <a:rPr lang="en-GB" sz="3200" dirty="0">
                <a:solidFill>
                  <a:srgbClr val="0000FF"/>
                </a:solidFill>
              </a:rPr>
              <a:t>our friends</a:t>
            </a:r>
            <a:r>
              <a:rPr lang="en-GB" sz="3200" dirty="0"/>
              <a:t> not long afterwards</a:t>
            </a:r>
            <a:r>
              <a:rPr lang="en-GB" sz="3200" dirty="0" smtClean="0"/>
              <a:t>”</a:t>
            </a:r>
            <a:endParaRPr lang="en-GB" sz="3200" dirty="0"/>
          </a:p>
        </p:txBody>
      </p:sp>
      <p:pic>
        <p:nvPicPr>
          <p:cNvPr id="3074" name="Picture 2" descr="Geoffrey Hinton. (Michelle Siu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3"/>
          <a:stretch/>
        </p:blipFill>
        <p:spPr bwMode="auto">
          <a:xfrm>
            <a:off x="112143" y="201212"/>
            <a:ext cx="3953877" cy="36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32053" y="3188979"/>
            <a:ext cx="48274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18"/>
            <a:r>
              <a:rPr lang="en-GB" sz="2800" b="1" dirty="0" smtClean="0">
                <a:solidFill>
                  <a:prstClr val="black"/>
                </a:solidFill>
                <a:cs typeface="Arial" pitchFamily="34" charset="0"/>
              </a:rPr>
              <a:t>Geoffrey Hinton</a:t>
            </a:r>
            <a:br>
              <a:rPr lang="en-GB" sz="28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GB" sz="2400" dirty="0"/>
              <a:t>University of Toronto and Google</a:t>
            </a:r>
            <a:endParaRPr lang="en-GB" sz="28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321" y="4244143"/>
            <a:ext cx="8230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hlinkClick r:id="rId4"/>
              </a:rPr>
              <a:t>http://www.macleans.ca/society/science/the-meaning-of-alphago-the-ai-program-that-beat-a-go-champ</a:t>
            </a:r>
            <a:r>
              <a:rPr lang="en-GB" sz="1400" dirty="0" smtClean="0">
                <a:hlinkClick r:id="rId4"/>
              </a:rPr>
              <a:t>/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470449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Exponential growth?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645508" y="1389315"/>
            <a:ext cx="2905839" cy="3322082"/>
            <a:chOff x="6288538" y="3209913"/>
            <a:chExt cx="2905839" cy="3322082"/>
          </a:xfrm>
        </p:grpSpPr>
        <p:sp>
          <p:nvSpPr>
            <p:cNvPr id="27" name="Line 13"/>
            <p:cNvSpPr>
              <a:spLocks noChangeShapeType="1"/>
            </p:cNvSpPr>
            <p:nvPr/>
          </p:nvSpPr>
          <p:spPr bwMode="auto">
            <a:xfrm rot="-5400000">
              <a:off x="7245800" y="4695813"/>
              <a:ext cx="297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6479038" y="3368663"/>
              <a:ext cx="2105025" cy="2714625"/>
            </a:xfrm>
            <a:custGeom>
              <a:avLst/>
              <a:gdLst>
                <a:gd name="T0" fmla="*/ 0 w 1882"/>
                <a:gd name="T1" fmla="*/ 2714625 h 2254"/>
                <a:gd name="T2" fmla="*/ 871315 w 1882"/>
                <a:gd name="T3" fmla="*/ 2621889 h 2254"/>
                <a:gd name="T4" fmla="*/ 1477544 w 1882"/>
                <a:gd name="T5" fmla="*/ 2295508 h 2254"/>
                <a:gd name="T6" fmla="*/ 1866784 w 1882"/>
                <a:gd name="T7" fmla="*/ 1551214 h 2254"/>
                <a:gd name="T8" fmla="*/ 2065877 w 1882"/>
                <a:gd name="T9" fmla="*/ 469700 h 2254"/>
                <a:gd name="T10" fmla="*/ 2102788 w 1882"/>
                <a:gd name="T11" fmla="*/ 0 h 2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2"/>
                <a:gd name="T19" fmla="*/ 0 h 2254"/>
                <a:gd name="T20" fmla="*/ 1882 w 1882"/>
                <a:gd name="T21" fmla="*/ 2254 h 2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2" h="2254">
                  <a:moveTo>
                    <a:pt x="0" y="2254"/>
                  </a:moveTo>
                  <a:cubicBezTo>
                    <a:pt x="279" y="2244"/>
                    <a:pt x="559" y="2235"/>
                    <a:pt x="779" y="2177"/>
                  </a:cubicBezTo>
                  <a:cubicBezTo>
                    <a:pt x="999" y="2119"/>
                    <a:pt x="1173" y="2054"/>
                    <a:pt x="1321" y="1906"/>
                  </a:cubicBezTo>
                  <a:cubicBezTo>
                    <a:pt x="1469" y="1758"/>
                    <a:pt x="1581" y="1541"/>
                    <a:pt x="1669" y="1288"/>
                  </a:cubicBezTo>
                  <a:cubicBezTo>
                    <a:pt x="1757" y="1035"/>
                    <a:pt x="1812" y="605"/>
                    <a:pt x="1847" y="390"/>
                  </a:cubicBezTo>
                  <a:cubicBezTo>
                    <a:pt x="1882" y="175"/>
                    <a:pt x="1875" y="62"/>
                    <a:pt x="188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>
              <a:off x="6304413" y="6172188"/>
              <a:ext cx="2643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 rot="-5400000">
              <a:off x="4853438" y="4737088"/>
              <a:ext cx="28892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6288538" y="3375013"/>
              <a:ext cx="17621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/>
                <a:t>Technology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7893500" y="5738800"/>
              <a:ext cx="862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/>
                <a:t>Time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8496750" y="6162663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dirty="0" smtClean="0"/>
                <a:t>2050</a:t>
              </a:r>
              <a:endParaRPr lang="en-GB" dirty="0"/>
            </a:p>
          </p:txBody>
        </p:sp>
      </p:grp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2810858" y="1032127"/>
            <a:ext cx="401637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 b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V="1">
            <a:off x="7853952" y="-1950122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4036014" y="1382041"/>
            <a:ext cx="4519613" cy="3322637"/>
            <a:chOff x="2916" y="2209"/>
            <a:chExt cx="2847" cy="2093"/>
          </a:xfrm>
        </p:grpSpPr>
        <p:sp>
          <p:nvSpPr>
            <p:cNvPr id="37" name="Line 5"/>
            <p:cNvSpPr>
              <a:spLocks noChangeShapeType="1"/>
            </p:cNvSpPr>
            <p:nvPr/>
          </p:nvSpPr>
          <p:spPr bwMode="auto">
            <a:xfrm rot="-5400000">
              <a:off x="4536" y="3145"/>
              <a:ext cx="18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3270" y="2624"/>
              <a:ext cx="2069" cy="1395"/>
            </a:xfrm>
            <a:custGeom>
              <a:avLst/>
              <a:gdLst>
                <a:gd name="T0" fmla="*/ 0 w 2069"/>
                <a:gd name="T1" fmla="*/ 1395 h 1395"/>
                <a:gd name="T2" fmla="*/ 549 w 2069"/>
                <a:gd name="T3" fmla="*/ 1337 h 1395"/>
                <a:gd name="T4" fmla="*/ 843 w 2069"/>
                <a:gd name="T5" fmla="*/ 1088 h 1395"/>
                <a:gd name="T6" fmla="*/ 1045 w 2069"/>
                <a:gd name="T7" fmla="*/ 969 h 1395"/>
                <a:gd name="T8" fmla="*/ 1176 w 2069"/>
                <a:gd name="T9" fmla="*/ 662 h 1395"/>
                <a:gd name="T10" fmla="*/ 1410 w 2069"/>
                <a:gd name="T11" fmla="*/ 457 h 1395"/>
                <a:gd name="T12" fmla="*/ 1621 w 2069"/>
                <a:gd name="T13" fmla="*/ 393 h 1395"/>
                <a:gd name="T14" fmla="*/ 1694 w 2069"/>
                <a:gd name="T15" fmla="*/ 229 h 1395"/>
                <a:gd name="T16" fmla="*/ 1858 w 2069"/>
                <a:gd name="T17" fmla="*/ 46 h 1395"/>
                <a:gd name="T18" fmla="*/ 2069 w 2069"/>
                <a:gd name="T19" fmla="*/ 0 h 1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69"/>
                <a:gd name="T31" fmla="*/ 0 h 1395"/>
                <a:gd name="T32" fmla="*/ 2069 w 2069"/>
                <a:gd name="T33" fmla="*/ 1395 h 1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69" h="1395">
                  <a:moveTo>
                    <a:pt x="0" y="1395"/>
                  </a:moveTo>
                  <a:cubicBezTo>
                    <a:pt x="197" y="1387"/>
                    <a:pt x="409" y="1388"/>
                    <a:pt x="549" y="1337"/>
                  </a:cubicBezTo>
                  <a:cubicBezTo>
                    <a:pt x="689" y="1286"/>
                    <a:pt x="760" y="1149"/>
                    <a:pt x="843" y="1088"/>
                  </a:cubicBezTo>
                  <a:cubicBezTo>
                    <a:pt x="926" y="1027"/>
                    <a:pt x="990" y="1040"/>
                    <a:pt x="1045" y="969"/>
                  </a:cubicBezTo>
                  <a:cubicBezTo>
                    <a:pt x="1100" y="898"/>
                    <a:pt x="1115" y="747"/>
                    <a:pt x="1176" y="662"/>
                  </a:cubicBezTo>
                  <a:cubicBezTo>
                    <a:pt x="1237" y="577"/>
                    <a:pt x="1336" y="502"/>
                    <a:pt x="1410" y="457"/>
                  </a:cubicBezTo>
                  <a:cubicBezTo>
                    <a:pt x="1484" y="412"/>
                    <a:pt x="1574" y="431"/>
                    <a:pt x="1621" y="393"/>
                  </a:cubicBezTo>
                  <a:cubicBezTo>
                    <a:pt x="1668" y="355"/>
                    <a:pt x="1654" y="287"/>
                    <a:pt x="1694" y="229"/>
                  </a:cubicBezTo>
                  <a:cubicBezTo>
                    <a:pt x="1734" y="171"/>
                    <a:pt x="1796" y="84"/>
                    <a:pt x="1858" y="46"/>
                  </a:cubicBezTo>
                  <a:cubicBezTo>
                    <a:pt x="1920" y="8"/>
                    <a:pt x="2025" y="10"/>
                    <a:pt x="2069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2919" y="4075"/>
              <a:ext cx="26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 rot="-5400000">
              <a:off x="2012" y="3171"/>
              <a:ext cx="18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2916" y="2313"/>
              <a:ext cx="11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 dirty="0"/>
                <a:t>Technology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4944" y="3802"/>
              <a:ext cx="5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/>
                <a:t>Time</a:t>
              </a: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5324" y="4069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dirty="0" smtClean="0"/>
                <a:t>2050</a:t>
              </a:r>
              <a:endParaRPr lang="en-GB" dirty="0"/>
            </a:p>
          </p:txBody>
        </p:sp>
      </p:grp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7686470" y="1785306"/>
            <a:ext cx="385764" cy="482520"/>
          </a:xfrm>
          <a:prstGeom prst="irregularSeal1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8068425" y="1785306"/>
            <a:ext cx="1039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AGI=HL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7882528" y="496084"/>
            <a:ext cx="1261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ASI&gt;&gt;HL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4667" y="4592940"/>
            <a:ext cx="2487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/>
              <a:t>Ray Kurzweil</a:t>
            </a:r>
            <a:endParaRPr lang="en-GB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4996344" y="4596413"/>
            <a:ext cx="2487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/>
              <a:t>Eliezer </a:t>
            </a:r>
            <a:r>
              <a:rPr lang="en-GB" sz="2000" b="1" dirty="0" err="1" smtClean="0"/>
              <a:t>Yudkowsky</a:t>
            </a:r>
            <a:endParaRPr lang="en-GB" sz="2000" b="1" dirty="0"/>
          </a:p>
        </p:txBody>
      </p:sp>
      <p:sp>
        <p:nvSpPr>
          <p:cNvPr id="47" name="Oval 13"/>
          <p:cNvSpPr>
            <a:spLocks noChangeArrowheads="1"/>
          </p:cNvSpPr>
          <p:nvPr/>
        </p:nvSpPr>
        <p:spPr bwMode="auto">
          <a:xfrm>
            <a:off x="7067396" y="2554981"/>
            <a:ext cx="192882" cy="241260"/>
          </a:xfrm>
          <a:prstGeom prst="irregularSeal1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6159116" y="3485048"/>
            <a:ext cx="192882" cy="241260"/>
          </a:xfrm>
          <a:prstGeom prst="irregularSeal1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05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4" grpId="0" animBg="1"/>
      <p:bldP spid="45" grpId="0"/>
      <p:bldP spid="46" grpId="0"/>
      <p:bldP spid="24" grpId="0"/>
      <p:bldP spid="25" grpId="0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nuclear: hard to calculate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13" y="815540"/>
            <a:ext cx="8830752" cy="39953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GB" dirty="0" smtClean="0"/>
              <a:t>First hydrogen bomb test, 1st March 1954, Bikini Atoll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GB" dirty="0" smtClean="0"/>
              <a:t>Explosive </a:t>
            </a:r>
            <a:r>
              <a:rPr lang="en-GB" dirty="0"/>
              <a:t>yield was </a:t>
            </a:r>
            <a:r>
              <a:rPr lang="en-GB" dirty="0">
                <a:solidFill>
                  <a:srgbClr val="0000FF"/>
                </a:solidFill>
              </a:rPr>
              <a:t>expected to be</a:t>
            </a:r>
            <a:r>
              <a:rPr lang="en-GB" dirty="0"/>
              <a:t> from 4 to 6 </a:t>
            </a:r>
            <a:r>
              <a:rPr lang="en-GB" dirty="0" smtClean="0"/>
              <a:t>Megatons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GB" dirty="0" smtClean="0"/>
              <a:t>Was </a:t>
            </a:r>
            <a:r>
              <a:rPr lang="en-GB" dirty="0" smtClean="0">
                <a:solidFill>
                  <a:srgbClr val="FF0000"/>
                </a:solidFill>
              </a:rPr>
              <a:t>15</a:t>
            </a:r>
            <a:r>
              <a:rPr lang="en-GB" dirty="0" smtClean="0"/>
              <a:t> </a:t>
            </a:r>
            <a:r>
              <a:rPr lang="en-GB" dirty="0"/>
              <a:t>Megatons, </a:t>
            </a:r>
            <a:r>
              <a:rPr lang="en-GB" dirty="0">
                <a:solidFill>
                  <a:srgbClr val="FF0000"/>
                </a:solidFill>
              </a:rPr>
              <a:t>two and a half </a:t>
            </a:r>
            <a:r>
              <a:rPr lang="en-GB" dirty="0" smtClean="0">
                <a:solidFill>
                  <a:srgbClr val="FF0000"/>
                </a:solidFill>
              </a:rPr>
              <a:t>times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dirty="0">
                <a:solidFill>
                  <a:srgbClr val="FF0000"/>
                </a:solidFill>
              </a:rPr>
              <a:t>expected </a:t>
            </a:r>
            <a:r>
              <a:rPr lang="en-GB" dirty="0" smtClean="0">
                <a:solidFill>
                  <a:srgbClr val="FF0000"/>
                </a:solidFill>
              </a:rPr>
              <a:t>maximum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dirty="0" smtClean="0">
                <a:solidFill>
                  <a:srgbClr val="FF0000"/>
                </a:solidFill>
              </a:rPr>
              <a:t>Physics </a:t>
            </a:r>
            <a:r>
              <a:rPr lang="en-GB" dirty="0">
                <a:solidFill>
                  <a:srgbClr val="FF0000"/>
                </a:solidFill>
              </a:rPr>
              <a:t>error</a:t>
            </a:r>
            <a:r>
              <a:rPr lang="en-GB" dirty="0"/>
              <a:t> </a:t>
            </a:r>
            <a:r>
              <a:rPr lang="en-GB" dirty="0" smtClean="0"/>
              <a:t>by the designers at Los</a:t>
            </a:r>
            <a:br>
              <a:rPr lang="en-GB" dirty="0" smtClean="0"/>
            </a:br>
            <a:r>
              <a:rPr lang="en-GB" dirty="0" smtClean="0"/>
              <a:t>Alamos </a:t>
            </a:r>
            <a:r>
              <a:rPr lang="en-GB" dirty="0"/>
              <a:t>National </a:t>
            </a:r>
            <a:r>
              <a:rPr lang="en-GB" dirty="0" smtClean="0"/>
              <a:t>Lab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dirty="0" smtClean="0">
                <a:solidFill>
                  <a:srgbClr val="FF0000"/>
                </a:solidFill>
              </a:rPr>
              <a:t>Wrongly considered</a:t>
            </a:r>
            <a:r>
              <a:rPr lang="en-GB" dirty="0" smtClean="0"/>
              <a:t> the</a:t>
            </a:r>
            <a:r>
              <a:rPr lang="en-GB" dirty="0"/>
              <a:t> lithium-7 </a:t>
            </a:r>
            <a:r>
              <a:rPr lang="en-GB" dirty="0" smtClean="0"/>
              <a:t>isotope</a:t>
            </a:r>
            <a:br>
              <a:rPr lang="en-GB" dirty="0" smtClean="0"/>
            </a:br>
            <a:r>
              <a:rPr lang="en-GB" dirty="0" smtClean="0"/>
              <a:t>to be inert in bomb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GB" dirty="0" smtClean="0"/>
              <a:t>The </a:t>
            </a:r>
            <a:r>
              <a:rPr lang="en-GB" dirty="0"/>
              <a:t>crew in a nearby Japanese fishing </a:t>
            </a:r>
            <a:r>
              <a:rPr lang="en-GB" dirty="0" smtClean="0"/>
              <a:t>boat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became </a:t>
            </a:r>
            <a:r>
              <a:rPr lang="en-GB" dirty="0">
                <a:solidFill>
                  <a:srgbClr val="FF0000"/>
                </a:solidFill>
              </a:rPr>
              <a:t>ill</a:t>
            </a:r>
            <a:r>
              <a:rPr lang="en-GB" dirty="0"/>
              <a:t> in the wake of direct </a:t>
            </a:r>
            <a:r>
              <a:rPr lang="en-GB" dirty="0" smtClean="0"/>
              <a:t>contact</a:t>
            </a:r>
            <a:br>
              <a:rPr lang="en-GB" dirty="0" smtClean="0"/>
            </a:br>
            <a:r>
              <a:rPr lang="en-GB" dirty="0" smtClean="0"/>
              <a:t>with </a:t>
            </a:r>
            <a:r>
              <a:rPr lang="en-GB" dirty="0"/>
              <a:t>the fallout. </a:t>
            </a:r>
            <a:r>
              <a:rPr lang="en-GB" dirty="0" smtClean="0">
                <a:solidFill>
                  <a:srgbClr val="FF0000"/>
                </a:solidFill>
              </a:rPr>
              <a:t>One </a:t>
            </a:r>
            <a:r>
              <a:rPr lang="en-GB" dirty="0">
                <a:solidFill>
                  <a:srgbClr val="FF0000"/>
                </a:solidFill>
              </a:rPr>
              <a:t>of the crew </a:t>
            </a:r>
            <a:r>
              <a:rPr lang="en-GB" dirty="0" smtClean="0">
                <a:solidFill>
                  <a:srgbClr val="FF0000"/>
                </a:solidFill>
              </a:rPr>
              <a:t>died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0546" y="4835723"/>
            <a:ext cx="3362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hlinkClick r:id="rId2"/>
              </a:rPr>
              <a:t>http://en.wikipedia.org/wiki/Castle_Bravo</a:t>
            </a:r>
            <a:endParaRPr lang="en-GB" sz="1400" dirty="0"/>
          </a:p>
        </p:txBody>
      </p:sp>
      <p:pic>
        <p:nvPicPr>
          <p:cNvPr id="6" name="Picture 2" descr="http://upload.wikimedia.org/wikipedia/commons/thumb/5/5d/Castle_Bravo_Blast.jpg/250px-Castle_Bravo_Bl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51" y="1661303"/>
            <a:ext cx="2063100" cy="155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51" y="3313868"/>
            <a:ext cx="1436945" cy="15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625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6" y="11293"/>
            <a:ext cx="9007268" cy="6638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pre-Singularity: 5 unpredictable forces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13" y="638845"/>
            <a:ext cx="8830752" cy="435076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0000FF"/>
                </a:solidFill>
              </a:rPr>
              <a:t>Hardware with higher performance: Continuation of Moore’s Law?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“18 </a:t>
            </a:r>
            <a:r>
              <a:rPr lang="en-GB" sz="2000" dirty="0"/>
              <a:t>different candidates” </a:t>
            </a:r>
            <a:r>
              <a:rPr lang="en-GB" sz="2000" dirty="0" smtClean="0"/>
              <a:t>in Intel labs to add extra life to that trend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Hard-to-predict breakthroughs with </a:t>
            </a:r>
            <a:r>
              <a:rPr lang="en-GB" sz="2000" dirty="0" smtClean="0">
                <a:solidFill>
                  <a:srgbClr val="FF0000"/>
                </a:solidFill>
              </a:rPr>
              <a:t>Quantum Computing</a:t>
            </a:r>
            <a:r>
              <a:rPr lang="en-GB" sz="2000" dirty="0" smtClean="0"/>
              <a:t>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0000FF"/>
                </a:solidFill>
              </a:rPr>
              <a:t>Software algorithm improvements?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Can speed things up faster than hardware gains – e.g. chess computers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Compare: Andrew Wiles, </a:t>
            </a:r>
            <a:r>
              <a:rPr lang="en-GB" sz="2000" dirty="0" smtClean="0">
                <a:solidFill>
                  <a:srgbClr val="FF0000"/>
                </a:solidFill>
              </a:rPr>
              <a:t>unexpected proof</a:t>
            </a:r>
            <a:r>
              <a:rPr lang="en-GB" sz="2000" dirty="0" smtClean="0"/>
              <a:t> of Fermat’s Last Theorem (1993)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0000FF"/>
                </a:solidFill>
              </a:rPr>
              <a:t>Learnings from studying the human brain?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Improved scanning techniques -&gt; “</a:t>
            </a:r>
            <a:r>
              <a:rPr lang="en-GB" sz="2000" dirty="0" err="1" smtClean="0"/>
              <a:t>neuromorphic</a:t>
            </a:r>
            <a:r>
              <a:rPr lang="en-GB" sz="2000" dirty="0" smtClean="0"/>
              <a:t> computing” etc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Philosophical </a:t>
            </a:r>
            <a:r>
              <a:rPr lang="en-GB" sz="2000" dirty="0" smtClean="0">
                <a:solidFill>
                  <a:srgbClr val="FF0000"/>
                </a:solidFill>
              </a:rPr>
              <a:t>insight into consciousness/creativity</a:t>
            </a:r>
            <a:r>
              <a:rPr lang="en-GB" sz="2000" dirty="0" smtClean="0"/>
              <a:t>?!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0000FF"/>
                </a:solidFill>
              </a:rPr>
              <a:t>More people studying these fields than ever before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Stanford University online course on AI: 160,000 students (23,000 finished it)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More components / databases / tools /methods </a:t>
            </a:r>
            <a:r>
              <a:rPr lang="en-GB" sz="2000" dirty="0" smtClean="0">
                <a:solidFill>
                  <a:srgbClr val="FF0000"/>
                </a:solidFill>
              </a:rPr>
              <a:t>ready for re-combination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Unexpected </a:t>
            </a:r>
            <a:r>
              <a:rPr lang="en-GB" sz="2000" dirty="0" smtClean="0">
                <a:solidFill>
                  <a:srgbClr val="FF0000"/>
                </a:solidFill>
              </a:rPr>
              <a:t>triggers for improvement</a:t>
            </a:r>
            <a:r>
              <a:rPr lang="en-GB" sz="2000" dirty="0" smtClean="0"/>
              <a:t> (malware wars, games AI, financial AI…)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0000FF"/>
                </a:solidFill>
              </a:rPr>
              <a:t>Transformation in society’s motivation</a:t>
            </a:r>
            <a:r>
              <a:rPr lang="en-GB" sz="2400" dirty="0">
                <a:solidFill>
                  <a:srgbClr val="0000FF"/>
                </a:solidFill>
              </a:rPr>
              <a:t>?</a:t>
            </a:r>
            <a:endParaRPr lang="en-GB" sz="2400" dirty="0" smtClean="0"/>
          </a:p>
          <a:p>
            <a:pPr lvl="1">
              <a:spcBef>
                <a:spcPts val="0"/>
              </a:spcBef>
            </a:pPr>
            <a:r>
              <a:rPr lang="en-GB" sz="2000" dirty="0" smtClean="0"/>
              <a:t>Financial motivation</a:t>
            </a:r>
          </a:p>
          <a:p>
            <a:pPr lvl="1">
              <a:spcBef>
                <a:spcPts val="0"/>
              </a:spcBef>
            </a:pPr>
            <a:endParaRPr lang="en-GB" sz="2000" dirty="0" smtClean="0"/>
          </a:p>
          <a:p>
            <a:pPr>
              <a:spcBef>
                <a:spcPts val="0"/>
              </a:spcBef>
            </a:pPr>
            <a:endParaRPr lang="en-GB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57136" y="4835723"/>
            <a:ext cx="4629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>
                <a:hlinkClick r:id="rId3"/>
              </a:rPr>
              <a:t>http://intelligence.org/2013/05/15/when-will-ai-be-created</a:t>
            </a:r>
            <a:r>
              <a:rPr lang="en-GB" sz="1400" smtClean="0">
                <a:hlinkClick r:id="rId3"/>
              </a:rPr>
              <a:t>/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6594312" y="3133030"/>
            <a:ext cx="1961499" cy="313350"/>
          </a:xfrm>
          <a:prstGeom prst="rect">
            <a:avLst/>
          </a:prstGeom>
          <a:solidFill>
            <a:srgbClr val="FFFF00"/>
          </a:solidFill>
        </p:spPr>
        <p:txBody>
          <a:bodyPr wrap="none" tIns="18000" bIns="18000">
            <a:spAutoFit/>
          </a:bodyPr>
          <a:lstStyle/>
          <a:p>
            <a:r>
              <a:rPr lang="en-GB" dirty="0" smtClean="0"/>
              <a:t>(Smarter people?!)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379232" y="4249257"/>
            <a:ext cx="2124556" cy="313350"/>
          </a:xfrm>
          <a:prstGeom prst="rect">
            <a:avLst/>
          </a:prstGeom>
          <a:solidFill>
            <a:srgbClr val="FFFF00"/>
          </a:solidFill>
        </p:spPr>
        <p:txBody>
          <a:bodyPr wrap="none" tIns="18000" bIns="18000">
            <a:spAutoFit/>
          </a:bodyPr>
          <a:lstStyle/>
          <a:p>
            <a:r>
              <a:rPr lang="en-GB" dirty="0"/>
              <a:t>“Sputnik </a:t>
            </a:r>
            <a:r>
              <a:rPr lang="en-GB" dirty="0" smtClean="0"/>
              <a:t>moment!?”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9185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ogameguru.com/i/2016/03/AlphaGo-Lee-Sedol-game-2-Aja-Huang-Lee-Sed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2" y="0"/>
            <a:ext cx="7459692" cy="49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292295" y="3436650"/>
            <a:ext cx="2729448" cy="1208834"/>
          </a:xfrm>
          <a:prstGeom prst="rect">
            <a:avLst/>
          </a:prstGeom>
          <a:solidFill>
            <a:srgbClr val="FFFF00"/>
          </a:solidFill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2400"/>
              </a:spcAft>
              <a:buClr>
                <a:schemeClr val="accent2"/>
              </a:buClr>
              <a:buSzPct val="80000"/>
              <a:buFontTx/>
              <a:buNone/>
              <a:defRPr lang="en-GB" sz="3600" b="0" i="0" kern="1200" dirty="0">
                <a:solidFill>
                  <a:schemeClr val="tx1"/>
                </a:solidFill>
                <a:latin typeface="Sansation Light" panose="02000000000000000000" pitchFamily="2" charset="0"/>
                <a:ea typeface="+mj-ea"/>
                <a:cs typeface="+mj-cs"/>
              </a:defRPr>
            </a:lvl1pPr>
            <a:lvl2pPr marL="742950" indent="-365760" algn="l" defTabSz="457200" rtl="0" eaLnBrk="1" latinLnBrk="0" hangingPunct="1"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3600" b="0" i="0" kern="1200">
                <a:solidFill>
                  <a:schemeClr val="tx1"/>
                </a:solidFill>
                <a:latin typeface="Sansation Light" panose="02000000000000000000" pitchFamily="2" charset="0"/>
                <a:ea typeface="+mj-ea"/>
                <a:cs typeface="+mj-cs"/>
              </a:defRPr>
            </a:lvl2pPr>
            <a:lvl3pPr marL="1143000" indent="-274320" algn="l" defTabSz="457200" rtl="0" eaLnBrk="1" latinLnBrk="0" hangingPunct="1"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/>
                </a:solidFill>
                <a:latin typeface="Sansation Light" panose="02000000000000000000" pitchFamily="2" charset="0"/>
                <a:ea typeface="+mj-ea"/>
                <a:cs typeface="+mj-cs"/>
              </a:defRPr>
            </a:lvl3pPr>
            <a:lvl4pPr marL="1600200" indent="-274320" algn="l" defTabSz="457200" rtl="0" eaLnBrk="1" latinLnBrk="0" hangingPunct="1"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/>
                </a:solidFill>
                <a:latin typeface="Sansation Light" panose="02000000000000000000" pitchFamily="2" charset="0"/>
                <a:ea typeface="+mj-ea"/>
                <a:cs typeface="+mj-cs"/>
              </a:defRPr>
            </a:lvl4pPr>
            <a:lvl5pPr marL="2057400" indent="-274320" algn="l" defTabSz="457200" rtl="0" eaLnBrk="1" latinLnBrk="0" hangingPunct="1"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/>
                </a:solidFill>
                <a:latin typeface="Sansation Light" panose="02000000000000000000" pitchFamily="2" charset="0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GB" sz="2400" b="1" dirty="0" smtClean="0">
                <a:latin typeface="+mj-lt"/>
              </a:rPr>
              <a:t>AI, Deep Learning =&gt; Pattern detection</a:t>
            </a:r>
            <a:r>
              <a:rPr lang="en-GB" sz="2400" b="1" dirty="0">
                <a:latin typeface="+mj-lt"/>
              </a:rPr>
              <a:t/>
            </a:r>
            <a:br>
              <a:rPr lang="en-GB" sz="2400" b="1" dirty="0">
                <a:latin typeface="+mj-lt"/>
              </a:rPr>
            </a:br>
            <a:r>
              <a:rPr lang="en-GB" sz="2400" b="1" dirty="0">
                <a:latin typeface="+mj-lt"/>
              </a:rPr>
              <a:t>(</a:t>
            </a:r>
            <a:r>
              <a:rPr lang="en-GB" sz="2400" b="1" dirty="0" smtClean="0">
                <a:latin typeface="+mj-lt"/>
              </a:rPr>
              <a:t>Artificial Intuition)</a:t>
            </a:r>
            <a:endParaRPr lang="en-GB" sz="24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3696" y="1696483"/>
            <a:ext cx="166599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March 2016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53696" y="2218402"/>
            <a:ext cx="166599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AlphaGo</a:t>
            </a:r>
            <a:r>
              <a:rPr lang="en-GB" sz="2400" dirty="0" smtClean="0"/>
              <a:t> 4,</a:t>
            </a:r>
          </a:p>
          <a:p>
            <a:pPr algn="ctr"/>
            <a:r>
              <a:rPr lang="en-GB" sz="2400" dirty="0" smtClean="0"/>
              <a:t>Lee </a:t>
            </a:r>
            <a:r>
              <a:rPr lang="en-GB" sz="2400" dirty="0" err="1" smtClean="0"/>
              <a:t>Sedol</a:t>
            </a:r>
            <a:r>
              <a:rPr lang="en-GB" sz="2400" dirty="0" smtClean="0"/>
              <a:t> 1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5299728" y="-38100"/>
            <a:ext cx="3445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“We 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are 20 years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away…”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24" y="0"/>
            <a:ext cx="1964126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The acceleration of acceleration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84028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43342" y="248863"/>
            <a:ext cx="5657316" cy="1077218"/>
          </a:xfrm>
          <a:prstGeom prst="rect">
            <a:avLst/>
          </a:prstGeom>
          <a:solidFill>
            <a:srgbClr val="5C990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Q: Will all human translators be </a:t>
            </a:r>
            <a:r>
              <a:rPr lang="en-US" sz="3200" dirty="0">
                <a:solidFill>
                  <a:schemeClr val="bg1"/>
                </a:solidFill>
              </a:rPr>
              <a:t>replaced </a:t>
            </a:r>
            <a:r>
              <a:rPr lang="en-US" sz="3200" i="1" dirty="0">
                <a:solidFill>
                  <a:schemeClr val="bg1"/>
                </a:solidFill>
              </a:rPr>
              <a:t>before</a:t>
            </a:r>
            <a:r>
              <a:rPr lang="en-US" sz="3200" dirty="0">
                <a:solidFill>
                  <a:schemeClr val="bg1"/>
                </a:solidFill>
              </a:rPr>
              <a:t> the </a:t>
            </a:r>
            <a:r>
              <a:rPr lang="en-US" sz="3200" dirty="0" smtClean="0">
                <a:solidFill>
                  <a:schemeClr val="bg1"/>
                </a:solidFill>
              </a:rPr>
              <a:t>Singularity?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3342" y="1531233"/>
            <a:ext cx="565731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: It’s too early to tell.</a:t>
            </a:r>
            <a:endParaRPr lang="en-GB" sz="3200" dirty="0"/>
          </a:p>
        </p:txBody>
      </p:sp>
      <p:sp>
        <p:nvSpPr>
          <p:cNvPr id="16" name="Rectangle 15"/>
          <p:cNvSpPr/>
          <p:nvPr/>
        </p:nvSpPr>
        <p:spPr>
          <a:xfrm>
            <a:off x="1743342" y="2321160"/>
            <a:ext cx="5657316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There are many things we still understand insufficiently…</a:t>
            </a:r>
            <a:endParaRPr lang="en-GB" sz="3200" dirty="0"/>
          </a:p>
        </p:txBody>
      </p:sp>
      <p:sp>
        <p:nvSpPr>
          <p:cNvPr id="17" name="Rectangle 16"/>
          <p:cNvSpPr/>
          <p:nvPr/>
        </p:nvSpPr>
        <p:spPr>
          <a:xfrm>
            <a:off x="1521151" y="3603530"/>
            <a:ext cx="6101698" cy="107721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mind is still mysterious, and software progress is unpredictable.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372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ving_t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13038" y="3674692"/>
            <a:ext cx="8517924" cy="696194"/>
          </a:xfrm>
          <a:prstGeom prst="rect">
            <a:avLst/>
          </a:prstGeom>
          <a:solidFill>
            <a:schemeClr val="tx1"/>
          </a:solidFill>
        </p:spPr>
        <p:txBody>
          <a:bodyPr vert="horz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t-EE" sz="4800" spc="-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Who here wanted to merge again?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038" y="4552122"/>
            <a:ext cx="8517924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Jaan</a:t>
            </a:r>
            <a:r>
              <a:rPr lang="en-GB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Tallinn: http</a:t>
            </a:r>
            <a:r>
              <a:rPr lang="en-GB" sz="2400" dirty="0">
                <a:solidFill>
                  <a:srgbClr val="FFFF00"/>
                </a:solidFill>
                <a:latin typeface="Calibri" panose="020F0502020204030204" pitchFamily="34" charset="0"/>
              </a:rPr>
              <a:t>://prezi.com/xku9q-v-fg_j/intelligence-stairway</a:t>
            </a:r>
            <a:r>
              <a:rPr lang="en-GB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/ </a:t>
            </a:r>
            <a:endParaRPr lang="en-GB" sz="24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49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ing.org/tc38/wp-content/uploads/TC38-banne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875"/>
            <a:ext cx="8572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761803"/>
            <a:ext cx="8496302" cy="1412703"/>
          </a:xfrm>
          <a:solidFill>
            <a:srgbClr val="5C9900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000" b="1" dirty="0" smtClean="0">
                <a:solidFill>
                  <a:schemeClr val="bg1"/>
                </a:solidFill>
              </a:rPr>
              <a:t>The pre-Singularity</a:t>
            </a:r>
            <a:br>
              <a:rPr lang="en-GB" sz="6000" b="1" dirty="0" smtClean="0">
                <a:solidFill>
                  <a:schemeClr val="bg1"/>
                </a:solidFill>
              </a:rPr>
            </a:br>
            <a:endParaRPr lang="en-GB" sz="3600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660573"/>
            <a:ext cx="1521852" cy="652223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860032" y="4293746"/>
            <a:ext cx="4283968" cy="6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Principal, Delta Wisdom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0" y="4274697"/>
            <a:ext cx="4139952" cy="6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Chair, London Futurists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9" y="3407405"/>
            <a:ext cx="920546" cy="93838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141984" y="3263726"/>
            <a:ext cx="4860032" cy="11877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solidFill>
                  <a:schemeClr val="tx1"/>
                </a:solidFill>
              </a:rPr>
              <a:t>David Wood</a:t>
            </a:r>
            <a:endParaRPr lang="en-GB" sz="36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3600" b="1" dirty="0" smtClean="0">
                <a:solidFill>
                  <a:srgbClr val="3892E0"/>
                </a:solidFill>
              </a:rPr>
              <a:t>@dw2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644" y="4745593"/>
            <a:ext cx="212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3892E0"/>
                </a:solidFill>
              </a:rPr>
              <a:t>londonfuturists.com</a:t>
            </a:r>
            <a:endParaRPr lang="en-GB" b="1" dirty="0">
              <a:solidFill>
                <a:srgbClr val="3892E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5638" y="4745593"/>
            <a:ext cx="188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 smtClean="0">
                <a:solidFill>
                  <a:srgbClr val="3892E0"/>
                </a:solidFill>
              </a:rPr>
              <a:t>deltawisdom.com</a:t>
            </a:r>
            <a:endParaRPr lang="en-GB" b="1" dirty="0">
              <a:solidFill>
                <a:srgbClr val="3892E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4748" y="2489639"/>
            <a:ext cx="4814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i="1" dirty="0" smtClean="0">
                <a:solidFill>
                  <a:srgbClr val="FFFF00"/>
                </a:solidFill>
              </a:rPr>
              <a:t>An uncertain road ahead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90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030" y="2456280"/>
            <a:ext cx="2743226" cy="2645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51" y="1421403"/>
            <a:ext cx="1229592" cy="125342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893320" y="309255"/>
            <a:ext cx="4810898" cy="3006813"/>
            <a:chOff x="2314832" y="642549"/>
            <a:chExt cx="4810898" cy="3006813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2314832" y="642549"/>
              <a:ext cx="4810898" cy="1573428"/>
            </a:xfrm>
            <a:prstGeom prst="line">
              <a:avLst/>
            </a:prstGeom>
            <a:ln w="38100">
              <a:solidFill>
                <a:srgbClr val="4A7EBB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14832" y="2508422"/>
              <a:ext cx="4810898" cy="1140940"/>
            </a:xfrm>
            <a:prstGeom prst="line">
              <a:avLst/>
            </a:prstGeom>
            <a:ln w="38100">
              <a:solidFill>
                <a:srgbClr val="4A7EBB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347183" y="1390452"/>
            <a:ext cx="1264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 smtClean="0"/>
              <a:t>The set of </a:t>
            </a:r>
            <a:r>
              <a:rPr lang="en-GB" sz="2000" b="1" i="1" dirty="0" smtClean="0">
                <a:solidFill>
                  <a:srgbClr val="0000FF"/>
                </a:solidFill>
              </a:rPr>
              <a:t>credible</a:t>
            </a:r>
            <a:r>
              <a:rPr lang="en-GB" sz="2000" b="1" dirty="0" smtClean="0">
                <a:solidFill>
                  <a:srgbClr val="0000FF"/>
                </a:solidFill>
              </a:rPr>
              <a:t> </a:t>
            </a:r>
            <a:r>
              <a:rPr lang="en-GB" sz="2000" b="1" dirty="0" smtClean="0"/>
              <a:t>future scenarios</a:t>
            </a:r>
            <a:endParaRPr lang="en-GB" sz="2000" b="1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37310" y="92345"/>
            <a:ext cx="2411601" cy="742951"/>
          </a:xfrm>
          <a:prstGeom prst="rect">
            <a:avLst/>
          </a:prstGeom>
          <a:solidFill>
            <a:srgbClr val="5C99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bg1"/>
                </a:solidFill>
              </a:rPr>
              <a:t>Futurists…</a:t>
            </a:r>
            <a:endParaRPr lang="en-GB" sz="2400" i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74545" y="2961446"/>
            <a:ext cx="1770756" cy="34424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Trend analysis</a:t>
            </a:r>
            <a:endParaRPr lang="en-GB" sz="1800" i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2635854">
            <a:off x="7258044" y="4214344"/>
            <a:ext cx="890895" cy="876781"/>
            <a:chOff x="6915017" y="4057157"/>
            <a:chExt cx="890895" cy="876781"/>
          </a:xfrm>
        </p:grpSpPr>
        <p:sp>
          <p:nvSpPr>
            <p:cNvPr id="6" name="Down Arrow 5"/>
            <p:cNvSpPr/>
            <p:nvPr/>
          </p:nvSpPr>
          <p:spPr>
            <a:xfrm>
              <a:off x="7207457" y="4057157"/>
              <a:ext cx="321388" cy="369813"/>
            </a:xfrm>
            <a:prstGeom prst="downArrow">
              <a:avLst/>
            </a:prstGeom>
            <a:solidFill>
              <a:srgbClr val="4A7EB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Down Arrow 26"/>
            <p:cNvSpPr/>
            <p:nvPr/>
          </p:nvSpPr>
          <p:spPr>
            <a:xfrm flipV="1">
              <a:off x="7189347" y="4564125"/>
              <a:ext cx="321388" cy="369813"/>
            </a:xfrm>
            <a:prstGeom prst="downArrow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Down Arrow 27"/>
            <p:cNvSpPr/>
            <p:nvPr/>
          </p:nvSpPr>
          <p:spPr>
            <a:xfrm rot="16200000">
              <a:off x="6939230" y="4306870"/>
              <a:ext cx="321388" cy="36981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Down Arrow 28"/>
            <p:cNvSpPr/>
            <p:nvPr/>
          </p:nvSpPr>
          <p:spPr>
            <a:xfrm rot="16200000" flipV="1">
              <a:off x="7460312" y="4301334"/>
              <a:ext cx="321388" cy="369813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64076" y="4497767"/>
            <a:ext cx="2746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Business as usual</a:t>
            </a:r>
            <a:endParaRPr lang="en-GB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139608" y="42647"/>
            <a:ext cx="2629294" cy="407918"/>
          </a:xfrm>
          <a:prstGeom prst="rect">
            <a:avLst/>
          </a:prstGeom>
          <a:solidFill>
            <a:srgbClr val="5C99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solidFill>
                  <a:schemeClr val="bg1"/>
                </a:solidFill>
              </a:rPr>
              <a:t>1. Identify scenarios</a:t>
            </a:r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39607" y="477077"/>
            <a:ext cx="2629294" cy="407918"/>
          </a:xfrm>
          <a:prstGeom prst="rect">
            <a:avLst/>
          </a:prstGeom>
          <a:solidFill>
            <a:srgbClr val="5C99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dirty="0">
                <a:solidFill>
                  <a:schemeClr val="bg1"/>
                </a:solidFill>
              </a:rPr>
              <a:t>2</a:t>
            </a:r>
            <a:r>
              <a:rPr lang="en-GB" sz="2200" b="1" dirty="0" smtClean="0">
                <a:solidFill>
                  <a:schemeClr val="bg1"/>
                </a:solidFill>
              </a:rPr>
              <a:t>. Assess scenarios</a:t>
            </a:r>
            <a:endParaRPr lang="en-GB" sz="2200" i="1" dirty="0">
              <a:solidFill>
                <a:schemeClr val="bg1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774545" y="3796932"/>
            <a:ext cx="1770758" cy="3442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Brakes </a:t>
            </a:r>
            <a:r>
              <a:rPr lang="en-GB" sz="1800" dirty="0">
                <a:solidFill>
                  <a:schemeClr val="bg1"/>
                </a:solidFill>
                <a:sym typeface="Wingdings"/>
              </a:rPr>
              <a:t>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774545" y="3379189"/>
            <a:ext cx="1770756" cy="3442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Extrapolation </a:t>
            </a:r>
            <a:r>
              <a:rPr lang="en-GB" sz="1800" dirty="0" smtClean="0">
                <a:solidFill>
                  <a:schemeClr val="bg1"/>
                </a:solidFill>
                <a:sym typeface="Wingdings"/>
              </a:rPr>
              <a:t></a:t>
            </a:r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03" y="3004576"/>
            <a:ext cx="2745418" cy="1272058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5690019" y="4483816"/>
            <a:ext cx="1523904" cy="344240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GB" sz="1800" b="1" dirty="0" smtClean="0"/>
              <a:t>Interactions</a:t>
            </a:r>
            <a:endParaRPr lang="en-GB" sz="1800" i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093142" y="925323"/>
            <a:ext cx="2427409" cy="407918"/>
          </a:xfrm>
          <a:prstGeom prst="rect">
            <a:avLst/>
          </a:prstGeom>
          <a:solidFill>
            <a:srgbClr val="5C99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solidFill>
                  <a:schemeClr val="bg1"/>
                </a:solidFill>
              </a:rPr>
              <a:t>3. Explore actions</a:t>
            </a:r>
            <a:endParaRPr lang="en-GB" sz="1400" i="1" dirty="0">
              <a:solidFill>
                <a:schemeClr val="bg1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755474" y="4214674"/>
            <a:ext cx="1789139" cy="3442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Accelerators </a:t>
            </a:r>
            <a:r>
              <a:rPr lang="en-GB" sz="1800" dirty="0" smtClean="0">
                <a:solidFill>
                  <a:schemeClr val="bg1"/>
                </a:solidFill>
                <a:sym typeface="Wingdings"/>
              </a:rPr>
              <a:t>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234910" y="3357236"/>
            <a:ext cx="1469308" cy="34424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Disruptions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926104" y="1107292"/>
            <a:ext cx="1713470" cy="510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Opportunities</a:t>
            </a:r>
            <a:endParaRPr lang="en-GB" sz="2000" dirty="0"/>
          </a:p>
        </p:txBody>
      </p:sp>
      <p:sp>
        <p:nvSpPr>
          <p:cNvPr id="38" name="Rounded Rectangle 37"/>
          <p:cNvSpPr/>
          <p:nvPr/>
        </p:nvSpPr>
        <p:spPr>
          <a:xfrm>
            <a:off x="6926104" y="2221495"/>
            <a:ext cx="1713470" cy="5107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Threats</a:t>
            </a:r>
            <a:endParaRPr lang="en-GB" sz="2000" dirty="0"/>
          </a:p>
        </p:txBody>
      </p:sp>
      <p:sp>
        <p:nvSpPr>
          <p:cNvPr id="39" name="Right Arrow 38"/>
          <p:cNvSpPr/>
          <p:nvPr/>
        </p:nvSpPr>
        <p:spPr>
          <a:xfrm rot="11114055">
            <a:off x="5793921" y="2066616"/>
            <a:ext cx="1155254" cy="4777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ight Arrow 39"/>
          <p:cNvSpPr/>
          <p:nvPr/>
        </p:nvSpPr>
        <p:spPr>
          <a:xfrm rot="16200000">
            <a:off x="6676325" y="343507"/>
            <a:ext cx="1062265" cy="47779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637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 animBg="1"/>
      <p:bldP spid="24" grpId="0"/>
      <p:bldP spid="25" grpId="0" animBg="1"/>
      <p:bldP spid="26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2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mycalcdb.free.fr/galerie/P/psion.SERIES_3a.S3A-2Mb-FRE.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0" b="17213"/>
          <a:stretch/>
        </p:blipFill>
        <p:spPr bwMode="auto">
          <a:xfrm>
            <a:off x="465864" y="3042145"/>
            <a:ext cx="3174157" cy="17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https://upload.wikimedia.org/wikipedia/commons/f/f7/Psion_5mx_17o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0" name="Picture 12" descr="http://pdadb.net/img/gallery/big/psion_series_5mx_in_ha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3" b="7431"/>
          <a:stretch/>
        </p:blipFill>
        <p:spPr bwMode="auto">
          <a:xfrm>
            <a:off x="3798432" y="22480"/>
            <a:ext cx="5143346" cy="401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upload.wikimedia.org/wikipedia/commons/thumb/9/97/Psion_historisch_logo.svg/2000px-Psion_historisch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94" y="3279039"/>
            <a:ext cx="3274716" cy="152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upload.wikimedia.org/wikipedia/commons/0/04/Psion_Series_3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r="3679"/>
          <a:stretch/>
        </p:blipFill>
        <p:spPr bwMode="auto">
          <a:xfrm>
            <a:off x="193678" y="46410"/>
            <a:ext cx="3613395" cy="299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162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056" y="45674"/>
            <a:ext cx="8751888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69587" y="4668389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2400" b="1" dirty="0"/>
              <a:t>Vision: </a:t>
            </a:r>
            <a:r>
              <a:rPr lang="en-GB" altLang="en-US" sz="2400" b="1" dirty="0" smtClean="0"/>
              <a:t>June 1998</a:t>
            </a:r>
            <a:endParaRPr lang="en-GB" sz="2400" b="1" dirty="0"/>
          </a:p>
        </p:txBody>
      </p:sp>
      <p:pic>
        <p:nvPicPr>
          <p:cNvPr id="13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94" y="4098227"/>
            <a:ext cx="22336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249940"/>
              </p:ext>
            </p:extLst>
          </p:nvPr>
        </p:nvGraphicFramePr>
        <p:xfrm>
          <a:off x="3643312" y="82420"/>
          <a:ext cx="18573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5" imgW="8571429" imgH="2371429" progId="PBrush">
                  <p:embed/>
                </p:oleObj>
              </mc:Choice>
              <mc:Fallback>
                <p:oleObj name="Bitmap Image" r:id="rId5" imgW="8571429" imgH="2371429" progId="PBrus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2" y="82420"/>
                        <a:ext cx="18573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740388" y="2634603"/>
            <a:ext cx="1389749" cy="975387"/>
            <a:chOff x="4442254" y="2514600"/>
            <a:chExt cx="3101546" cy="2362200"/>
          </a:xfrm>
        </p:grpSpPr>
        <p:grpSp>
          <p:nvGrpSpPr>
            <p:cNvPr id="23" name="Group 22"/>
            <p:cNvGrpSpPr/>
            <p:nvPr/>
          </p:nvGrpSpPr>
          <p:grpSpPr>
            <a:xfrm>
              <a:off x="4442254" y="2514600"/>
              <a:ext cx="3101546" cy="2362200"/>
              <a:chOff x="3123761" y="2870271"/>
              <a:chExt cx="2862943" cy="183753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123761" y="2870271"/>
                <a:ext cx="2862943" cy="1837539"/>
              </a:xfrm>
              <a:prstGeom prst="ellipse">
                <a:avLst/>
              </a:prstGeom>
              <a:solidFill>
                <a:srgbClr val="FFFF00"/>
              </a:solidFill>
              <a:ln w="76200">
                <a:solidFill>
                  <a:srgbClr val="3892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solidFill>
                    <a:srgbClr val="FFE300"/>
                  </a:solidFill>
                </a:endParaRPr>
              </a:p>
            </p:txBody>
          </p:sp>
          <p:sp>
            <p:nvSpPr>
              <p:cNvPr id="26" name="Right Arrow 25"/>
              <p:cNvSpPr/>
              <p:nvPr/>
            </p:nvSpPr>
            <p:spPr>
              <a:xfrm rot="19559519" flipH="1">
                <a:off x="3383555" y="2956548"/>
                <a:ext cx="360040" cy="36003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/>
              </a:p>
            </p:txBody>
          </p:sp>
          <p:sp>
            <p:nvSpPr>
              <p:cNvPr id="27" name="Right Arrow 26"/>
              <p:cNvSpPr/>
              <p:nvPr/>
            </p:nvSpPr>
            <p:spPr>
              <a:xfrm rot="2040481" flipH="1" flipV="1">
                <a:off x="5343250" y="2956550"/>
                <a:ext cx="360040" cy="36004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/>
              </a:p>
            </p:txBody>
          </p:sp>
          <p:sp>
            <p:nvSpPr>
              <p:cNvPr id="28" name="Right Arrow 27"/>
              <p:cNvSpPr/>
              <p:nvPr/>
            </p:nvSpPr>
            <p:spPr>
              <a:xfrm rot="19559519" flipV="1">
                <a:off x="5343250" y="4277874"/>
                <a:ext cx="360040" cy="36003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/>
              </a:p>
            </p:txBody>
          </p:sp>
          <p:sp>
            <p:nvSpPr>
              <p:cNvPr id="29" name="Right Arrow 28"/>
              <p:cNvSpPr/>
              <p:nvPr/>
            </p:nvSpPr>
            <p:spPr>
              <a:xfrm rot="2040481">
                <a:off x="3383558" y="4277874"/>
                <a:ext cx="360040" cy="36004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/>
              </a:p>
            </p:txBody>
          </p:sp>
        </p:grpSp>
        <p:sp>
          <p:nvSpPr>
            <p:cNvPr id="24" name="Text Placeholder 5"/>
            <p:cNvSpPr txBox="1">
              <a:spLocks/>
            </p:cNvSpPr>
            <p:nvPr/>
          </p:nvSpPr>
          <p:spPr>
            <a:xfrm>
              <a:off x="4944440" y="2819400"/>
              <a:ext cx="2077957" cy="181972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457200" algn="l" defTabSz="457200" rtl="0" eaLnBrk="1" latinLnBrk="0" hangingPunct="1">
                <a:spcBef>
                  <a:spcPts val="240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buFont typeface="Wingdings 3" charset="2"/>
                <a:buChar char=""/>
                <a:defRPr sz="3600" b="0" i="0" kern="1200">
                  <a:solidFill>
                    <a:schemeClr val="tx1"/>
                  </a:solidFill>
                  <a:latin typeface="Sansation Light" panose="02000000000000000000" pitchFamily="2" charset="0"/>
                  <a:ea typeface="+mj-ea"/>
                  <a:cs typeface="+mj-cs"/>
                </a:defRPr>
              </a:lvl1pPr>
              <a:lvl2pPr marL="742950" indent="-365760" algn="l" defTabSz="457200" rtl="0" eaLnBrk="1" latinLnBrk="0" hangingPunct="1">
                <a:spcBef>
                  <a:spcPts val="240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buFont typeface="Wingdings 3" charset="2"/>
                <a:buChar char=""/>
                <a:defRPr sz="3200" b="0" i="0" kern="1200">
                  <a:solidFill>
                    <a:schemeClr val="tx1"/>
                  </a:solidFill>
                  <a:latin typeface="Sansation Light" panose="02000000000000000000" pitchFamily="2" charset="0"/>
                  <a:ea typeface="+mj-ea"/>
                  <a:cs typeface="+mj-cs"/>
                </a:defRPr>
              </a:lvl2pPr>
              <a:lvl3pPr marL="1143000" indent="-274320" algn="l" defTabSz="457200" rtl="0" eaLnBrk="1" latinLnBrk="0" hangingPunct="1">
                <a:spcBef>
                  <a:spcPts val="240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buFont typeface="Wingdings 3" charset="2"/>
                <a:buChar char=""/>
                <a:defRPr sz="2800" b="0" i="0" kern="1200">
                  <a:solidFill>
                    <a:schemeClr val="tx1"/>
                  </a:solidFill>
                  <a:latin typeface="Sansation Light" panose="02000000000000000000" pitchFamily="2" charset="0"/>
                  <a:ea typeface="+mj-ea"/>
                  <a:cs typeface="+mj-cs"/>
                </a:defRPr>
              </a:lvl3pPr>
              <a:lvl4pPr marL="1600200" indent="-274320" algn="l" defTabSz="457200" rtl="0" eaLnBrk="1" latinLnBrk="0" hangingPunct="1">
                <a:spcBef>
                  <a:spcPts val="240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buFont typeface="Wingdings 3" charset="2"/>
                <a:buChar char=""/>
                <a:defRPr sz="2400" b="0" i="0" kern="1200">
                  <a:solidFill>
                    <a:schemeClr val="tx1"/>
                  </a:solidFill>
                  <a:latin typeface="Sansation Light" panose="02000000000000000000" pitchFamily="2" charset="0"/>
                  <a:ea typeface="+mj-ea"/>
                  <a:cs typeface="+mj-cs"/>
                </a:defRPr>
              </a:lvl4pPr>
              <a:lvl5pPr marL="2057400" indent="-274320" algn="l" defTabSz="457200" rtl="0" eaLnBrk="1" latinLnBrk="0" hangingPunct="1">
                <a:spcBef>
                  <a:spcPts val="240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buFont typeface="Wingdings 3" charset="2"/>
                <a:buChar char=""/>
                <a:defRPr sz="2400" b="0" i="0" kern="1200">
                  <a:solidFill>
                    <a:schemeClr val="tx1"/>
                  </a:solidFill>
                  <a:latin typeface="Sansation Light" panose="02000000000000000000" pitchFamily="2" charset="0"/>
                  <a:ea typeface="+mj-ea"/>
                  <a:cs typeface="+mj-cs"/>
                </a:defRPr>
              </a:lvl5pPr>
              <a:lvl6pPr marL="2506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GB" sz="1300" b="1" dirty="0" smtClean="0">
                  <a:solidFill>
                    <a:schemeClr val="accent1"/>
                  </a:solidFill>
                  <a:latin typeface="+mn-lt"/>
                </a:rPr>
                <a:t>Positive</a:t>
              </a: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GB" sz="1300" b="1" dirty="0" smtClean="0">
                  <a:solidFill>
                    <a:schemeClr val="accent1"/>
                  </a:solidFill>
                  <a:latin typeface="+mn-lt"/>
                </a:rPr>
                <a:t>feedback</a:t>
              </a: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GB" sz="1300" b="1" dirty="0" smtClean="0">
                  <a:solidFill>
                    <a:schemeClr val="accent1"/>
                  </a:solidFill>
                  <a:latin typeface="+mn-lt"/>
                </a:rPr>
                <a:t>cycle</a:t>
              </a:r>
              <a:endParaRPr lang="en-GB" sz="1300" b="1" dirty="0">
                <a:solidFill>
                  <a:schemeClr val="accent1"/>
                </a:solidFill>
                <a:latin typeface="+mn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3283" y="173696"/>
            <a:ext cx="1020087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Spotted</a:t>
            </a:r>
          </a:p>
          <a:p>
            <a:pPr algn="ctr"/>
            <a:r>
              <a:rPr lang="en-GB" sz="2000" b="1" dirty="0" smtClean="0"/>
              <a:t>trends</a:t>
            </a:r>
            <a:endParaRPr lang="en-GB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79589" y="173696"/>
            <a:ext cx="1524520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Anticipated</a:t>
            </a:r>
          </a:p>
          <a:p>
            <a:pPr algn="ctr"/>
            <a:r>
              <a:rPr lang="en-GB" sz="2000" b="1" dirty="0" smtClean="0"/>
              <a:t>convergence</a:t>
            </a:r>
            <a:endParaRPr lang="en-GB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29757" y="3667505"/>
            <a:ext cx="4675895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Patiently built a platform for collaboration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297184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flipV="1">
            <a:off x="586553" y="955547"/>
            <a:ext cx="0" cy="36745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0780" y="4640717"/>
            <a:ext cx="73169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84446" y="54127"/>
            <a:ext cx="2837200" cy="86793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Smartphone Capability</a:t>
            </a:r>
            <a:endParaRPr lang="en-GB" sz="2800" dirty="0"/>
          </a:p>
        </p:txBody>
      </p:sp>
      <p:sp>
        <p:nvSpPr>
          <p:cNvPr id="29" name="Rectangle 28"/>
          <p:cNvSpPr/>
          <p:nvPr/>
        </p:nvSpPr>
        <p:spPr>
          <a:xfrm>
            <a:off x="7892190" y="4354576"/>
            <a:ext cx="1200614" cy="52322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Time</a:t>
            </a:r>
            <a:endParaRPr lang="en-GB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965670" y="2478286"/>
            <a:ext cx="2734654" cy="2008262"/>
            <a:chOff x="965670" y="2478286"/>
            <a:chExt cx="2734654" cy="2008262"/>
          </a:xfrm>
        </p:grpSpPr>
        <p:sp>
          <p:nvSpPr>
            <p:cNvPr id="2" name="Freeform 1"/>
            <p:cNvSpPr/>
            <p:nvPr/>
          </p:nvSpPr>
          <p:spPr>
            <a:xfrm>
              <a:off x="965670" y="2478286"/>
              <a:ext cx="2734654" cy="2008262"/>
            </a:xfrm>
            <a:custGeom>
              <a:avLst/>
              <a:gdLst>
                <a:gd name="connsiteX0" fmla="*/ 0 w 3067940"/>
                <a:gd name="connsiteY0" fmla="*/ 2427006 h 2427006"/>
                <a:gd name="connsiteX1" fmla="*/ 1495514 w 3067940"/>
                <a:gd name="connsiteY1" fmla="*/ 1897166 h 2427006"/>
                <a:gd name="connsiteX2" fmla="*/ 1974079 w 3067940"/>
                <a:gd name="connsiteY2" fmla="*/ 581114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  <a:gd name="connsiteX0" fmla="*/ 0 w 3067940"/>
                <a:gd name="connsiteY0" fmla="*/ 2427006 h 2427006"/>
                <a:gd name="connsiteX1" fmla="*/ 1316052 w 3067940"/>
                <a:gd name="connsiteY1" fmla="*/ 1820254 h 2427006"/>
                <a:gd name="connsiteX2" fmla="*/ 1974079 w 3067940"/>
                <a:gd name="connsiteY2" fmla="*/ 581114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  <a:gd name="connsiteX0" fmla="*/ 0 w 3067940"/>
                <a:gd name="connsiteY0" fmla="*/ 2427006 h 2427006"/>
                <a:gd name="connsiteX1" fmla="*/ 1316052 w 3067940"/>
                <a:gd name="connsiteY1" fmla="*/ 1820254 h 2427006"/>
                <a:gd name="connsiteX2" fmla="*/ 1939895 w 3067940"/>
                <a:gd name="connsiteY2" fmla="*/ 461473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940" h="2427006">
                  <a:moveTo>
                    <a:pt x="0" y="2427006"/>
                  </a:moveTo>
                  <a:cubicBezTo>
                    <a:pt x="583250" y="2315910"/>
                    <a:pt x="992736" y="2147843"/>
                    <a:pt x="1316052" y="1820254"/>
                  </a:cubicBezTo>
                  <a:cubicBezTo>
                    <a:pt x="1639368" y="1492665"/>
                    <a:pt x="1647914" y="764849"/>
                    <a:pt x="1939895" y="461473"/>
                  </a:cubicBezTo>
                  <a:cubicBezTo>
                    <a:pt x="2231876" y="158097"/>
                    <a:pt x="2879933" y="76912"/>
                    <a:pt x="3067940" y="0"/>
                  </a:cubicBezTo>
                  <a:lnTo>
                    <a:pt x="3067940" y="0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85316" y="2956843"/>
              <a:ext cx="12135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tx2"/>
                  </a:solidFill>
                </a:rPr>
                <a:t>Feature phones</a:t>
              </a:r>
            </a:p>
            <a:p>
              <a:r>
                <a:rPr lang="en-GB" sz="2000" b="1" dirty="0" smtClean="0">
                  <a:solidFill>
                    <a:schemeClr val="tx2"/>
                  </a:solidFill>
                </a:rPr>
                <a:t>(phase 0)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21647" y="1348817"/>
            <a:ext cx="2941888" cy="2008262"/>
            <a:chOff x="3021647" y="1348817"/>
            <a:chExt cx="2941888" cy="2008262"/>
          </a:xfrm>
        </p:grpSpPr>
        <p:sp>
          <p:nvSpPr>
            <p:cNvPr id="30" name="Freeform 29"/>
            <p:cNvSpPr/>
            <p:nvPr/>
          </p:nvSpPr>
          <p:spPr>
            <a:xfrm>
              <a:off x="3228881" y="1348817"/>
              <a:ext cx="2734654" cy="2008262"/>
            </a:xfrm>
            <a:custGeom>
              <a:avLst/>
              <a:gdLst>
                <a:gd name="connsiteX0" fmla="*/ 0 w 3067940"/>
                <a:gd name="connsiteY0" fmla="*/ 2427006 h 2427006"/>
                <a:gd name="connsiteX1" fmla="*/ 1495514 w 3067940"/>
                <a:gd name="connsiteY1" fmla="*/ 1897166 h 2427006"/>
                <a:gd name="connsiteX2" fmla="*/ 1974079 w 3067940"/>
                <a:gd name="connsiteY2" fmla="*/ 581114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  <a:gd name="connsiteX0" fmla="*/ 0 w 3067940"/>
                <a:gd name="connsiteY0" fmla="*/ 2427006 h 2427006"/>
                <a:gd name="connsiteX1" fmla="*/ 1316052 w 3067940"/>
                <a:gd name="connsiteY1" fmla="*/ 1820254 h 2427006"/>
                <a:gd name="connsiteX2" fmla="*/ 1974079 w 3067940"/>
                <a:gd name="connsiteY2" fmla="*/ 581114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  <a:gd name="connsiteX0" fmla="*/ 0 w 3067940"/>
                <a:gd name="connsiteY0" fmla="*/ 2427006 h 2427006"/>
                <a:gd name="connsiteX1" fmla="*/ 1316052 w 3067940"/>
                <a:gd name="connsiteY1" fmla="*/ 1820254 h 2427006"/>
                <a:gd name="connsiteX2" fmla="*/ 1939895 w 3067940"/>
                <a:gd name="connsiteY2" fmla="*/ 461473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940" h="2427006">
                  <a:moveTo>
                    <a:pt x="0" y="2427006"/>
                  </a:moveTo>
                  <a:cubicBezTo>
                    <a:pt x="583250" y="2315910"/>
                    <a:pt x="992736" y="2147843"/>
                    <a:pt x="1316052" y="1820254"/>
                  </a:cubicBezTo>
                  <a:cubicBezTo>
                    <a:pt x="1639368" y="1492665"/>
                    <a:pt x="1647914" y="764849"/>
                    <a:pt x="1939895" y="461473"/>
                  </a:cubicBezTo>
                  <a:cubicBezTo>
                    <a:pt x="2231876" y="158097"/>
                    <a:pt x="2879933" y="76912"/>
                    <a:pt x="3067940" y="0"/>
                  </a:cubicBezTo>
                  <a:lnTo>
                    <a:pt x="3067940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21647" y="1645062"/>
              <a:ext cx="15745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b="1" dirty="0" smtClean="0">
                  <a:solidFill>
                    <a:schemeClr val="accent2"/>
                  </a:solidFill>
                </a:rPr>
                <a:t>Phase 1 smartphones</a:t>
              </a:r>
              <a:endParaRPr lang="en-GB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34470" y="4607933"/>
            <a:ext cx="1200614" cy="46166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1990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3302627" y="4607933"/>
            <a:ext cx="1200614" cy="46166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2000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5559788" y="4607933"/>
            <a:ext cx="1200614" cy="46166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2010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85316" y="1879300"/>
            <a:ext cx="1580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chemeClr val="tx2"/>
                </a:solidFill>
              </a:rPr>
              <a:t>Software relatively unimportant</a:t>
            </a:r>
            <a:endParaRPr lang="en-GB" sz="2000" b="1" i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56456" y="867231"/>
            <a:ext cx="1580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accent2"/>
                </a:solidFill>
              </a:rPr>
              <a:t>Software </a:t>
            </a:r>
            <a:r>
              <a:rPr lang="en-GB" sz="2000" b="1" i="1" u="sng" dirty="0" smtClean="0">
                <a:solidFill>
                  <a:schemeClr val="accent2"/>
                </a:solidFill>
              </a:rPr>
              <a:t>important</a:t>
            </a:r>
            <a:endParaRPr lang="en-GB" sz="2000" b="1" i="1" u="sng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9123" y="468700"/>
            <a:ext cx="1294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5C9900"/>
                </a:solidFill>
              </a:rPr>
              <a:t>Software </a:t>
            </a:r>
            <a:r>
              <a:rPr lang="en-GB" sz="2000" b="1" i="1" u="sng" dirty="0" smtClean="0">
                <a:solidFill>
                  <a:srgbClr val="5C9900"/>
                </a:solidFill>
              </a:rPr>
              <a:t>critical</a:t>
            </a:r>
            <a:endParaRPr lang="en-GB" sz="2000" b="1" i="1" u="sng" dirty="0">
              <a:solidFill>
                <a:srgbClr val="5C99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6788" y="410676"/>
            <a:ext cx="1930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accent2"/>
                </a:solidFill>
              </a:rPr>
              <a:t>Mini-computers</a:t>
            </a:r>
            <a:endParaRPr lang="en-GB" sz="2000" b="1" i="1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37532" y="1221333"/>
            <a:ext cx="2055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5C9900"/>
                </a:solidFill>
              </a:rPr>
              <a:t>Supercomputers</a:t>
            </a:r>
            <a:endParaRPr lang="en-GB" sz="2000" b="1" i="1" dirty="0">
              <a:solidFill>
                <a:srgbClr val="5C99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53115" y="170901"/>
            <a:ext cx="3073631" cy="2363569"/>
            <a:chOff x="5153115" y="170901"/>
            <a:chExt cx="3073631" cy="2363569"/>
          </a:xfrm>
        </p:grpSpPr>
        <p:sp>
          <p:nvSpPr>
            <p:cNvPr id="31" name="Freeform 30"/>
            <p:cNvSpPr/>
            <p:nvPr/>
          </p:nvSpPr>
          <p:spPr>
            <a:xfrm>
              <a:off x="5492092" y="219348"/>
              <a:ext cx="2734654" cy="2008262"/>
            </a:xfrm>
            <a:custGeom>
              <a:avLst/>
              <a:gdLst>
                <a:gd name="connsiteX0" fmla="*/ 0 w 3067940"/>
                <a:gd name="connsiteY0" fmla="*/ 2427006 h 2427006"/>
                <a:gd name="connsiteX1" fmla="*/ 1495514 w 3067940"/>
                <a:gd name="connsiteY1" fmla="*/ 1897166 h 2427006"/>
                <a:gd name="connsiteX2" fmla="*/ 1974079 w 3067940"/>
                <a:gd name="connsiteY2" fmla="*/ 581114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  <a:gd name="connsiteX0" fmla="*/ 0 w 3067940"/>
                <a:gd name="connsiteY0" fmla="*/ 2427006 h 2427006"/>
                <a:gd name="connsiteX1" fmla="*/ 1316052 w 3067940"/>
                <a:gd name="connsiteY1" fmla="*/ 1820254 h 2427006"/>
                <a:gd name="connsiteX2" fmla="*/ 1974079 w 3067940"/>
                <a:gd name="connsiteY2" fmla="*/ 581114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  <a:gd name="connsiteX0" fmla="*/ 0 w 3067940"/>
                <a:gd name="connsiteY0" fmla="*/ 2427006 h 2427006"/>
                <a:gd name="connsiteX1" fmla="*/ 1316052 w 3067940"/>
                <a:gd name="connsiteY1" fmla="*/ 1820254 h 2427006"/>
                <a:gd name="connsiteX2" fmla="*/ 1939895 w 3067940"/>
                <a:gd name="connsiteY2" fmla="*/ 461473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940" h="2427006">
                  <a:moveTo>
                    <a:pt x="0" y="2427006"/>
                  </a:moveTo>
                  <a:cubicBezTo>
                    <a:pt x="583250" y="2315910"/>
                    <a:pt x="992736" y="2147843"/>
                    <a:pt x="1316052" y="1820254"/>
                  </a:cubicBezTo>
                  <a:cubicBezTo>
                    <a:pt x="1639368" y="1492665"/>
                    <a:pt x="1647914" y="764849"/>
                    <a:pt x="1939895" y="461473"/>
                  </a:cubicBezTo>
                  <a:cubicBezTo>
                    <a:pt x="2231876" y="158097"/>
                    <a:pt x="2879933" y="76912"/>
                    <a:pt x="3067940" y="0"/>
                  </a:cubicBezTo>
                  <a:lnTo>
                    <a:pt x="3067940" y="0"/>
                  </a:lnTo>
                </a:path>
              </a:pathLst>
            </a:custGeom>
            <a:noFill/>
            <a:ln w="38100">
              <a:solidFill>
                <a:srgbClr val="5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53115" y="170901"/>
              <a:ext cx="18259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b="1" dirty="0" smtClean="0">
                  <a:solidFill>
                    <a:srgbClr val="5C9900"/>
                  </a:solidFill>
                </a:rPr>
                <a:t>Phase 2 smartphones (superphones)</a:t>
              </a:r>
              <a:endParaRPr lang="en-GB" sz="2000" b="1" dirty="0">
                <a:solidFill>
                  <a:srgbClr val="5C9900"/>
                </a:solidFill>
              </a:endParaRPr>
            </a:p>
          </p:txBody>
        </p:sp>
        <p:pic>
          <p:nvPicPr>
            <p:cNvPr id="7170" name="Picture 2" descr="https://upload.wikimedia.org/wikipedia/commons/thumb/f/fa/Apple_logo_black.svg/2000px-Apple_logo_black.svg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342" y="1920749"/>
              <a:ext cx="613721" cy="613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upload.wikimedia.org/wikipedia/commons/thumb/d/d7/Android_robot.svg/2000px-Android_robot.svg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369" y="1920749"/>
              <a:ext cx="522761" cy="613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4721670" y="1914804"/>
            <a:ext cx="761876" cy="1631738"/>
            <a:chOff x="5112815" y="-5106729"/>
            <a:chExt cx="2894151" cy="5914159"/>
          </a:xfrm>
        </p:grpSpPr>
        <p:pic>
          <p:nvPicPr>
            <p:cNvPr id="38" name="Picture 2" descr="http://www.alexiasconsulting.com/wp-content/uploads/2012/01/rim-logo-portfolio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85" b="11910"/>
            <a:stretch/>
          </p:blipFill>
          <p:spPr bwMode="auto">
            <a:xfrm>
              <a:off x="5420784" y="-2107298"/>
              <a:ext cx="2278212" cy="142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ebr.ca/images/stories/motorola%20logo%20noi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353" y="-5106729"/>
              <a:ext cx="1447076" cy="135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 descr="http://www.gadgehit.com/wp-content/uploads/2011/08/noki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815" y="-3510313"/>
              <a:ext cx="2894151" cy="1356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1.bp.blogspot.com/-su8xwVgi1MQ/T07-aYpDaGI/AAAAAAAAAE0/q3mTb4IRQrw/s320/palm_os_logo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7394" y="-617564"/>
              <a:ext cx="1424993" cy="1424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4229274" y="3697127"/>
            <a:ext cx="456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“Software is eating the world”</a:t>
            </a:r>
            <a:endParaRPr lang="en-GB" sz="2400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5402474" y="3307129"/>
            <a:ext cx="374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The future arrives in waves</a:t>
            </a:r>
            <a:endParaRPr lang="en-GB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547425" y="4096687"/>
            <a:ext cx="456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3892E0"/>
                </a:solidFill>
              </a:rPr>
              <a:t>“Technology is eating the world”</a:t>
            </a:r>
            <a:endParaRPr lang="en-GB" sz="2400" b="1" i="1" dirty="0">
              <a:solidFill>
                <a:srgbClr val="3892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99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2" grpId="0"/>
      <p:bldP spid="33" grpId="0"/>
      <p:bldP spid="34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art: The Largest Companies by Market Cap Over 15 Yea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28678" b="9062"/>
          <a:stretch/>
        </p:blipFill>
        <p:spPr bwMode="auto">
          <a:xfrm>
            <a:off x="1399922" y="307777"/>
            <a:ext cx="6213038" cy="45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hart: The Largest Companies by Market Cap Over 15 Yea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1" t="92089" b="1173"/>
          <a:stretch/>
        </p:blipFill>
        <p:spPr bwMode="auto">
          <a:xfrm>
            <a:off x="7106008" y="0"/>
            <a:ext cx="1951614" cy="47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317894" y="2743785"/>
            <a:ext cx="179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3892E0"/>
                </a:solidFill>
              </a:rPr>
              <a:t>“Technology is eating the world”</a:t>
            </a:r>
            <a:endParaRPr lang="en-GB" sz="2400" b="1" i="1" dirty="0">
              <a:solidFill>
                <a:srgbClr val="3892E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7051" y="4804946"/>
            <a:ext cx="6889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hlinkClick r:id="rId4"/>
              </a:rPr>
              <a:t>http://www.visualcapitalist.com/chart-largest-companies-market-cap-15-years</a:t>
            </a:r>
            <a:r>
              <a:rPr lang="en-GB" sz="1600" dirty="0" smtClean="0">
                <a:hlinkClick r:id="rId4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95841" y="534074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2001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841" y="1697979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2006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841" y="2861884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2011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841" y="4041973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2016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6671" y="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#1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5312" y="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#2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4224" y="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#3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0768" y="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#4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1128" y="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#5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757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45459"/>
            <a:ext cx="4040188" cy="479822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Smartphones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62370" y="820395"/>
            <a:ext cx="4335018" cy="412761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Huge amounts of </a:t>
            </a:r>
            <a:r>
              <a:rPr lang="en-GB" dirty="0" smtClean="0">
                <a:solidFill>
                  <a:srgbClr val="0000FF"/>
                </a:solidFill>
              </a:rPr>
              <a:t>software</a:t>
            </a:r>
          </a:p>
          <a:p>
            <a:pPr>
              <a:buClr>
                <a:schemeClr val="tx1"/>
              </a:buClr>
            </a:pPr>
            <a:r>
              <a:rPr lang="en-GB" dirty="0" smtClean="0"/>
              <a:t>Intense </a:t>
            </a:r>
            <a:r>
              <a:rPr lang="en-GB" dirty="0" smtClean="0">
                <a:solidFill>
                  <a:srgbClr val="0000FF"/>
                </a:solidFill>
              </a:rPr>
              <a:t>co-opetition</a:t>
            </a:r>
            <a:r>
              <a:rPr lang="en-GB" dirty="0" smtClean="0"/>
              <a:t> of many developers &amp; many companies</a:t>
            </a:r>
          </a:p>
          <a:p>
            <a:r>
              <a:rPr lang="en-GB" dirty="0" smtClean="0"/>
              <a:t>Many </a:t>
            </a:r>
            <a:r>
              <a:rPr lang="en-GB" dirty="0" smtClean="0">
                <a:solidFill>
                  <a:srgbClr val="FF0000"/>
                </a:solidFill>
              </a:rPr>
              <a:t>delays</a:t>
            </a:r>
            <a:r>
              <a:rPr lang="en-GB" dirty="0" smtClean="0"/>
              <a:t> in the course of development (</a:t>
            </a:r>
            <a:r>
              <a:rPr lang="en-GB" dirty="0" smtClean="0">
                <a:solidFill>
                  <a:srgbClr val="0000FF"/>
                </a:solidFill>
              </a:rPr>
              <a:t>spurts</a:t>
            </a:r>
            <a:r>
              <a:rPr lang="en-GB" dirty="0" smtClean="0"/>
              <a:t> too)</a:t>
            </a:r>
          </a:p>
          <a:p>
            <a:r>
              <a:rPr lang="en-GB" dirty="0" smtClean="0"/>
              <a:t>Many </a:t>
            </a:r>
            <a:r>
              <a:rPr lang="en-GB" dirty="0" smtClean="0">
                <a:solidFill>
                  <a:srgbClr val="FF0000"/>
                </a:solidFill>
              </a:rPr>
              <a:t>surprises</a:t>
            </a:r>
            <a:r>
              <a:rPr lang="en-GB" dirty="0" smtClean="0"/>
              <a:t> in the course of development</a:t>
            </a:r>
          </a:p>
          <a:p>
            <a:r>
              <a:rPr lang="en-GB" dirty="0" smtClean="0"/>
              <a:t>Full social </a:t>
            </a:r>
            <a:r>
              <a:rPr lang="en-GB" dirty="0" smtClean="0">
                <a:solidFill>
                  <a:srgbClr val="FF0000"/>
                </a:solidFill>
              </a:rPr>
              <a:t>implications</a:t>
            </a:r>
            <a:r>
              <a:rPr lang="en-GB" dirty="0" smtClean="0"/>
              <a:t> not clear in advance</a:t>
            </a:r>
          </a:p>
          <a:p>
            <a:r>
              <a:rPr lang="en-GB" i="1" dirty="0" smtClean="0"/>
              <a:t>Overall</a:t>
            </a:r>
            <a:r>
              <a:rPr lang="en-GB" dirty="0" smtClean="0"/>
              <a:t> potential very </a:t>
            </a:r>
            <a:r>
              <a:rPr lang="en-GB" dirty="0" smtClean="0">
                <a:solidFill>
                  <a:srgbClr val="0000FF"/>
                </a:solidFill>
              </a:rPr>
              <a:t>positive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6" y="245459"/>
            <a:ext cx="4041775" cy="479822"/>
          </a:xfrm>
        </p:spPr>
        <p:txBody>
          <a:bodyPr>
            <a:noAutofit/>
          </a:bodyPr>
          <a:lstStyle/>
          <a:p>
            <a:r>
              <a:rPr lang="en-GB" sz="3200" dirty="0" smtClean="0"/>
              <a:t>Pre-Singularity AI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09632" y="820396"/>
            <a:ext cx="4691642" cy="377422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Huge amounts of </a:t>
            </a:r>
            <a:r>
              <a:rPr lang="en-GB" dirty="0" smtClean="0">
                <a:solidFill>
                  <a:srgbClr val="0000FF"/>
                </a:solidFill>
              </a:rPr>
              <a:t>software</a:t>
            </a:r>
          </a:p>
          <a:p>
            <a:pPr>
              <a:buClr>
                <a:schemeClr val="tx1"/>
              </a:buClr>
            </a:pPr>
            <a:r>
              <a:rPr lang="en-GB" dirty="0" smtClean="0"/>
              <a:t>Intense </a:t>
            </a:r>
            <a:r>
              <a:rPr lang="en-GB" dirty="0" smtClean="0">
                <a:solidFill>
                  <a:srgbClr val="0000FF"/>
                </a:solidFill>
              </a:rPr>
              <a:t>co-opetition</a:t>
            </a:r>
            <a:r>
              <a:rPr lang="en-GB" dirty="0" smtClean="0"/>
              <a:t> </a:t>
            </a:r>
            <a:r>
              <a:rPr lang="en-GB" dirty="0"/>
              <a:t>of many developers &amp; many </a:t>
            </a:r>
            <a:r>
              <a:rPr lang="en-GB" dirty="0" smtClean="0"/>
              <a:t>organisations</a:t>
            </a:r>
          </a:p>
          <a:p>
            <a:r>
              <a:rPr lang="en-GB" dirty="0" smtClean="0"/>
              <a:t>Many </a:t>
            </a:r>
            <a:r>
              <a:rPr lang="en-GB" dirty="0" smtClean="0">
                <a:solidFill>
                  <a:srgbClr val="FF0000"/>
                </a:solidFill>
              </a:rPr>
              <a:t>delays</a:t>
            </a:r>
            <a:r>
              <a:rPr lang="en-GB" dirty="0" smtClean="0"/>
              <a:t> in the course of development (</a:t>
            </a:r>
            <a:r>
              <a:rPr lang="en-GB" dirty="0" smtClean="0">
                <a:solidFill>
                  <a:srgbClr val="FF0000"/>
                </a:solidFill>
              </a:rPr>
              <a:t>AI winters</a:t>
            </a:r>
            <a:r>
              <a:rPr lang="en-GB" dirty="0" smtClean="0"/>
              <a:t>…)</a:t>
            </a:r>
          </a:p>
          <a:p>
            <a:r>
              <a:rPr lang="en-GB" dirty="0"/>
              <a:t>Many </a:t>
            </a:r>
            <a:r>
              <a:rPr lang="en-GB" dirty="0">
                <a:solidFill>
                  <a:srgbClr val="FF0000"/>
                </a:solidFill>
              </a:rPr>
              <a:t>surprises</a:t>
            </a:r>
            <a:r>
              <a:rPr lang="en-GB" dirty="0"/>
              <a:t> in the course of </a:t>
            </a:r>
            <a:r>
              <a:rPr lang="en-GB" dirty="0" smtClean="0"/>
              <a:t>development(?)</a:t>
            </a:r>
          </a:p>
          <a:p>
            <a:r>
              <a:rPr lang="en-GB" dirty="0" smtClean="0"/>
              <a:t>Full social </a:t>
            </a:r>
            <a:r>
              <a:rPr lang="en-GB" dirty="0" smtClean="0">
                <a:solidFill>
                  <a:srgbClr val="FF0000"/>
                </a:solidFill>
              </a:rPr>
              <a:t>implications</a:t>
            </a:r>
            <a:r>
              <a:rPr lang="en-GB" dirty="0" smtClean="0"/>
              <a:t> not clear in advance</a:t>
            </a:r>
          </a:p>
          <a:p>
            <a:r>
              <a:rPr lang="en-GB" dirty="0" smtClean="0"/>
              <a:t>Overall potential very </a:t>
            </a:r>
            <a:r>
              <a:rPr lang="en-GB" dirty="0" smtClean="0">
                <a:solidFill>
                  <a:srgbClr val="0000FF"/>
                </a:solidFill>
              </a:rPr>
              <a:t>positive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5450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flipV="1">
            <a:off x="586553" y="955547"/>
            <a:ext cx="0" cy="36745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0780" y="4640717"/>
            <a:ext cx="73169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84446" y="54127"/>
            <a:ext cx="2837200" cy="86793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Smartphone Capability</a:t>
            </a:r>
            <a:endParaRPr lang="en-GB" sz="2800" dirty="0"/>
          </a:p>
        </p:txBody>
      </p:sp>
      <p:sp>
        <p:nvSpPr>
          <p:cNvPr id="29" name="Rectangle 28"/>
          <p:cNvSpPr/>
          <p:nvPr/>
        </p:nvSpPr>
        <p:spPr>
          <a:xfrm>
            <a:off x="7892190" y="4354576"/>
            <a:ext cx="1200614" cy="52322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Time</a:t>
            </a:r>
            <a:endParaRPr lang="en-GB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965670" y="2478286"/>
            <a:ext cx="2734654" cy="2008262"/>
            <a:chOff x="965670" y="2478286"/>
            <a:chExt cx="2734654" cy="2008262"/>
          </a:xfrm>
        </p:grpSpPr>
        <p:sp>
          <p:nvSpPr>
            <p:cNvPr id="2" name="Freeform 1"/>
            <p:cNvSpPr/>
            <p:nvPr/>
          </p:nvSpPr>
          <p:spPr>
            <a:xfrm>
              <a:off x="965670" y="2478286"/>
              <a:ext cx="2734654" cy="2008262"/>
            </a:xfrm>
            <a:custGeom>
              <a:avLst/>
              <a:gdLst>
                <a:gd name="connsiteX0" fmla="*/ 0 w 3067940"/>
                <a:gd name="connsiteY0" fmla="*/ 2427006 h 2427006"/>
                <a:gd name="connsiteX1" fmla="*/ 1495514 w 3067940"/>
                <a:gd name="connsiteY1" fmla="*/ 1897166 h 2427006"/>
                <a:gd name="connsiteX2" fmla="*/ 1974079 w 3067940"/>
                <a:gd name="connsiteY2" fmla="*/ 581114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  <a:gd name="connsiteX0" fmla="*/ 0 w 3067940"/>
                <a:gd name="connsiteY0" fmla="*/ 2427006 h 2427006"/>
                <a:gd name="connsiteX1" fmla="*/ 1316052 w 3067940"/>
                <a:gd name="connsiteY1" fmla="*/ 1820254 h 2427006"/>
                <a:gd name="connsiteX2" fmla="*/ 1974079 w 3067940"/>
                <a:gd name="connsiteY2" fmla="*/ 581114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  <a:gd name="connsiteX0" fmla="*/ 0 w 3067940"/>
                <a:gd name="connsiteY0" fmla="*/ 2427006 h 2427006"/>
                <a:gd name="connsiteX1" fmla="*/ 1316052 w 3067940"/>
                <a:gd name="connsiteY1" fmla="*/ 1820254 h 2427006"/>
                <a:gd name="connsiteX2" fmla="*/ 1939895 w 3067940"/>
                <a:gd name="connsiteY2" fmla="*/ 461473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940" h="2427006">
                  <a:moveTo>
                    <a:pt x="0" y="2427006"/>
                  </a:moveTo>
                  <a:cubicBezTo>
                    <a:pt x="583250" y="2315910"/>
                    <a:pt x="992736" y="2147843"/>
                    <a:pt x="1316052" y="1820254"/>
                  </a:cubicBezTo>
                  <a:cubicBezTo>
                    <a:pt x="1639368" y="1492665"/>
                    <a:pt x="1647914" y="764849"/>
                    <a:pt x="1939895" y="461473"/>
                  </a:cubicBezTo>
                  <a:cubicBezTo>
                    <a:pt x="2231876" y="158097"/>
                    <a:pt x="2879933" y="76912"/>
                    <a:pt x="3067940" y="0"/>
                  </a:cubicBezTo>
                  <a:lnTo>
                    <a:pt x="3067940" y="0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85316" y="2956843"/>
              <a:ext cx="12135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tx2"/>
                  </a:solidFill>
                </a:rPr>
                <a:t>Feature phones</a:t>
              </a:r>
            </a:p>
            <a:p>
              <a:r>
                <a:rPr lang="en-GB" sz="2000" b="1" dirty="0" smtClean="0">
                  <a:solidFill>
                    <a:schemeClr val="tx2"/>
                  </a:solidFill>
                </a:rPr>
                <a:t>(phase 0)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246357" y="3638999"/>
            <a:ext cx="1348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chemeClr val="tx2"/>
                </a:solidFill>
              </a:rPr>
              <a:t>Narrow AI</a:t>
            </a:r>
            <a:endParaRPr lang="en-GB" sz="2000" b="1" i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21647" y="1348817"/>
            <a:ext cx="2941888" cy="2008262"/>
            <a:chOff x="3021647" y="1348817"/>
            <a:chExt cx="2941888" cy="2008262"/>
          </a:xfrm>
        </p:grpSpPr>
        <p:sp>
          <p:nvSpPr>
            <p:cNvPr id="30" name="Freeform 29"/>
            <p:cNvSpPr/>
            <p:nvPr/>
          </p:nvSpPr>
          <p:spPr>
            <a:xfrm>
              <a:off x="3228881" y="1348817"/>
              <a:ext cx="2734654" cy="2008262"/>
            </a:xfrm>
            <a:custGeom>
              <a:avLst/>
              <a:gdLst>
                <a:gd name="connsiteX0" fmla="*/ 0 w 3067940"/>
                <a:gd name="connsiteY0" fmla="*/ 2427006 h 2427006"/>
                <a:gd name="connsiteX1" fmla="*/ 1495514 w 3067940"/>
                <a:gd name="connsiteY1" fmla="*/ 1897166 h 2427006"/>
                <a:gd name="connsiteX2" fmla="*/ 1974079 w 3067940"/>
                <a:gd name="connsiteY2" fmla="*/ 581114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  <a:gd name="connsiteX0" fmla="*/ 0 w 3067940"/>
                <a:gd name="connsiteY0" fmla="*/ 2427006 h 2427006"/>
                <a:gd name="connsiteX1" fmla="*/ 1316052 w 3067940"/>
                <a:gd name="connsiteY1" fmla="*/ 1820254 h 2427006"/>
                <a:gd name="connsiteX2" fmla="*/ 1974079 w 3067940"/>
                <a:gd name="connsiteY2" fmla="*/ 581114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  <a:gd name="connsiteX0" fmla="*/ 0 w 3067940"/>
                <a:gd name="connsiteY0" fmla="*/ 2427006 h 2427006"/>
                <a:gd name="connsiteX1" fmla="*/ 1316052 w 3067940"/>
                <a:gd name="connsiteY1" fmla="*/ 1820254 h 2427006"/>
                <a:gd name="connsiteX2" fmla="*/ 1939895 w 3067940"/>
                <a:gd name="connsiteY2" fmla="*/ 461473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940" h="2427006">
                  <a:moveTo>
                    <a:pt x="0" y="2427006"/>
                  </a:moveTo>
                  <a:cubicBezTo>
                    <a:pt x="583250" y="2315910"/>
                    <a:pt x="992736" y="2147843"/>
                    <a:pt x="1316052" y="1820254"/>
                  </a:cubicBezTo>
                  <a:cubicBezTo>
                    <a:pt x="1639368" y="1492665"/>
                    <a:pt x="1647914" y="764849"/>
                    <a:pt x="1939895" y="461473"/>
                  </a:cubicBezTo>
                  <a:cubicBezTo>
                    <a:pt x="2231876" y="158097"/>
                    <a:pt x="2879933" y="76912"/>
                    <a:pt x="3067940" y="0"/>
                  </a:cubicBezTo>
                  <a:lnTo>
                    <a:pt x="3067940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21647" y="1645062"/>
              <a:ext cx="15745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b="1" dirty="0" smtClean="0">
                  <a:solidFill>
                    <a:schemeClr val="accent2"/>
                  </a:solidFill>
                </a:rPr>
                <a:t>Phase 1 smartphones</a:t>
              </a:r>
              <a:endParaRPr lang="en-GB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53115" y="170901"/>
            <a:ext cx="3073631" cy="2056709"/>
            <a:chOff x="5153115" y="170901"/>
            <a:chExt cx="3073631" cy="2056709"/>
          </a:xfrm>
        </p:grpSpPr>
        <p:sp>
          <p:nvSpPr>
            <p:cNvPr id="31" name="Freeform 30"/>
            <p:cNvSpPr/>
            <p:nvPr/>
          </p:nvSpPr>
          <p:spPr>
            <a:xfrm>
              <a:off x="5492092" y="219348"/>
              <a:ext cx="2734654" cy="2008262"/>
            </a:xfrm>
            <a:custGeom>
              <a:avLst/>
              <a:gdLst>
                <a:gd name="connsiteX0" fmla="*/ 0 w 3067940"/>
                <a:gd name="connsiteY0" fmla="*/ 2427006 h 2427006"/>
                <a:gd name="connsiteX1" fmla="*/ 1495514 w 3067940"/>
                <a:gd name="connsiteY1" fmla="*/ 1897166 h 2427006"/>
                <a:gd name="connsiteX2" fmla="*/ 1974079 w 3067940"/>
                <a:gd name="connsiteY2" fmla="*/ 581114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  <a:gd name="connsiteX0" fmla="*/ 0 w 3067940"/>
                <a:gd name="connsiteY0" fmla="*/ 2427006 h 2427006"/>
                <a:gd name="connsiteX1" fmla="*/ 1316052 w 3067940"/>
                <a:gd name="connsiteY1" fmla="*/ 1820254 h 2427006"/>
                <a:gd name="connsiteX2" fmla="*/ 1974079 w 3067940"/>
                <a:gd name="connsiteY2" fmla="*/ 581114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  <a:gd name="connsiteX0" fmla="*/ 0 w 3067940"/>
                <a:gd name="connsiteY0" fmla="*/ 2427006 h 2427006"/>
                <a:gd name="connsiteX1" fmla="*/ 1316052 w 3067940"/>
                <a:gd name="connsiteY1" fmla="*/ 1820254 h 2427006"/>
                <a:gd name="connsiteX2" fmla="*/ 1939895 w 3067940"/>
                <a:gd name="connsiteY2" fmla="*/ 461473 h 2427006"/>
                <a:gd name="connsiteX3" fmla="*/ 3067940 w 3067940"/>
                <a:gd name="connsiteY3" fmla="*/ 0 h 2427006"/>
                <a:gd name="connsiteX4" fmla="*/ 3067940 w 3067940"/>
                <a:gd name="connsiteY4" fmla="*/ 0 h 242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940" h="2427006">
                  <a:moveTo>
                    <a:pt x="0" y="2427006"/>
                  </a:moveTo>
                  <a:cubicBezTo>
                    <a:pt x="583250" y="2315910"/>
                    <a:pt x="992736" y="2147843"/>
                    <a:pt x="1316052" y="1820254"/>
                  </a:cubicBezTo>
                  <a:cubicBezTo>
                    <a:pt x="1639368" y="1492665"/>
                    <a:pt x="1647914" y="764849"/>
                    <a:pt x="1939895" y="461473"/>
                  </a:cubicBezTo>
                  <a:cubicBezTo>
                    <a:pt x="2231876" y="158097"/>
                    <a:pt x="2879933" y="76912"/>
                    <a:pt x="3067940" y="0"/>
                  </a:cubicBezTo>
                  <a:lnTo>
                    <a:pt x="3067940" y="0"/>
                  </a:lnTo>
                </a:path>
              </a:pathLst>
            </a:custGeom>
            <a:noFill/>
            <a:ln w="38100">
              <a:solidFill>
                <a:srgbClr val="5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53115" y="170901"/>
              <a:ext cx="18259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b="1" dirty="0" smtClean="0">
                  <a:solidFill>
                    <a:srgbClr val="5C9900"/>
                  </a:solidFill>
                </a:rPr>
                <a:t>Phase 2 smartphones (superphones)</a:t>
              </a:r>
              <a:endParaRPr lang="en-GB" sz="2000" b="1" dirty="0">
                <a:solidFill>
                  <a:srgbClr val="5C99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862448" y="2176235"/>
            <a:ext cx="1580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chemeClr val="accent2"/>
                </a:solidFill>
              </a:rPr>
              <a:t>AI with Deep </a:t>
            </a:r>
            <a:r>
              <a:rPr lang="en-GB" sz="2000" b="1" i="1" dirty="0">
                <a:solidFill>
                  <a:schemeClr val="accent2"/>
                </a:solidFill>
              </a:rPr>
              <a:t>L</a:t>
            </a:r>
            <a:r>
              <a:rPr lang="en-GB" sz="2000" b="1" i="1" dirty="0" smtClean="0">
                <a:solidFill>
                  <a:schemeClr val="accent2"/>
                </a:solidFill>
              </a:rPr>
              <a:t>earning?</a:t>
            </a:r>
            <a:endParaRPr lang="en-GB" sz="2000" b="1" i="1" dirty="0">
              <a:solidFill>
                <a:schemeClr val="accent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51111" y="622528"/>
            <a:ext cx="1807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rgbClr val="5C9900"/>
                </a:solidFill>
              </a:rPr>
              <a:t>Superhuman AI (ASI)?</a:t>
            </a:r>
            <a:endParaRPr lang="en-GB" sz="2000" b="1" i="1" dirty="0">
              <a:solidFill>
                <a:srgbClr val="5C99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4470" y="4607933"/>
            <a:ext cx="1200614" cy="46166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1990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3302627" y="4607933"/>
            <a:ext cx="1200614" cy="46166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2000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5559788" y="4607933"/>
            <a:ext cx="1200614" cy="46166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2010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298821" y="3946868"/>
            <a:ext cx="32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Follows given goals &amp; methods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15881" y="2798661"/>
            <a:ext cx="267410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Works out own methods,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>
                <a:solidFill>
                  <a:schemeClr val="accent2"/>
                </a:solidFill>
              </a:rPr>
              <a:t>follows given goals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43417" y="1270620"/>
            <a:ext cx="142282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dirty="0" smtClean="0">
                <a:solidFill>
                  <a:srgbClr val="5C9900"/>
                </a:solidFill>
              </a:rPr>
              <a:t>Works out own goals(?)</a:t>
            </a:r>
            <a:endParaRPr lang="en-GB" dirty="0">
              <a:solidFill>
                <a:srgbClr val="5C99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2474" y="3460957"/>
            <a:ext cx="374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The future arrives in waves</a:t>
            </a:r>
            <a:endParaRPr lang="en-GB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105826" y="54127"/>
            <a:ext cx="2837200" cy="86793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b="1" dirty="0" smtClean="0"/>
              <a:t>AI</a:t>
            </a:r>
            <a:br>
              <a:rPr lang="en-GB" sz="2800" b="1" dirty="0" smtClean="0"/>
            </a:br>
            <a:r>
              <a:rPr lang="en-GB" sz="2800" b="1" dirty="0" smtClean="0"/>
              <a:t>Capability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79901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21" grpId="0"/>
      <p:bldP spid="22" grpId="0"/>
      <p:bldP spid="23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14506</TotalTime>
  <Words>912</Words>
  <Application>Microsoft Office PowerPoint</Application>
  <PresentationFormat>On-screen Show (16:9)</PresentationFormat>
  <Paragraphs>259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Wingdings</vt:lpstr>
      <vt:lpstr>Wingdings 3</vt:lpstr>
      <vt:lpstr>Office Theme</vt:lpstr>
      <vt:lpstr>1_Office Theme</vt:lpstr>
      <vt:lpstr>Bitmap Image</vt:lpstr>
      <vt:lpstr>The pre-Singularity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 Master Algorithm”</vt:lpstr>
      <vt:lpstr>Likely date of advent of HL-AGI</vt:lpstr>
      <vt:lpstr>Likely date of advent of HL-AGI</vt:lpstr>
      <vt:lpstr>Likely date of advent of HL-AGI</vt:lpstr>
      <vt:lpstr>Likely date of advent of HL-AGI</vt:lpstr>
      <vt:lpstr>PowerPoint Presentation</vt:lpstr>
      <vt:lpstr>Exponential growth?</vt:lpstr>
      <vt:lpstr>Going nuclear: hard to calculate</vt:lpstr>
      <vt:lpstr>The pre-Singularity: 5 unpredictable forces</vt:lpstr>
      <vt:lpstr>PowerPoint Presentation</vt:lpstr>
      <vt:lpstr>PowerPoint Presentation</vt:lpstr>
      <vt:lpstr>The pre-Singularity </vt:lpstr>
    </vt:vector>
  </TitlesOfParts>
  <Company>Delta Wisdom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Anticipating 2025: the key technologies, risks, and solutions</dc:title>
  <dc:creator>David W Wood</dc:creator>
  <cp:lastModifiedBy>Olaf-Michael Stefanov</cp:lastModifiedBy>
  <cp:revision>416</cp:revision>
  <dcterms:created xsi:type="dcterms:W3CDTF">2014-02-19T10:36:33Z</dcterms:created>
  <dcterms:modified xsi:type="dcterms:W3CDTF">2016-11-18T08:37:11Z</dcterms:modified>
</cp:coreProperties>
</file>