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La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3" autoAdjust="0"/>
    <p:restoredTop sz="86434" autoAdjust="0"/>
  </p:normalViewPr>
  <p:slideViewPr>
    <p:cSldViewPr snapToGrid="0">
      <p:cViewPr varScale="1">
        <p:scale>
          <a:sx n="62" d="100"/>
          <a:sy n="62" d="100"/>
        </p:scale>
        <p:origin x="52" y="336"/>
      </p:cViewPr>
      <p:guideLst/>
    </p:cSldViewPr>
  </p:slideViewPr>
  <p:outlineViewPr>
    <p:cViewPr>
      <p:scale>
        <a:sx n="33" d="100"/>
        <a:sy n="33" d="100"/>
      </p:scale>
      <p:origin x="0" y="-25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79262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8894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1888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2095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5206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4116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3173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4697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210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  <a:endParaRPr lang="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  <a:endParaRPr lang="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  <a:endParaRPr lang="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seny personalitzat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637950" y="0"/>
            <a:ext cx="4963515" cy="3460018"/>
          </a:xfrm>
          <a:prstGeom prst="flowChartOnlineStorage">
            <a:avLst/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0" y="0"/>
            <a:ext cx="3835200" cy="3460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>
            <a:off x="3950564" y="125"/>
            <a:ext cx="3459900" cy="3459900"/>
          </a:xfrm>
          <a:prstGeom prst="flowChartDelay">
            <a:avLst/>
          </a:prstGeom>
          <a:solidFill>
            <a:srgbClr val="434343">
              <a:alpha val="457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 rot="10800000">
            <a:off x="4833294" y="125"/>
            <a:ext cx="3459900" cy="3459900"/>
          </a:xfrm>
          <a:prstGeom prst="flowChartDelay">
            <a:avLst/>
          </a:prstGeom>
          <a:solidFill>
            <a:srgbClr val="666666">
              <a:alpha val="2808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 rot="10800000">
            <a:off x="5684100" y="125"/>
            <a:ext cx="3459900" cy="3459900"/>
          </a:xfrm>
          <a:prstGeom prst="flowChartDelay">
            <a:avLst/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24475" y="465975"/>
            <a:ext cx="3568800" cy="28416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324475" y="3612601"/>
            <a:ext cx="5124300" cy="13026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 sz="1000">
                <a:solidFill>
                  <a:srgbClr val="616161"/>
                </a:solidFill>
              </a:rPr>
              <a:t>‹#›</a:t>
            </a:fld>
            <a:endParaRPr lang="ca" sz="1000">
              <a:solidFill>
                <a:srgbClr val="61616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seny personalitzat 1">
    <p:bg>
      <p:bgPr>
        <a:solidFill>
          <a:srgbClr val="FFFF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0" y="4665575"/>
            <a:ext cx="9144000" cy="477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49300" y="334525"/>
            <a:ext cx="7407000" cy="6630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49300" y="1147425"/>
            <a:ext cx="7407000" cy="31725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 sz="1000">
                <a:solidFill>
                  <a:schemeClr val="lt1"/>
                </a:solidFill>
              </a:rPr>
              <a:t>‹#›</a:t>
            </a:fld>
            <a:endParaRPr lang="ca" sz="1000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seny personalitzat 2">
    <p:bg>
      <p:bgPr>
        <a:solidFill>
          <a:srgbClr val="FFFFFF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8" name="Shape 68"/>
          <p:cNvCxnSpPr/>
          <p:nvPr/>
        </p:nvCxnSpPr>
        <p:spPr>
          <a:xfrm>
            <a:off x="3027472" y="0"/>
            <a:ext cx="0" cy="513330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/>
            <a:headEnd type="none" w="med" len="med"/>
            <a:tailEnd type="none" w="med" len="med"/>
          </a:ln>
          <a:effectLst>
            <a:outerShdw blurRad="50799" dist="38100" algn="l" rotWithShape="0">
              <a:srgbClr val="000000">
                <a:alpha val="40000"/>
              </a:srgbClr>
            </a:outerShdw>
          </a:effectLst>
        </p:spPr>
      </p:cxnSp>
      <p:sp>
        <p:nvSpPr>
          <p:cNvPr id="69" name="Shape 69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 sz="1000">
                <a:solidFill>
                  <a:schemeClr val="dk2"/>
                </a:solidFill>
              </a:rPr>
              <a:t>‹#›</a:t>
            </a:fld>
            <a:endParaRPr lang="ca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seny personalitzat 3">
    <p:bg>
      <p:bgPr>
        <a:solidFill>
          <a:srgbClr val="FFFFFF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5" name="Shape 75"/>
          <p:cNvCxnSpPr/>
          <p:nvPr/>
        </p:nvCxnSpPr>
        <p:spPr>
          <a:xfrm>
            <a:off x="466325" y="353994"/>
            <a:ext cx="6600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49300" y="450119"/>
            <a:ext cx="3898200" cy="41154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0" y="450119"/>
            <a:ext cx="4222800" cy="41154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 sz="1000">
                <a:solidFill>
                  <a:schemeClr val="dk2"/>
                </a:solidFill>
              </a:rPr>
              <a:t>‹#›</a:t>
            </a:fld>
            <a:endParaRPr lang="ca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seny personalitzat 4">
    <p:bg>
      <p:bgPr>
        <a:solidFill>
          <a:srgbClr val="FFFFFF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 rot="10800000" flipH="1">
            <a:off x="822625" y="659700"/>
            <a:ext cx="1063500" cy="6855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/>
          <p:nvPr/>
        </p:nvSpPr>
        <p:spPr>
          <a:xfrm rot="10800000">
            <a:off x="896725" y="659700"/>
            <a:ext cx="989400" cy="6855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822625" y="0"/>
            <a:ext cx="1063500" cy="8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 sz="1000">
                <a:solidFill>
                  <a:schemeClr val="dk2"/>
                </a:solidFill>
              </a:rPr>
              <a:t>‹#›</a:t>
            </a:fld>
            <a:endParaRPr lang="ca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seny personalitzat 6">
    <p:bg>
      <p:bgPr>
        <a:solidFill>
          <a:srgbClr val="FFFFFF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89" name="Shape 89"/>
          <p:cNvCxnSpPr/>
          <p:nvPr/>
        </p:nvCxnSpPr>
        <p:spPr>
          <a:xfrm>
            <a:off x="466325" y="353994"/>
            <a:ext cx="6600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49300" y="450119"/>
            <a:ext cx="3898200" cy="41154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0" y="450119"/>
            <a:ext cx="4222800" cy="41154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 sz="1000">
                <a:solidFill>
                  <a:schemeClr val="dk2"/>
                </a:solidFill>
              </a:rPr>
              <a:t>‹#›</a:t>
            </a:fld>
            <a:endParaRPr lang="ca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seny personalitzat 5">
    <p:bg>
      <p:bgPr>
        <a:solidFill>
          <a:srgbClr val="FFFFFF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95" name="Shape 95"/>
          <p:cNvCxnSpPr/>
          <p:nvPr/>
        </p:nvCxnSpPr>
        <p:spPr>
          <a:xfrm>
            <a:off x="466325" y="353994"/>
            <a:ext cx="6600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49300" y="450119"/>
            <a:ext cx="3898200" cy="41154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0" y="450119"/>
            <a:ext cx="4222800" cy="41154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 sz="1000">
                <a:solidFill>
                  <a:schemeClr val="dk2"/>
                </a:solidFill>
              </a:rPr>
              <a:t>‹#›</a:t>
            </a:fld>
            <a:endParaRPr lang="ca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  <a:endParaRPr lang="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  <a:endParaRPr lang="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  <a:endParaRPr lang="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  <a:endParaRPr lang="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  <a:endParaRPr lang="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  <a:endParaRPr lang="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  <a:endParaRPr lang="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  <a:endParaRPr lang="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a" sz="1000">
                <a:solidFill>
                  <a:schemeClr val="dk2"/>
                </a:solidFill>
              </a:rPr>
              <a:t>‹#›</a:t>
            </a:fld>
            <a:endParaRPr lang="ca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24475" y="465975"/>
            <a:ext cx="6359100" cy="2841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noProof="0" dirty="0" smtClean="0">
                <a:latin typeface="Lato"/>
                <a:ea typeface="Lato"/>
                <a:cs typeface="Lato"/>
                <a:sym typeface="Lato"/>
              </a:rPr>
              <a:t>Professional translation in a pre-Singularity world</a:t>
            </a:r>
          </a:p>
          <a:p>
            <a:pPr lvl="0">
              <a:spcBef>
                <a:spcPts val="0"/>
              </a:spcBef>
              <a:buNone/>
            </a:pPr>
            <a:endParaRPr lang="en-GB" noProof="0" dirty="0" smtClean="0"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0"/>
              </a:spcBef>
              <a:buNone/>
            </a:pPr>
            <a:r>
              <a:rPr lang="en-GB" noProof="0" dirty="0" smtClean="0">
                <a:latin typeface="Lato"/>
                <a:ea typeface="Lato"/>
                <a:cs typeface="Lato"/>
                <a:sym typeface="Lato"/>
              </a:rPr>
              <a:t>(it’s all about the readers)</a:t>
            </a:r>
            <a:endParaRPr lang="en-GB" noProof="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subTitle" idx="1"/>
          </p:nvPr>
        </p:nvSpPr>
        <p:spPr>
          <a:xfrm>
            <a:off x="324475" y="3612601"/>
            <a:ext cx="5124300" cy="130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noProof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Mikel L. </a:t>
            </a:r>
            <a:r>
              <a:rPr lang="en-GB" noProof="0" dirty="0" err="1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Forcada</a:t>
            </a:r>
            <a:r>
              <a:rPr lang="en-GB" noProof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GB" noProof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GB" noProof="0" dirty="0" err="1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Universitat</a:t>
            </a:r>
            <a:r>
              <a:rPr lang="en-GB" noProof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GB" noProof="0" dirty="0" err="1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d’Alacant</a:t>
            </a:r>
            <a:r>
              <a:rPr lang="en-GB" noProof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(Spain)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noProof="0" dirty="0" err="1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Prompsit</a:t>
            </a:r>
            <a:r>
              <a:rPr lang="en-GB" noProof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Language Engineering (</a:t>
            </a:r>
            <a:r>
              <a:rPr lang="en-GB" noProof="0" dirty="0" err="1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Elx</a:t>
            </a:r>
            <a:r>
              <a:rPr lang="en-GB" noProof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, Spain)</a:t>
            </a:r>
            <a:br>
              <a:rPr lang="en-GB" noProof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GB" noProof="0" dirty="0" smtClean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European Association for Machine Translation</a:t>
            </a:r>
            <a:endParaRPr lang="en-GB" noProof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49300" y="450125"/>
            <a:ext cx="3515700" cy="411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noProof="0" dirty="0" smtClean="0">
                <a:latin typeface="Lato"/>
                <a:ea typeface="Lato"/>
                <a:cs typeface="Lato"/>
                <a:sym typeface="Lato"/>
              </a:rPr>
              <a:t>All translation is communication</a:t>
            </a:r>
            <a:endParaRPr lang="en-GB" noProof="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010175" y="450125"/>
            <a:ext cx="4784700" cy="411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Getting the target-language reader to understand the message, and to (re)act as expected —the 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purpose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 of the translation— implies </a:t>
            </a:r>
            <a:r>
              <a:rPr lang="en-GB" sz="1800" i="1" noProof="0" dirty="0" smtClean="0">
                <a:latin typeface="Lato"/>
                <a:ea typeface="Lato"/>
                <a:cs typeface="Lato"/>
                <a:sym typeface="Lato"/>
              </a:rPr>
              <a:t>getting in their shoes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:</a:t>
            </a:r>
          </a:p>
          <a:p>
            <a:pPr marL="457200" lvl="0" indent="-342900" rtl="0">
              <a:lnSpc>
                <a:spcPct val="80000"/>
              </a:lnSpc>
              <a:spcBef>
                <a:spcPts val="0"/>
              </a:spcBef>
              <a:buSzPct val="100000"/>
              <a:buFont typeface="Lato"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expectations</a:t>
            </a:r>
          </a:p>
          <a:p>
            <a:pPr marL="457200" lvl="0" indent="-342900" rtl="0">
              <a:lnSpc>
                <a:spcPct val="80000"/>
              </a:lnSpc>
              <a:spcBef>
                <a:spcPts val="0"/>
              </a:spcBef>
              <a:buSzPct val="100000"/>
              <a:buFont typeface="Lato"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beliefs</a:t>
            </a:r>
          </a:p>
          <a:p>
            <a:pPr marL="457200" lvl="0" indent="-342900" rtl="0">
              <a:lnSpc>
                <a:spcPct val="80000"/>
              </a:lnSpc>
              <a:spcBef>
                <a:spcPts val="0"/>
              </a:spcBef>
              <a:buSzPct val="100000"/>
              <a:buFont typeface="Lato"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feelings</a:t>
            </a:r>
          </a:p>
          <a:p>
            <a:pPr marL="457200" lvl="0" indent="-342900" rtl="0">
              <a:lnSpc>
                <a:spcPct val="80000"/>
              </a:lnSpc>
              <a:spcBef>
                <a:spcPts val="0"/>
              </a:spcBef>
              <a:buSzPct val="100000"/>
              <a:buFont typeface="Lato"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cultural context</a:t>
            </a:r>
          </a:p>
          <a:p>
            <a:pPr marL="457200" lvl="0" indent="-342900" rtl="0">
              <a:lnSpc>
                <a:spcPct val="80000"/>
              </a:lnSpc>
              <a:spcBef>
                <a:spcPts val="0"/>
              </a:spcBef>
              <a:buSzPct val="100000"/>
              <a:buFont typeface="Lato"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social context</a:t>
            </a:r>
          </a:p>
          <a:p>
            <a:pPr marL="457200" lvl="0" indent="-342900" rtl="0">
              <a:lnSpc>
                <a:spcPct val="80000"/>
              </a:lnSpc>
              <a:spcBef>
                <a:spcPts val="0"/>
              </a:spcBef>
              <a:buSzPct val="100000"/>
              <a:buFont typeface="Lato"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…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Can a machine 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get in your shoes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 without a model of 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you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?</a:t>
            </a:r>
            <a:endParaRPr lang="en-GB" sz="1800" noProof="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49300" y="334525"/>
            <a:ext cx="7407000" cy="66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noProof="0" dirty="0" smtClean="0">
                <a:latin typeface="Lato"/>
                <a:ea typeface="Lato"/>
                <a:cs typeface="Lato"/>
                <a:sym typeface="Lato"/>
              </a:rPr>
              <a:t>Professional translation</a:t>
            </a:r>
            <a:endParaRPr lang="en-GB" noProof="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49300" y="997525"/>
            <a:ext cx="6883707" cy="349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noProof="0" dirty="0" smtClean="0">
                <a:latin typeface="Lato"/>
                <a:ea typeface="Lato"/>
                <a:cs typeface="Lato"/>
                <a:sym typeface="Lato"/>
              </a:rPr>
              <a:t>Translators are professionals that are good at that, </a:t>
            </a:r>
            <a:r>
              <a:rPr lang="en-GB" b="1" noProof="0" dirty="0" smtClean="0">
                <a:latin typeface="Lato"/>
                <a:ea typeface="Lato"/>
                <a:cs typeface="Lato"/>
                <a:sym typeface="Lato"/>
              </a:rPr>
              <a:t>but variably so</a:t>
            </a:r>
            <a:r>
              <a:rPr lang="en-GB" noProof="0" dirty="0" smtClean="0">
                <a:latin typeface="Lato"/>
                <a:ea typeface="Lato"/>
                <a:cs typeface="Lato"/>
                <a:sym typeface="Lato"/>
              </a:rPr>
              <a:t>.</a:t>
            </a:r>
            <a:br>
              <a:rPr lang="en-GB" noProof="0" dirty="0" smtClean="0">
                <a:latin typeface="Lato"/>
                <a:ea typeface="Lato"/>
                <a:cs typeface="Lato"/>
                <a:sym typeface="Lato"/>
              </a:rPr>
            </a:br>
            <a:r>
              <a:rPr lang="en-GB" noProof="0" dirty="0" smtClean="0">
                <a:latin typeface="Lato"/>
                <a:ea typeface="Lato"/>
                <a:cs typeface="Lato"/>
                <a:sym typeface="Lato"/>
              </a:rPr>
              <a:t>They use: 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SzPct val="100000"/>
              <a:buFont typeface="Lato"/>
            </a:pPr>
            <a:r>
              <a:rPr lang="en-GB" noProof="0" dirty="0" smtClean="0">
                <a:latin typeface="Lato"/>
                <a:ea typeface="Lato"/>
                <a:cs typeface="Lato"/>
                <a:sym typeface="Lato"/>
              </a:rPr>
              <a:t>approximate, often </a:t>
            </a:r>
            <a:r>
              <a:rPr lang="en-GB" b="1" noProof="0" dirty="0" smtClean="0">
                <a:latin typeface="Lato"/>
                <a:ea typeface="Lato"/>
                <a:cs typeface="Lato"/>
                <a:sym typeface="Lato"/>
              </a:rPr>
              <a:t>intuitive models of readers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buSzPct val="100000"/>
              <a:buFont typeface="Lato"/>
            </a:pPr>
            <a:r>
              <a:rPr lang="en-GB" noProof="0" dirty="0" smtClean="0">
                <a:latin typeface="Lato"/>
                <a:ea typeface="Lato"/>
                <a:cs typeface="Lato"/>
                <a:sym typeface="Lato"/>
              </a:rPr>
              <a:t>a reasonable understanding of </a:t>
            </a:r>
            <a:r>
              <a:rPr lang="en-GB" b="1" noProof="0" dirty="0" smtClean="0">
                <a:latin typeface="Lato"/>
                <a:ea typeface="Lato"/>
                <a:cs typeface="Lato"/>
                <a:sym typeface="Lato"/>
              </a:rPr>
              <a:t>purpose</a:t>
            </a:r>
            <a:r>
              <a:rPr lang="en-GB" noProof="0" dirty="0" smtClean="0">
                <a:latin typeface="Lato"/>
                <a:ea typeface="Lato"/>
                <a:cs typeface="Lato"/>
                <a:sym typeface="Lato"/>
              </a:rPr>
              <a:t>: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  <a:buFont typeface="Lato"/>
            </a:pPr>
            <a:r>
              <a:rPr lang="en-GB" sz="1600" noProof="0" dirty="0" smtClean="0">
                <a:latin typeface="Lato"/>
                <a:ea typeface="Lato"/>
                <a:cs typeface="Lato"/>
                <a:sym typeface="Lato"/>
              </a:rPr>
              <a:t>sometimes explicitly formulated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  <a:buFont typeface="Lato"/>
            </a:pPr>
            <a:r>
              <a:rPr lang="en-GB" sz="1600" noProof="0" dirty="0" smtClean="0">
                <a:latin typeface="Lato"/>
                <a:ea typeface="Lato"/>
                <a:cs typeface="Lato"/>
                <a:sym typeface="Lato"/>
              </a:rPr>
              <a:t>often gleaned / read between the lines / guessed</a:t>
            </a:r>
          </a:p>
          <a:p>
            <a:pPr marL="914400" lvl="1" indent="-342900" rtl="0">
              <a:lnSpc>
                <a:spcPct val="100000"/>
              </a:lnSpc>
              <a:spcBef>
                <a:spcPts val="0"/>
              </a:spcBef>
              <a:buSzPct val="100000"/>
              <a:buFont typeface="Lato"/>
            </a:pPr>
            <a:r>
              <a:rPr lang="en-GB" sz="1600" noProof="0" dirty="0" smtClean="0">
                <a:latin typeface="Lato"/>
                <a:ea typeface="Lato"/>
                <a:cs typeface="Lato"/>
                <a:sym typeface="Lato"/>
              </a:rPr>
              <a:t>the customer often has only an approximate idea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noProof="0" dirty="0" err="1" smtClean="0">
                <a:latin typeface="Lato"/>
                <a:ea typeface="Lato"/>
                <a:cs typeface="Lato"/>
                <a:sym typeface="Lato"/>
              </a:rPr>
              <a:t>Fulfillment</a:t>
            </a:r>
            <a:r>
              <a:rPr lang="en-GB" noProof="0" dirty="0" smtClean="0">
                <a:latin typeface="Lato"/>
                <a:ea typeface="Lato"/>
                <a:cs typeface="Lato"/>
                <a:sym typeface="Lato"/>
              </a:rPr>
              <a:t> of purpose? →often a rudimentary approximation: customers </a:t>
            </a:r>
            <a:r>
              <a:rPr lang="en-GB" b="1" noProof="0" dirty="0" smtClean="0">
                <a:latin typeface="Lato"/>
                <a:ea typeface="Lato"/>
                <a:cs typeface="Lato"/>
                <a:sym typeface="Lato"/>
              </a:rPr>
              <a:t>coming back for more</a:t>
            </a:r>
            <a:endParaRPr lang="en-GB" b="1" noProof="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49300" y="450119"/>
            <a:ext cx="3898200" cy="411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noProof="0" dirty="0" smtClean="0">
                <a:latin typeface="Lato"/>
                <a:ea typeface="Lato"/>
                <a:cs typeface="Lato"/>
                <a:sym typeface="Lato"/>
              </a:rPr>
              <a:t>Machine translation</a:t>
            </a:r>
            <a:endParaRPr lang="en-GB" noProof="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327300" y="450125"/>
            <a:ext cx="5467500" cy="411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Current machine translation 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does not have explicit access to a model of the reader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…</a:t>
            </a:r>
          </a:p>
          <a:p>
            <a:pPr lvl="0">
              <a:spcBef>
                <a:spcPts val="0"/>
              </a:spcBef>
              <a:buNone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… nor feedback from that model or negotiation with it.</a:t>
            </a:r>
          </a:p>
          <a:p>
            <a:pPr lvl="0">
              <a:spcBef>
                <a:spcPts val="0"/>
              </a:spcBef>
              <a:buNone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It is therefore 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hard to code purpose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 (as it includes the reaction of readers).</a:t>
            </a:r>
          </a:p>
          <a:p>
            <a:pPr lvl="0">
              <a:spcBef>
                <a:spcPts val="0"/>
              </a:spcBef>
              <a:buNone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Current approach (neural, statistical MT): producing 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text that works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 by 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mimicking good references 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(references that presumably worked well in the past)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.</a:t>
            </a:r>
            <a:endParaRPr lang="en-GB" sz="1800" b="1" noProof="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49300" y="1147425"/>
            <a:ext cx="7407000" cy="31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But 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who reads raw machine translation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?</a:t>
            </a:r>
          </a:p>
          <a:p>
            <a:pPr marL="457200" lvl="0" indent="-342900" rtl="0">
              <a:spcBef>
                <a:spcPts val="0"/>
              </a:spcBef>
              <a:buSzPct val="100000"/>
              <a:buFont typeface="Lato"/>
            </a:pP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Professional translators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: most likely to </a:t>
            </a:r>
            <a:r>
              <a:rPr lang="en-GB" sz="1800" noProof="0" dirty="0" err="1" smtClean="0">
                <a:latin typeface="Lato"/>
                <a:ea typeface="Lato"/>
                <a:cs typeface="Lato"/>
                <a:sym typeface="Lato"/>
              </a:rPr>
              <a:t>postedit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 it. 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Purpose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: being easy to </a:t>
            </a:r>
            <a:r>
              <a:rPr lang="en-GB" sz="1800" noProof="0" dirty="0" err="1" smtClean="0">
                <a:latin typeface="Lato"/>
                <a:ea typeface="Lato"/>
                <a:cs typeface="Lato"/>
                <a:sym typeface="Lato"/>
              </a:rPr>
              <a:t>postedit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 into text which fulfils the customer’s purpose.</a:t>
            </a:r>
          </a:p>
          <a:p>
            <a:pPr marL="457200" lvl="0" indent="-342900" rtl="0">
              <a:spcBef>
                <a:spcPts val="0"/>
              </a:spcBef>
              <a:buSzPct val="100000"/>
              <a:buFont typeface="Lato"/>
            </a:pP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Ordinary people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: to make sense of a text across a language barrier. 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Purpose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: being easy to understand as is.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The requirements of both tasks are different!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But ordinary people get used to dealing with noisy, non-native, non-grammatical content. </a:t>
            </a:r>
            <a:r>
              <a:rPr lang="en-GB" sz="1800" b="1" noProof="0" dirty="0" err="1" smtClean="0">
                <a:latin typeface="Lato"/>
                <a:ea typeface="Lato"/>
                <a:cs typeface="Lato"/>
                <a:sym typeface="Lato"/>
              </a:rPr>
              <a:t>MT’ed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 content is not an exception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.</a:t>
            </a:r>
            <a:endParaRPr lang="en-GB" sz="1800" noProof="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49300" y="334525"/>
            <a:ext cx="7407000" cy="66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noProof="0" dirty="0" smtClean="0">
                <a:latin typeface="Lato"/>
                <a:ea typeface="Lato"/>
                <a:cs typeface="Lato"/>
                <a:sym typeface="Lato"/>
              </a:rPr>
              <a:t>Readers of machine translation</a:t>
            </a:r>
            <a:endParaRPr lang="en-GB" noProof="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noProof="0" dirty="0" smtClean="0">
                <a:latin typeface="Lato"/>
                <a:ea typeface="Lato"/>
                <a:cs typeface="Lato"/>
                <a:sym typeface="Lato"/>
              </a:rPr>
              <a:t>PT already being replaced?</a:t>
            </a:r>
            <a:endParaRPr lang="en-GB" noProof="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Professional translators are 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already being replaced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 (no need to wait for a Kurzweilian singularity) in some applications.</a:t>
            </a:r>
          </a:p>
          <a:p>
            <a:pPr lvl="0">
              <a:spcBef>
                <a:spcPts val="0"/>
              </a:spcBef>
              <a:buNone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In fact, 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they have never been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 (and will never be) p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art of some applications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 (e.g. translated web browsing).</a:t>
            </a:r>
          </a:p>
          <a:p>
            <a:pPr lvl="0">
              <a:spcBef>
                <a:spcPts val="0"/>
              </a:spcBef>
              <a:buNone/>
            </a:pPr>
            <a:endParaRPr lang="en-GB" sz="1800" noProof="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49300" y="450125"/>
            <a:ext cx="2852700" cy="411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noProof="0" dirty="0" smtClean="0">
                <a:latin typeface="Lato"/>
                <a:ea typeface="Lato"/>
                <a:cs typeface="Lato"/>
                <a:sym typeface="Lato"/>
              </a:rPr>
              <a:t>Implicit modelling of readers</a:t>
            </a:r>
            <a:endParaRPr lang="en-GB" noProof="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549750" y="450125"/>
            <a:ext cx="5244900" cy="411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MT can get better at using rudimentary ways to guess purpose (which means modelling readers implicitly).</a:t>
            </a:r>
          </a:p>
          <a:p>
            <a:pPr lvl="0">
              <a:spcBef>
                <a:spcPts val="0"/>
              </a:spcBef>
              <a:buNone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It may replace PT 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where intricate reader modelling is not necessary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 as behaviour can be taken for granted:</a:t>
            </a:r>
          </a:p>
          <a:p>
            <a:pPr marL="457200" lvl="0" indent="-342900" rtl="0">
              <a:spcBef>
                <a:spcPts val="0"/>
              </a:spcBef>
              <a:buSzPct val="100000"/>
              <a:buFont typeface="Lato"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E.g. translated instructions that will be followed by an 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obedient reader</a:t>
            </a: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 that has decided or has been instructed to do so.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noProof="0" dirty="0" smtClean="0">
                <a:latin typeface="Lato"/>
                <a:ea typeface="Lato"/>
                <a:cs typeface="Lato"/>
                <a:sym typeface="Lato"/>
              </a:rPr>
              <a:t>In the future, it may actually </a:t>
            </a:r>
            <a:r>
              <a:rPr lang="en-GB" sz="1800" b="1" noProof="0" dirty="0" smtClean="0">
                <a:latin typeface="Lato"/>
                <a:ea typeface="Lato"/>
                <a:cs typeface="Lato"/>
                <a:sym typeface="Lato"/>
              </a:rPr>
              <a:t>negotiate and interact with readers to build an approximate model.</a:t>
            </a:r>
          </a:p>
          <a:p>
            <a:pPr lvl="0">
              <a:spcBef>
                <a:spcPts val="0"/>
              </a:spcBef>
              <a:buNone/>
            </a:pPr>
            <a:endParaRPr lang="en-GB" sz="1800" noProof="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600" noProof="0" dirty="0" smtClean="0">
                <a:latin typeface="Lato"/>
                <a:ea typeface="Lato"/>
                <a:cs typeface="Lato"/>
                <a:sym typeface="Lato"/>
              </a:rPr>
              <a:t>And now, back to the original question…</a:t>
            </a:r>
            <a:endParaRPr lang="en-GB" sz="3600" noProof="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381100" y="307975"/>
            <a:ext cx="5481900" cy="455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 noProof="0" dirty="0" smtClean="0">
                <a:latin typeface="Lato"/>
                <a:ea typeface="Lato"/>
                <a:cs typeface="Lato"/>
                <a:sym typeface="Lato"/>
              </a:rPr>
              <a:t>So, will all translators be replaced before the Singularity?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Lato"/>
            </a:pPr>
            <a:r>
              <a:rPr lang="en-GB" sz="2400" noProof="0" dirty="0" smtClean="0">
                <a:latin typeface="Lato"/>
                <a:ea typeface="Lato"/>
                <a:cs typeface="Lato"/>
                <a:sym typeface="Lato"/>
              </a:rPr>
              <a:t>MT will get much better at implicitly modelling some types of readers / reading situations: PT already gradually being replaced.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Lato"/>
            </a:pPr>
            <a:r>
              <a:rPr lang="en-GB" sz="2400" noProof="0" dirty="0" smtClean="0">
                <a:latin typeface="Lato"/>
                <a:ea typeface="Lato"/>
                <a:cs typeface="Lato"/>
                <a:sym typeface="Lato"/>
              </a:rPr>
              <a:t>MT still has a long way to go when modelling some types of readers / reading situations. PT still needed there.</a:t>
            </a:r>
          </a:p>
          <a:p>
            <a:pPr lvl="0" rtl="0">
              <a:spcBef>
                <a:spcPts val="0"/>
              </a:spcBef>
              <a:buNone/>
            </a:pPr>
            <a:endParaRPr lang="en-GB" sz="2400" noProof="0" dirty="0" smtClean="0"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0"/>
              </a:spcBef>
              <a:buNone/>
            </a:pPr>
            <a:endParaRPr lang="en-GB" sz="2400" noProof="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438</Words>
  <Application>Microsoft Office PowerPoint</Application>
  <PresentationFormat>On-screen Show (16:9)</PresentationFormat>
  <Paragraphs>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Lato</vt:lpstr>
      <vt:lpstr>Arial</vt:lpstr>
      <vt:lpstr>simple-light-2</vt:lpstr>
      <vt:lpstr>Professional translation in a pre-Singularity world  (it’s all about the readers)</vt:lpstr>
      <vt:lpstr>All translation is communication</vt:lpstr>
      <vt:lpstr>Professional translation</vt:lpstr>
      <vt:lpstr>Machine translation</vt:lpstr>
      <vt:lpstr>Readers of machine translation</vt:lpstr>
      <vt:lpstr>PT already being replaced?</vt:lpstr>
      <vt:lpstr>Implicit modelling of readers</vt:lpstr>
      <vt:lpstr>And now, back to the original question…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translation in a pre-Singularity world  (it’s all about the readers)</dc:title>
  <dc:creator>Olaf</dc:creator>
  <cp:lastModifiedBy>Olaf-Michael Stefanov</cp:lastModifiedBy>
  <cp:revision>1</cp:revision>
  <dcterms:modified xsi:type="dcterms:W3CDTF">2016-11-17T15:03:24Z</dcterms:modified>
</cp:coreProperties>
</file>